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770C-81D4-4C98-98BF-D24C83D0A3C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F812-A90A-4596-A372-385F88F1B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9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5F812-A90A-4596-A372-385F88F1B4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7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5F812-A90A-4596-A372-385F88F1B4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9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Ростов </a:t>
            </a:r>
            <a:r>
              <a:rPr lang="ru-RU" b="1" dirty="0" smtClean="0"/>
              <a:t>Арена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493584"/>
            <a:ext cx="52920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«</a:t>
            </a:r>
            <a:r>
              <a:rPr lang="ru-RU" sz="1800" dirty="0" smtClean="0"/>
              <a:t>Ростов Арена</a:t>
            </a:r>
            <a:r>
              <a:rPr lang="ru-RU" sz="1800" dirty="0"/>
              <a:t>», или «</a:t>
            </a:r>
            <a:r>
              <a:rPr lang="ru-RU" sz="1800" dirty="0" smtClean="0"/>
              <a:t>Ростов-Арена» </a:t>
            </a:r>
            <a:r>
              <a:rPr lang="ru-RU" sz="1800" dirty="0"/>
              <a:t>— футбольный стадион в Ростове-на-Дону (Ростовская область, Российская </a:t>
            </a:r>
            <a:r>
              <a:rPr lang="ru-RU" sz="1800" dirty="0" smtClean="0"/>
              <a:t>Федерация), </a:t>
            </a:r>
            <a:r>
              <a:rPr lang="ru-RU" sz="1800" dirty="0"/>
              <a:t>построенный в 2018 году специально для проведения матчей чемпионата мира по футболу 2018 </a:t>
            </a:r>
            <a:r>
              <a:rPr lang="ru-RU" sz="1800" dirty="0" smtClean="0"/>
              <a:t>года </a:t>
            </a:r>
            <a:r>
              <a:rPr lang="ru-RU" sz="1800" dirty="0"/>
              <a:t>(согласно решению «ФИФА» от 2 декабря 2010 года, вынесенному на основании официальной заявки </a:t>
            </a:r>
            <a:r>
              <a:rPr lang="ru-RU" sz="1800" dirty="0" smtClean="0"/>
              <a:t>России).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Первый </a:t>
            </a:r>
            <a:r>
              <a:rPr lang="ru-RU" sz="1800" dirty="0"/>
              <a:t>тестовый матч на арене прошёл 15 апреля 2018 года в рамках 26-го тура РФПЛ между командами «Ростова» и «СКА-Хабаровск» (2:0). Официальное открытие стадиона состоялось 13 мая 2018 </a:t>
            </a:r>
            <a:r>
              <a:rPr lang="ru-RU" sz="1800" dirty="0" smtClean="0"/>
              <a:t>года.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Домашняя </a:t>
            </a:r>
            <a:r>
              <a:rPr lang="ru-RU" sz="1800" dirty="0"/>
              <a:t>команда — ФК «Ростов» (Ростов-на-Дону).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2936"/>
            <a:ext cx="3851920" cy="1769476"/>
          </a:xfrm>
        </p:spPr>
      </p:pic>
      <p:sp>
        <p:nvSpPr>
          <p:cNvPr id="8" name="TextBox 7"/>
          <p:cNvSpPr txBox="1"/>
          <p:nvPr/>
        </p:nvSpPr>
        <p:spPr>
          <a:xfrm>
            <a:off x="5292080" y="4725144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Стадион «Ростов Арена» в Ростове-на-Дону с высоты птичьего полета,1 февраля 2018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7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1600200"/>
            <a:ext cx="6799568" cy="4525963"/>
          </a:xfrm>
        </p:spPr>
      </p:pic>
    </p:spTree>
    <p:extLst>
      <p:ext uri="{BB962C8B-B14F-4D97-AF65-F5344CB8AC3E}">
        <p14:creationId xmlns:p14="http://schemas.microsoft.com/office/powerpoint/2010/main" val="25576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4" y="1600200"/>
            <a:ext cx="8066072" cy="4525963"/>
          </a:xfrm>
        </p:spPr>
      </p:pic>
    </p:spTree>
    <p:extLst>
      <p:ext uri="{BB962C8B-B14F-4D97-AF65-F5344CB8AC3E}">
        <p14:creationId xmlns:p14="http://schemas.microsoft.com/office/powerpoint/2010/main" val="31954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4"/>
          <a:stretch/>
        </p:blipFill>
        <p:spPr>
          <a:xfrm>
            <a:off x="539552" y="1556792"/>
            <a:ext cx="8066072" cy="4206699"/>
          </a:xfrm>
        </p:spPr>
      </p:pic>
    </p:spTree>
    <p:extLst>
      <p:ext uri="{BB962C8B-B14F-4D97-AF65-F5344CB8AC3E}">
        <p14:creationId xmlns:p14="http://schemas.microsoft.com/office/powerpoint/2010/main" val="23683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7" y="1600200"/>
            <a:ext cx="8047946" cy="4525963"/>
          </a:xfrm>
        </p:spPr>
      </p:pic>
    </p:spTree>
    <p:extLst>
      <p:ext uri="{BB962C8B-B14F-4D97-AF65-F5344CB8AC3E}">
        <p14:creationId xmlns:p14="http://schemas.microsoft.com/office/powerpoint/2010/main" val="200333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155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/>
              <a:t>Инфраструктура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В спортивную инфраструктуру стадиона входят:</a:t>
            </a:r>
          </a:p>
          <a:p>
            <a:r>
              <a:rPr lang="ru-RU" sz="9600" dirty="0"/>
              <a:t>Раздевалки для игроков и судей</a:t>
            </a:r>
          </a:p>
          <a:p>
            <a:r>
              <a:rPr lang="ru-RU" sz="9600" dirty="0"/>
              <a:t>Комнаты для персонала и для делегатов матча</a:t>
            </a:r>
          </a:p>
          <a:p>
            <a:r>
              <a:rPr lang="ru-RU" sz="9600" dirty="0"/>
              <a:t>Зоны допинг-контроля</a:t>
            </a:r>
          </a:p>
          <a:p>
            <a:r>
              <a:rPr lang="ru-RU" sz="9600" dirty="0"/>
              <a:t>Пресс-центры</a:t>
            </a:r>
          </a:p>
          <a:p>
            <a:pPr marL="0" indent="0">
              <a:buNone/>
            </a:pPr>
            <a:r>
              <a:rPr lang="ru-RU" sz="9600" dirty="0"/>
              <a:t>Арена спроектирована так, что маломобильные группы граждан чувствуют себя комфортно. Для них есть специальные места для инвалидов и кресла с более широкой конструкцией.</a:t>
            </a:r>
          </a:p>
          <a:p>
            <a:pPr marL="0" indent="0">
              <a:buNone/>
            </a:pPr>
            <a:r>
              <a:rPr lang="ru-RU" sz="9600" dirty="0"/>
              <a:t>Также на прилегающей территории предусмотрена парковка.</a:t>
            </a:r>
          </a:p>
          <a:p>
            <a:pPr marL="0" indent="0">
              <a:buNone/>
            </a:pPr>
            <a:r>
              <a:rPr lang="ru-RU" sz="9600" dirty="0"/>
              <a:t>Перед  чемпионатом мира </a:t>
            </a:r>
            <a:r>
              <a:rPr lang="ru-RU" sz="9600" dirty="0" smtClean="0"/>
              <a:t>2018 организованы </a:t>
            </a:r>
            <a:r>
              <a:rPr lang="ru-RU" sz="9600" dirty="0"/>
              <a:t>сервисы для зрителей:</a:t>
            </a:r>
          </a:p>
          <a:p>
            <a:r>
              <a:rPr lang="ru-RU" sz="9600" dirty="0"/>
              <a:t>Навигационная помощь от </a:t>
            </a:r>
            <a:r>
              <a:rPr lang="ru-RU" sz="9600" dirty="0" err="1"/>
              <a:t>волонтеров</a:t>
            </a:r>
            <a:endParaRPr lang="ru-RU" sz="9600" dirty="0"/>
          </a:p>
          <a:p>
            <a:r>
              <a:rPr lang="ru-RU" sz="9600" dirty="0"/>
              <a:t>Камеры хранения</a:t>
            </a:r>
          </a:p>
          <a:p>
            <a:r>
              <a:rPr lang="ru-RU" sz="9600" dirty="0"/>
              <a:t>Регистрация детей</a:t>
            </a:r>
          </a:p>
          <a:p>
            <a:r>
              <a:rPr lang="ru-RU" sz="9600" dirty="0"/>
              <a:t>Бюро находок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6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Безопасность на стадионе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 чемпионату мира по футболу 2018 на «Ростов-Арене» были организованы:</a:t>
            </a:r>
          </a:p>
          <a:p>
            <a:r>
              <a:rPr lang="ru-RU" dirty="0"/>
              <a:t>30 постов круглосуточной охраны</a:t>
            </a:r>
          </a:p>
          <a:p>
            <a:r>
              <a:rPr lang="ru-RU" dirty="0"/>
              <a:t>Оборудованы системы сигнализаций и оповещения</a:t>
            </a:r>
          </a:p>
          <a:p>
            <a:r>
              <a:rPr lang="ru-RU" dirty="0" err="1"/>
              <a:t>Металлодетекторы</a:t>
            </a:r>
            <a:endParaRPr lang="ru-RU" dirty="0"/>
          </a:p>
          <a:p>
            <a:r>
              <a:rPr lang="ru-RU" dirty="0"/>
              <a:t>Индикаторы опасных жидкостей и взрывчатых </a:t>
            </a:r>
            <a:r>
              <a:rPr lang="ru-RU" dirty="0" smtClean="0"/>
              <a:t>веществ.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</p:spPr>
        <p:txBody>
          <a:bodyPr/>
          <a:lstStyle/>
          <a:p>
            <a:r>
              <a:rPr lang="ru-RU" b="1" dirty="0"/>
              <a:t>Расположение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Местом расположения стадиона был выбран левый берег реки Дон (</a:t>
            </a:r>
            <a:r>
              <a:rPr lang="ru-RU" dirty="0" err="1"/>
              <a:t>Левбердон</a:t>
            </a:r>
            <a:r>
              <a:rPr lang="ru-RU" dirty="0"/>
              <a:t>). Цена постройки составила 19,8 млрд рублей. В мае 2018 года на прилегающей к стадиону территории был открыт парк «Левобережный».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97859" cy="3223394"/>
          </a:xfrm>
        </p:spPr>
      </p:pic>
      <p:sp>
        <p:nvSpPr>
          <p:cNvPr id="8" name="TextBox 7"/>
          <p:cNvSpPr txBox="1"/>
          <p:nvPr/>
        </p:nvSpPr>
        <p:spPr>
          <a:xfrm>
            <a:off x="5796136" y="551723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 на стадион из парка «Левобережный»</a:t>
            </a:r>
          </a:p>
        </p:txBody>
      </p:sp>
    </p:spTree>
    <p:extLst>
      <p:ext uri="{BB962C8B-B14F-4D97-AF65-F5344CB8AC3E}">
        <p14:creationId xmlns:p14="http://schemas.microsoft.com/office/powerpoint/2010/main" val="26285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Стадион появился на левом берегу Дона, </a:t>
            </a:r>
            <a:r>
              <a:rPr lang="ru-RU" dirty="0" err="1"/>
              <a:t>неподалеку</a:t>
            </a:r>
            <a:r>
              <a:rPr lang="ru-RU" dirty="0"/>
              <a:t> от Гребного канала.</a:t>
            </a:r>
          </a:p>
          <a:p>
            <a:pPr marL="0" indent="0">
              <a:buNone/>
            </a:pPr>
            <a:r>
              <a:rPr lang="ru-RU" dirty="0" smtClean="0"/>
              <a:t>Согласно </a:t>
            </a:r>
            <a:r>
              <a:rPr lang="ru-RU" dirty="0"/>
              <a:t>изначальному плану должен быть был выделяется среди остальных стадионов, построенных к ЧМ-2018 по футболу, оригинальным архитектурным решением — северная трибуна открыта, за ней открывается вид на реку Дон, однако позже план был </a:t>
            </a:r>
            <a:r>
              <a:rPr lang="ru-RU" dirty="0" err="1"/>
              <a:t>изменен</a:t>
            </a:r>
            <a:r>
              <a:rPr lang="ru-RU" dirty="0"/>
              <a:t>. Фасад по всему периметру сделан по технологии </a:t>
            </a:r>
            <a:r>
              <a:rPr lang="ru-RU" dirty="0" err="1" smtClean="0"/>
              <a:t>медиафасада</a:t>
            </a:r>
            <a:r>
              <a:rPr lang="ru-RU" dirty="0" smtClean="0"/>
              <a:t>. </a:t>
            </a:r>
            <a:r>
              <a:rPr lang="ru-RU" dirty="0"/>
              <a:t>На крупнейшей площади города — Театральной площади — во время проведения ЧМ-2018 организована </a:t>
            </a:r>
            <a:r>
              <a:rPr lang="ru-RU" dirty="0" err="1"/>
              <a:t>фан</a:t>
            </a:r>
            <a:r>
              <a:rPr lang="ru-RU" dirty="0"/>
              <a:t>-зона с большими экранами, чтобы болельщики, которым не достались билеты на матчи, смогли здесь посмотреть игры всего чемпионата </a:t>
            </a:r>
            <a:r>
              <a:rPr lang="ru-RU" dirty="0" smtClean="0"/>
              <a:t>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3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b="1" dirty="0" smtClean="0"/>
              <a:t>Строительство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7133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i="1" dirty="0"/>
              <a:t>Декабрь 2012 года</a:t>
            </a:r>
            <a:r>
              <a:rPr lang="ru-RU" sz="5600" dirty="0"/>
              <a:t>. Начало проектирования стадиона.</a:t>
            </a:r>
          </a:p>
          <a:p>
            <a:pPr marL="0" indent="0">
              <a:buNone/>
            </a:pPr>
            <a:r>
              <a:rPr lang="ru-RU" sz="5600" i="1" dirty="0"/>
              <a:t>Июнь 2013 года.</a:t>
            </a:r>
            <a:r>
              <a:rPr lang="ru-RU" sz="5600" dirty="0"/>
              <a:t> Во время работ по подготовке грунта под строительство обнаружены пять снарядов </a:t>
            </a:r>
            <a:r>
              <a:rPr lang="ru-RU" sz="5600" dirty="0" err="1"/>
              <a:t>времен</a:t>
            </a:r>
            <a:r>
              <a:rPr lang="ru-RU" sz="5600" dirty="0"/>
              <a:t> Великой Отечественной войны, сохранившихся </a:t>
            </a:r>
            <a:r>
              <a:rPr lang="ru-RU" sz="5600" dirty="0">
                <a:solidFill>
                  <a:srgbClr val="222222"/>
                </a:solidFill>
              </a:rPr>
              <a:t>практически в первозданном </a:t>
            </a:r>
            <a:r>
              <a:rPr lang="ru-RU" sz="5600" dirty="0" smtClean="0">
                <a:solidFill>
                  <a:srgbClr val="222222"/>
                </a:solidFill>
              </a:rPr>
              <a:t>виде.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Август 2013 года.</a:t>
            </a:r>
            <a:r>
              <a:rPr lang="ru-RU" sz="5600" dirty="0">
                <a:solidFill>
                  <a:srgbClr val="222222"/>
                </a:solidFill>
              </a:rPr>
              <a:t> Начаты работы по намыву песчаного основания высотой около шести метров для </a:t>
            </a:r>
            <a:r>
              <a:rPr lang="ru-RU" sz="5600" dirty="0" smtClean="0">
                <a:solidFill>
                  <a:srgbClr val="222222"/>
                </a:solidFill>
              </a:rPr>
              <a:t>стадиона.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Октябрь 2013 года.</a:t>
            </a:r>
            <a:r>
              <a:rPr lang="ru-RU" sz="5600" dirty="0">
                <a:solidFill>
                  <a:srgbClr val="222222"/>
                </a:solidFill>
              </a:rPr>
              <a:t> Окончание строительства основания под </a:t>
            </a:r>
            <a:r>
              <a:rPr lang="ru-RU" sz="5600" dirty="0" smtClean="0">
                <a:solidFill>
                  <a:srgbClr val="222222"/>
                </a:solidFill>
              </a:rPr>
              <a:t>стадион.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Май 2014 года.</a:t>
            </a:r>
            <a:r>
              <a:rPr lang="ru-RU" sz="5600" dirty="0">
                <a:solidFill>
                  <a:srgbClr val="222222"/>
                </a:solidFill>
              </a:rPr>
              <a:t> Завершены работы по намыву насыпи для стадионной зоны.</a:t>
            </a: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Август 2014 года.</a:t>
            </a:r>
            <a:r>
              <a:rPr lang="ru-RU" sz="5600" dirty="0">
                <a:solidFill>
                  <a:srgbClr val="222222"/>
                </a:solidFill>
              </a:rPr>
              <a:t> Забиты 5 испытательных </a:t>
            </a:r>
            <a:r>
              <a:rPr lang="ru-RU" sz="5600" dirty="0" smtClean="0">
                <a:solidFill>
                  <a:srgbClr val="222222"/>
                </a:solidFill>
              </a:rPr>
              <a:t>свай.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Октябрь 2014 года</a:t>
            </a:r>
            <a:r>
              <a:rPr lang="ru-RU" sz="5600" dirty="0">
                <a:solidFill>
                  <a:srgbClr val="222222"/>
                </a:solidFill>
              </a:rPr>
              <a:t>. Получение положительного заключения экспертизы по проекту стадиона.</a:t>
            </a: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Декабрь 2014 года.</a:t>
            </a:r>
            <a:r>
              <a:rPr lang="ru-RU" sz="5600" dirty="0">
                <a:solidFill>
                  <a:srgbClr val="222222"/>
                </a:solidFill>
              </a:rPr>
              <a:t> Прибытие </a:t>
            </a:r>
            <a:r>
              <a:rPr lang="ru-RU" sz="5600" dirty="0" err="1">
                <a:solidFill>
                  <a:srgbClr val="222222"/>
                </a:solidFill>
              </a:rPr>
              <a:t>тяжелой</a:t>
            </a:r>
            <a:r>
              <a:rPr lang="ru-RU" sz="5600" dirty="0">
                <a:solidFill>
                  <a:srgbClr val="222222"/>
                </a:solidFill>
              </a:rPr>
              <a:t> техники, строительных материалов и </a:t>
            </a:r>
            <a:r>
              <a:rPr lang="ru-RU" sz="5600" dirty="0" smtClean="0">
                <a:solidFill>
                  <a:srgbClr val="222222"/>
                </a:solidFill>
              </a:rPr>
              <a:t>оборудования.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Январь 2015 года.</a:t>
            </a:r>
            <a:r>
              <a:rPr lang="ru-RU" sz="5600" dirty="0">
                <a:solidFill>
                  <a:srgbClr val="222222"/>
                </a:solidFill>
              </a:rPr>
              <a:t> Начата забивка свайного поля в основании будущего </a:t>
            </a:r>
            <a:r>
              <a:rPr lang="ru-RU" sz="5600" dirty="0" smtClean="0">
                <a:solidFill>
                  <a:srgbClr val="222222"/>
                </a:solidFill>
              </a:rPr>
              <a:t>стадиона.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Март 2015 года.</a:t>
            </a:r>
            <a:r>
              <a:rPr lang="ru-RU" sz="5600" dirty="0">
                <a:solidFill>
                  <a:srgbClr val="222222"/>
                </a:solidFill>
              </a:rPr>
              <a:t> В проект стадиона внесены изменения, что позволило уменьшить стоимость сооружения на 3 млрд </a:t>
            </a:r>
            <a:r>
              <a:rPr lang="ru-RU" sz="5600" dirty="0" smtClean="0">
                <a:solidFill>
                  <a:srgbClr val="222222"/>
                </a:solidFill>
              </a:rPr>
              <a:t>рублей.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Июнь 2015 года.</a:t>
            </a:r>
            <a:r>
              <a:rPr lang="ru-RU" sz="5600" dirty="0">
                <a:solidFill>
                  <a:srgbClr val="222222"/>
                </a:solidFill>
              </a:rPr>
              <a:t> Завершена забивка свай в основание стадиона и начато возведение </a:t>
            </a:r>
            <a:r>
              <a:rPr lang="ru-RU" sz="5600" dirty="0" smtClean="0">
                <a:solidFill>
                  <a:srgbClr val="222222"/>
                </a:solidFill>
              </a:rPr>
              <a:t>трибун.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Июль 2015 года.</a:t>
            </a:r>
            <a:r>
              <a:rPr lang="ru-RU" sz="5600" dirty="0">
                <a:solidFill>
                  <a:srgbClr val="222222"/>
                </a:solidFill>
              </a:rPr>
              <a:t> Начаты работы по устройству железобетонных конструкций надземной части </a:t>
            </a:r>
            <a:r>
              <a:rPr lang="ru-RU" sz="5600" dirty="0" smtClean="0">
                <a:solidFill>
                  <a:srgbClr val="222222"/>
                </a:solidFill>
              </a:rPr>
              <a:t>арены.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Сентябрь 2015 </a:t>
            </a:r>
            <a:r>
              <a:rPr lang="ru-RU" sz="5600" i="1" dirty="0" smtClean="0">
                <a:solidFill>
                  <a:srgbClr val="222222"/>
                </a:solidFill>
              </a:rPr>
              <a:t>года.</a:t>
            </a:r>
            <a:r>
              <a:rPr lang="ru-RU" sz="5600" dirty="0" smtClean="0">
                <a:solidFill>
                  <a:srgbClr val="222222"/>
                </a:solidFill>
              </a:rPr>
              <a:t> </a:t>
            </a:r>
            <a:r>
              <a:rPr lang="ru-RU" sz="5600" dirty="0" smtClean="0"/>
              <a:t>Полностью </a:t>
            </a:r>
            <a:r>
              <a:rPr lang="ru-RU" sz="5600" dirty="0"/>
              <a:t>завершено устройство фундаментных железобетонных плит</a:t>
            </a:r>
            <a:r>
              <a:rPr lang="ru-RU" sz="5600" dirty="0" smtClean="0"/>
              <a:t>. Завершены </a:t>
            </a:r>
            <a:r>
              <a:rPr lang="ru-RU" sz="5600" dirty="0"/>
              <a:t>работы по устройству балок для перекрытия </a:t>
            </a:r>
            <a:r>
              <a:rPr lang="ru-RU" sz="5600" dirty="0" smtClean="0"/>
              <a:t>трибун.</a:t>
            </a:r>
          </a:p>
          <a:p>
            <a:pPr marL="0" indent="0">
              <a:buNone/>
            </a:pPr>
            <a:r>
              <a:rPr lang="ru-RU" sz="5600" i="1" dirty="0" smtClean="0">
                <a:solidFill>
                  <a:srgbClr val="222222"/>
                </a:solidFill>
              </a:rPr>
              <a:t>Декабрь </a:t>
            </a:r>
            <a:r>
              <a:rPr lang="ru-RU" sz="5600" i="1" dirty="0">
                <a:solidFill>
                  <a:srgbClr val="222222"/>
                </a:solidFill>
              </a:rPr>
              <a:t>2015 года.</a:t>
            </a:r>
            <a:r>
              <a:rPr lang="ru-RU" sz="5600" dirty="0">
                <a:solidFill>
                  <a:srgbClr val="222222"/>
                </a:solidFill>
              </a:rPr>
              <a:t> Начаты работы по монтажу металлического каркаса </a:t>
            </a:r>
            <a:r>
              <a:rPr lang="ru-RU" sz="5600" dirty="0" smtClean="0">
                <a:solidFill>
                  <a:srgbClr val="222222"/>
                </a:solidFill>
              </a:rPr>
              <a:t>кровли.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Июль 2016 </a:t>
            </a:r>
            <a:r>
              <a:rPr lang="ru-RU" sz="5600" i="1" dirty="0" smtClean="0">
                <a:solidFill>
                  <a:srgbClr val="222222"/>
                </a:solidFill>
              </a:rPr>
              <a:t>года.</a:t>
            </a:r>
            <a:r>
              <a:rPr lang="ru-RU" sz="5600" dirty="0" smtClean="0">
                <a:solidFill>
                  <a:srgbClr val="222222"/>
                </a:solidFill>
              </a:rPr>
              <a:t> </a:t>
            </a:r>
            <a:r>
              <a:rPr lang="ru-RU" sz="5600" dirty="0" smtClean="0"/>
              <a:t>Завершаются </a:t>
            </a:r>
            <a:r>
              <a:rPr lang="ru-RU" sz="5600" dirty="0"/>
              <a:t>работы по устройству железобетонной чаши стадиона</a:t>
            </a:r>
            <a:r>
              <a:rPr lang="ru-RU" sz="5600" dirty="0" smtClean="0"/>
              <a:t>. </a:t>
            </a:r>
            <a:r>
              <a:rPr lang="ru-RU" sz="5600" dirty="0" err="1" smtClean="0"/>
              <a:t>Завершен</a:t>
            </a:r>
            <a:r>
              <a:rPr lang="ru-RU" sz="5600" dirty="0" smtClean="0"/>
              <a:t> </a:t>
            </a:r>
            <a:r>
              <a:rPr lang="ru-RU" sz="5600" dirty="0"/>
              <a:t>монтаж конструкций, на которых будет держаться кровля арены, и началось непосредственное устройство </a:t>
            </a:r>
            <a:r>
              <a:rPr lang="ru-RU" sz="5600" dirty="0" err="1"/>
              <a:t>ее</a:t>
            </a:r>
            <a:r>
              <a:rPr lang="ru-RU" sz="5600" dirty="0"/>
              <a:t> элементов</a:t>
            </a:r>
            <a:r>
              <a:rPr lang="ru-RU" sz="5600" dirty="0" smtClean="0"/>
              <a:t>. Начаты </a:t>
            </a:r>
            <a:r>
              <a:rPr lang="ru-RU" sz="5600" dirty="0"/>
              <a:t>фасадные работы и благоустройство прилегающей к стадиону территории</a:t>
            </a:r>
            <a:r>
              <a:rPr lang="ru-RU" sz="5600" dirty="0" smtClean="0"/>
              <a:t>.</a:t>
            </a:r>
          </a:p>
          <a:p>
            <a:pPr marL="0" indent="0">
              <a:buNone/>
            </a:pPr>
            <a:r>
              <a:rPr lang="ru-RU" sz="5600" i="1" dirty="0" smtClean="0">
                <a:solidFill>
                  <a:srgbClr val="222222"/>
                </a:solidFill>
              </a:rPr>
              <a:t>Ноябрь </a:t>
            </a:r>
            <a:r>
              <a:rPr lang="ru-RU" sz="5600" i="1" dirty="0">
                <a:solidFill>
                  <a:srgbClr val="222222"/>
                </a:solidFill>
              </a:rPr>
              <a:t>2016 года.</a:t>
            </a:r>
            <a:r>
              <a:rPr lang="ru-RU" sz="5600" dirty="0">
                <a:solidFill>
                  <a:srgbClr val="222222"/>
                </a:solidFill>
              </a:rPr>
              <a:t> Полностью завершены бетонные работы основной чаши стадиона и монтаж несущих конструкций кровли, построена </a:t>
            </a:r>
            <a:r>
              <a:rPr lang="ru-RU" sz="5600" dirty="0" smtClean="0">
                <a:solidFill>
                  <a:srgbClr val="222222"/>
                </a:solidFill>
              </a:rPr>
              <a:t>котельная.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9 июня 2017 года.</a:t>
            </a:r>
            <a:r>
              <a:rPr lang="ru-RU" sz="5600" dirty="0">
                <a:solidFill>
                  <a:srgbClr val="222222"/>
                </a:solidFill>
              </a:rPr>
              <a:t> Правительство Ростовской области объявило, что строительная готовность стадиона составляет 80 </a:t>
            </a:r>
            <a:r>
              <a:rPr lang="ru-RU" sz="5600" dirty="0" smtClean="0">
                <a:solidFill>
                  <a:srgbClr val="222222"/>
                </a:solidFill>
              </a:rPr>
              <a:t>%.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Август 2017 года.</a:t>
            </a:r>
            <a:r>
              <a:rPr lang="ru-RU" sz="5600" dirty="0">
                <a:solidFill>
                  <a:srgbClr val="222222"/>
                </a:solidFill>
              </a:rPr>
              <a:t> Стартовал монтаж зрительских </a:t>
            </a:r>
            <a:r>
              <a:rPr lang="ru-RU" sz="5600" dirty="0" smtClean="0">
                <a:solidFill>
                  <a:srgbClr val="222222"/>
                </a:solidFill>
              </a:rPr>
              <a:t>кресел.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Октябрь 2017 года.</a:t>
            </a:r>
            <a:r>
              <a:rPr lang="ru-RU" sz="5600" dirty="0">
                <a:solidFill>
                  <a:srgbClr val="222222"/>
                </a:solidFill>
              </a:rPr>
              <a:t> Установлены внутренние и внешнее электронные </a:t>
            </a:r>
            <a:r>
              <a:rPr lang="ru-RU" sz="5600" dirty="0" smtClean="0">
                <a:solidFill>
                  <a:srgbClr val="222222"/>
                </a:solidFill>
              </a:rPr>
              <a:t>табло.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ru-RU" sz="5600" i="1" dirty="0">
                <a:solidFill>
                  <a:srgbClr val="222222"/>
                </a:solidFill>
              </a:rPr>
              <a:t>22 декабря 2017 года.</a:t>
            </a:r>
            <a:r>
              <a:rPr lang="ru-RU" sz="5600" dirty="0">
                <a:solidFill>
                  <a:srgbClr val="222222"/>
                </a:solidFill>
              </a:rPr>
              <a:t> Завершено строительство стадиона. Начаты работы по </a:t>
            </a:r>
            <a:r>
              <a:rPr lang="ru-RU" sz="5600" dirty="0" err="1">
                <a:solidFill>
                  <a:srgbClr val="222222"/>
                </a:solidFill>
              </a:rPr>
              <a:t>приемке</a:t>
            </a:r>
            <a:r>
              <a:rPr lang="ru-RU" sz="5600" dirty="0">
                <a:solidFill>
                  <a:srgbClr val="222222"/>
                </a:solidFill>
              </a:rPr>
              <a:t> объекта в </a:t>
            </a:r>
            <a:r>
              <a:rPr lang="ru-RU" sz="5600" dirty="0" smtClean="0">
                <a:solidFill>
                  <a:srgbClr val="222222"/>
                </a:solidFill>
              </a:rPr>
              <a:t>эксплуатацию.</a:t>
            </a:r>
            <a:endParaRPr lang="ru-RU" sz="5600" dirty="0">
              <a:solidFill>
                <a:srgbClr val="22222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29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/>
              <a:t>Матчи чемпионата мира по футболу 2018 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028253"/>
              </p:ext>
            </p:extLst>
          </p:nvPr>
        </p:nvGraphicFramePr>
        <p:xfrm>
          <a:off x="107503" y="1484784"/>
          <a:ext cx="9036498" cy="5112568"/>
        </p:xfrm>
        <a:graphic>
          <a:graphicData uri="http://schemas.openxmlformats.org/drawingml/2006/table">
            <a:tbl>
              <a:tblPr/>
              <a:tblGrid>
                <a:gridCol w="1043123"/>
                <a:gridCol w="864491"/>
                <a:gridCol w="1029736"/>
                <a:gridCol w="999878"/>
                <a:gridCol w="1272028"/>
                <a:gridCol w="1211455"/>
                <a:gridCol w="2615787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Дата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Время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Команда </a:t>
                      </a:r>
                      <a:r>
                        <a:rPr lang="ru-RU" sz="1600" b="1" dirty="0" smtClean="0">
                          <a:effectLst/>
                        </a:rPr>
                        <a:t>№1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Счёт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Команда №2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</a:rPr>
                        <a:t>Раунд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Посещаемость (Заполняемость)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808936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17 июня 2018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21:00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Бразилия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1:1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Швейцария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43 109 чел. (99,16 %)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08936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20 июня 2018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18:00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Уругвай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1:0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Саудовская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Аравия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42 678 чел. (98,17 %)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08936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23 июня 2018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18:00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Республика Корея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1:2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Мексика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43 472 чел. (100,00 %)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08936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26 июня 2018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21:00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Исландия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1:2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Хорватия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Группа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/>
                        </a:rPr>
                        <a:t>43 472 чел. (100,00 %)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52688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2 июля 2018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21:00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Бельгия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3:2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Раунд 1/8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41 466 чел. (95.39%)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2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После завершения Чемпионата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После завершения Чемпионата мира стадион предполагается использовать для проведения матчей футбольного клуба «Ростов», игр сборной команды России по футболу и других спортивных, культурно-массовых </a:t>
            </a:r>
            <a:r>
              <a:rPr lang="ru-RU" dirty="0" smtClean="0"/>
              <a:t>мероприятий.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5" y="1600200"/>
            <a:ext cx="6250690" cy="4525963"/>
          </a:xfrm>
        </p:spPr>
      </p:pic>
    </p:spTree>
    <p:extLst>
      <p:ext uri="{BB962C8B-B14F-4D97-AF65-F5344CB8AC3E}">
        <p14:creationId xmlns:p14="http://schemas.microsoft.com/office/powerpoint/2010/main" val="42777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502</Words>
  <Application>Microsoft Office PowerPoint</Application>
  <PresentationFormat>Экран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Ростов Арена</vt:lpstr>
      <vt:lpstr>Инфраструктура</vt:lpstr>
      <vt:lpstr>Безопасность на стадионе</vt:lpstr>
      <vt:lpstr>Расположение</vt:lpstr>
      <vt:lpstr>История</vt:lpstr>
      <vt:lpstr>Строительство</vt:lpstr>
      <vt:lpstr>Матчи чемпионата мира по футболу 2018 года</vt:lpstr>
      <vt:lpstr>После завершения Чемпионата мира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 Арена</dc:title>
  <dc:creator>Lenovo</dc:creator>
  <cp:lastModifiedBy>Пользователь Windows</cp:lastModifiedBy>
  <cp:revision>15</cp:revision>
  <dcterms:created xsi:type="dcterms:W3CDTF">2018-09-03T17:52:57Z</dcterms:created>
  <dcterms:modified xsi:type="dcterms:W3CDTF">2018-09-05T16:20:06Z</dcterms:modified>
</cp:coreProperties>
</file>