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</p:sldIdLst>
  <p:sldSz cx="243713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Lato Light"/>
        <a:ea typeface="Lato Light"/>
        <a:cs typeface="Lato Light"/>
        <a:sym typeface="Lato Light"/>
      </a:defRPr>
    </a:lvl1pPr>
    <a:lvl2pPr marL="0" marR="0" indent="914216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Lato Light"/>
        <a:ea typeface="Lato Light"/>
        <a:cs typeface="Lato Light"/>
        <a:sym typeface="Lato Light"/>
      </a:defRPr>
    </a:lvl2pPr>
    <a:lvl3pPr marL="0" marR="0" indent="1828433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Lato Light"/>
        <a:ea typeface="Lato Light"/>
        <a:cs typeface="Lato Light"/>
        <a:sym typeface="Lato Light"/>
      </a:defRPr>
    </a:lvl3pPr>
    <a:lvl4pPr marL="0" marR="0" indent="2742651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Lato Light"/>
        <a:ea typeface="Lato Light"/>
        <a:cs typeface="Lato Light"/>
        <a:sym typeface="Lato Light"/>
      </a:defRPr>
    </a:lvl4pPr>
    <a:lvl5pPr marL="0" marR="0" indent="3656867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Lato Light"/>
        <a:ea typeface="Lato Light"/>
        <a:cs typeface="Lato Light"/>
        <a:sym typeface="Lato Light"/>
      </a:defRPr>
    </a:lvl5pPr>
    <a:lvl6pPr marL="0" marR="0" indent="4571086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Lato Light"/>
        <a:ea typeface="Lato Light"/>
        <a:cs typeface="Lato Light"/>
        <a:sym typeface="Lato Light"/>
      </a:defRPr>
    </a:lvl6pPr>
    <a:lvl7pPr marL="0" marR="0" indent="5485303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Lato Light"/>
        <a:ea typeface="Lato Light"/>
        <a:cs typeface="Lato Light"/>
        <a:sym typeface="Lato Light"/>
      </a:defRPr>
    </a:lvl7pPr>
    <a:lvl8pPr marL="0" marR="0" indent="6399519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Lato Light"/>
        <a:ea typeface="Lato Light"/>
        <a:cs typeface="Lato Light"/>
        <a:sym typeface="Lato Light"/>
      </a:defRPr>
    </a:lvl8pPr>
    <a:lvl9pPr marL="0" marR="0" indent="7313737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Lato Light"/>
        <a:ea typeface="Lato Light"/>
        <a:cs typeface="Lato Light"/>
        <a:sym typeface="Lato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000000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ato Light"/>
          <a:ea typeface="Lato Light"/>
          <a:cs typeface="Lato Light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EADE"/>
          </a:solidFill>
        </a:fill>
      </a:tcStyle>
    </a:wholeTbl>
    <a:band2H>
      <a:tcTxStyle/>
      <a:tcStyle>
        <a:tcBdr/>
        <a:fill>
          <a:solidFill>
            <a:srgbClr val="E8F5EF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Lato Light"/>
          <a:ea typeface="Lato Light"/>
          <a:cs typeface="Lato Light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E7CD"/>
          </a:solidFill>
        </a:fill>
      </a:tcStyle>
    </a:wholeTbl>
    <a:band2H>
      <a:tcTxStyle/>
      <a:tcStyle>
        <a:tcBdr/>
        <a:fill>
          <a:solidFill>
            <a:srgbClr val="FCF4E7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ato Light"/>
          <a:ea typeface="Lato Light"/>
          <a:cs typeface="Lato Light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FD3"/>
          </a:solidFill>
        </a:fill>
      </a:tcStyle>
    </a:wholeTbl>
    <a:band2H>
      <a:tcTxStyle/>
      <a:tcStyle>
        <a:tcBdr/>
        <a:fill>
          <a:solidFill>
            <a:srgbClr val="E8E9EA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ato Light"/>
          <a:ea typeface="Lato Light"/>
          <a:cs typeface="Lato Light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ato Light"/>
          <a:ea typeface="Lato Light"/>
          <a:cs typeface="Lato Light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FD3"/>
          </a:solidFill>
        </a:fill>
      </a:tcStyle>
    </a:wholeTbl>
    <a:band2H>
      <a:tcTxStyle/>
      <a:tcStyle>
        <a:tcBdr/>
        <a:fill>
          <a:solidFill>
            <a:srgbClr val="E8E9EA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ato Light"/>
          <a:ea typeface="Lato Light"/>
          <a:cs typeface="Lato Light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Lato Light"/>
          <a:ea typeface="Lato Light"/>
          <a:cs typeface="Lato Light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4" autoAdjust="0"/>
    <p:restoredTop sz="94640" autoAdjust="0"/>
  </p:normalViewPr>
  <p:slideViewPr>
    <p:cSldViewPr>
      <p:cViewPr>
        <p:scale>
          <a:sx n="30" d="100"/>
          <a:sy n="30" d="100"/>
        </p:scale>
        <p:origin x="-1068" y="-390"/>
      </p:cViewPr>
      <p:guideLst>
        <p:guide orient="horz" pos="4320"/>
        <p:guide pos="76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914216" latinLnBrk="0">
      <a:defRPr sz="2400">
        <a:latin typeface="+mn-lt"/>
        <a:ea typeface="+mn-ea"/>
        <a:cs typeface="+mn-cs"/>
        <a:sym typeface="Calibri Light"/>
      </a:defRPr>
    </a:lvl1pPr>
    <a:lvl2pPr indent="228600" defTabSz="914216" latinLnBrk="0">
      <a:defRPr sz="2400">
        <a:latin typeface="+mn-lt"/>
        <a:ea typeface="+mn-ea"/>
        <a:cs typeface="+mn-cs"/>
        <a:sym typeface="Calibri Light"/>
      </a:defRPr>
    </a:lvl2pPr>
    <a:lvl3pPr indent="457200" defTabSz="914216" latinLnBrk="0">
      <a:defRPr sz="2400">
        <a:latin typeface="+mn-lt"/>
        <a:ea typeface="+mn-ea"/>
        <a:cs typeface="+mn-cs"/>
        <a:sym typeface="Calibri Light"/>
      </a:defRPr>
    </a:lvl3pPr>
    <a:lvl4pPr indent="685800" defTabSz="914216" latinLnBrk="0">
      <a:defRPr sz="2400">
        <a:latin typeface="+mn-lt"/>
        <a:ea typeface="+mn-ea"/>
        <a:cs typeface="+mn-cs"/>
        <a:sym typeface="Calibri Light"/>
      </a:defRPr>
    </a:lvl4pPr>
    <a:lvl5pPr indent="914400" defTabSz="914216" latinLnBrk="0">
      <a:defRPr sz="2400">
        <a:latin typeface="+mn-lt"/>
        <a:ea typeface="+mn-ea"/>
        <a:cs typeface="+mn-cs"/>
        <a:sym typeface="Calibri Light"/>
      </a:defRPr>
    </a:lvl5pPr>
    <a:lvl6pPr indent="1143000" defTabSz="914216" latinLnBrk="0">
      <a:defRPr sz="2400">
        <a:latin typeface="+mn-lt"/>
        <a:ea typeface="+mn-ea"/>
        <a:cs typeface="+mn-cs"/>
        <a:sym typeface="Calibri Light"/>
      </a:defRPr>
    </a:lvl6pPr>
    <a:lvl7pPr indent="1371600" defTabSz="914216" latinLnBrk="0">
      <a:defRPr sz="2400">
        <a:latin typeface="+mn-lt"/>
        <a:ea typeface="+mn-ea"/>
        <a:cs typeface="+mn-cs"/>
        <a:sym typeface="Calibri Light"/>
      </a:defRPr>
    </a:lvl7pPr>
    <a:lvl8pPr indent="1600200" defTabSz="914216" latinLnBrk="0">
      <a:defRPr sz="2400">
        <a:latin typeface="+mn-lt"/>
        <a:ea typeface="+mn-ea"/>
        <a:cs typeface="+mn-cs"/>
        <a:sym typeface="Calibri Light"/>
      </a:defRPr>
    </a:lvl8pPr>
    <a:lvl9pPr indent="1828800" defTabSz="914216" latinLnBrk="0">
      <a:defRPr sz="2400">
        <a:latin typeface="+mn-lt"/>
        <a:ea typeface="+mn-ea"/>
        <a:cs typeface="+mn-cs"/>
        <a:sym typeface="Calibri Ligh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18565" y="184149"/>
            <a:ext cx="21934170" cy="3016252"/>
          </a:xfrm>
          <a:prstGeom prst="rect">
            <a:avLst/>
          </a:prstGeom>
          <a:ln w="12700">
            <a:miter lim="400000"/>
          </a:ln>
        </p:spPr>
        <p:txBody>
          <a:bodyPr lIns="91421" tIns="91421" rIns="91421" bIns="91421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18565" y="3200400"/>
            <a:ext cx="21934170" cy="10515600"/>
          </a:xfrm>
          <a:prstGeom prst="rect">
            <a:avLst/>
          </a:prstGeom>
          <a:ln w="12700">
            <a:miter lim="400000"/>
          </a:ln>
        </p:spPr>
        <p:txBody>
          <a:bodyPr lIns="91421" tIns="91421" rIns="91421" bIns="91421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2183272" y="12512281"/>
            <a:ext cx="704091" cy="728945"/>
          </a:xfrm>
          <a:prstGeom prst="rect">
            <a:avLst/>
          </a:prstGeom>
          <a:ln w="12700">
            <a:miter lim="400000"/>
          </a:ln>
        </p:spPr>
        <p:txBody>
          <a:bodyPr wrap="none" lIns="91421" tIns="91421" rIns="91421" bIns="91421">
            <a:spAutoFit/>
          </a:bodyPr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6"/>
          </a:solidFill>
          <a:uFillTx/>
          <a:latin typeface="Lato Light"/>
          <a:ea typeface="Lato Light"/>
          <a:cs typeface="Lato Light"/>
          <a:sym typeface="Lato Light"/>
        </a:defRPr>
      </a:lvl1pPr>
      <a:lvl2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6"/>
          </a:solidFill>
          <a:uFillTx/>
          <a:latin typeface="Lato Light"/>
          <a:ea typeface="Lato Light"/>
          <a:cs typeface="Lato Light"/>
          <a:sym typeface="Lato Light"/>
        </a:defRPr>
      </a:lvl2pPr>
      <a:lvl3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6"/>
          </a:solidFill>
          <a:uFillTx/>
          <a:latin typeface="Lato Light"/>
          <a:ea typeface="Lato Light"/>
          <a:cs typeface="Lato Light"/>
          <a:sym typeface="Lato Light"/>
        </a:defRPr>
      </a:lvl3pPr>
      <a:lvl4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6"/>
          </a:solidFill>
          <a:uFillTx/>
          <a:latin typeface="Lato Light"/>
          <a:ea typeface="Lato Light"/>
          <a:cs typeface="Lato Light"/>
          <a:sym typeface="Lato Light"/>
        </a:defRPr>
      </a:lvl4pPr>
      <a:lvl5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6"/>
          </a:solidFill>
          <a:uFillTx/>
          <a:latin typeface="Lato Light"/>
          <a:ea typeface="Lato Light"/>
          <a:cs typeface="Lato Light"/>
          <a:sym typeface="Lato Light"/>
        </a:defRPr>
      </a:lvl5pPr>
      <a:lvl6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6"/>
          </a:solidFill>
          <a:uFillTx/>
          <a:latin typeface="Lato Light"/>
          <a:ea typeface="Lato Light"/>
          <a:cs typeface="Lato Light"/>
          <a:sym typeface="Lato Light"/>
        </a:defRPr>
      </a:lvl6pPr>
      <a:lvl7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6"/>
          </a:solidFill>
          <a:uFillTx/>
          <a:latin typeface="Lato Light"/>
          <a:ea typeface="Lato Light"/>
          <a:cs typeface="Lato Light"/>
          <a:sym typeface="Lato Light"/>
        </a:defRPr>
      </a:lvl7pPr>
      <a:lvl8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6"/>
          </a:solidFill>
          <a:uFillTx/>
          <a:latin typeface="Lato Light"/>
          <a:ea typeface="Lato Light"/>
          <a:cs typeface="Lato Light"/>
          <a:sym typeface="Lato Light"/>
        </a:defRPr>
      </a:lvl8pPr>
      <a:lvl9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6"/>
          </a:solidFill>
          <a:uFillTx/>
          <a:latin typeface="Lato Light"/>
          <a:ea typeface="Lato Light"/>
          <a:cs typeface="Lato Light"/>
          <a:sym typeface="Lato Light"/>
        </a:defRPr>
      </a:lvl9pPr>
    </p:titleStyle>
    <p:bodyStyle>
      <a:lvl1pPr marL="457109" marR="0" indent="-457109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chemeClr val="accent6"/>
          </a:solidFill>
          <a:uFillTx/>
          <a:latin typeface="Lato Light"/>
          <a:ea typeface="Lato Light"/>
          <a:cs typeface="Lato Light"/>
          <a:sym typeface="Lato Light"/>
        </a:defRPr>
      </a:lvl1pPr>
      <a:lvl2pPr marL="1462747" marR="0" indent="-548530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chemeClr val="accent6"/>
          </a:solidFill>
          <a:uFillTx/>
          <a:latin typeface="Lato Light"/>
          <a:ea typeface="Lato Light"/>
          <a:cs typeface="Lato Light"/>
          <a:sym typeface="Lato Light"/>
        </a:defRPr>
      </a:lvl2pPr>
      <a:lvl3pPr marL="2437912" marR="0" indent="-609478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chemeClr val="accent6"/>
          </a:solidFill>
          <a:uFillTx/>
          <a:latin typeface="Lato Light"/>
          <a:ea typeface="Lato Light"/>
          <a:cs typeface="Lato Light"/>
          <a:sym typeface="Lato Light"/>
        </a:defRPr>
      </a:lvl3pPr>
      <a:lvl4pPr marL="3428314" marR="0" indent="-685663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chemeClr val="accent6"/>
          </a:solidFill>
          <a:uFillTx/>
          <a:latin typeface="Lato Light"/>
          <a:ea typeface="Lato Light"/>
          <a:cs typeface="Lato Light"/>
          <a:sym typeface="Lato Light"/>
        </a:defRPr>
      </a:lvl4pPr>
      <a:lvl5pPr marL="4342531" marR="0" indent="-685663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chemeClr val="accent6"/>
          </a:solidFill>
          <a:uFillTx/>
          <a:latin typeface="Lato Light"/>
          <a:ea typeface="Lato Light"/>
          <a:cs typeface="Lato Light"/>
          <a:sym typeface="Lato Light"/>
        </a:defRPr>
      </a:lvl5pPr>
      <a:lvl6pPr marL="5180563" marR="0" indent="-609478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chemeClr val="accent6"/>
          </a:solidFill>
          <a:uFillTx/>
          <a:latin typeface="Lato Light"/>
          <a:ea typeface="Lato Light"/>
          <a:cs typeface="Lato Light"/>
          <a:sym typeface="Lato Light"/>
        </a:defRPr>
      </a:lvl6pPr>
      <a:lvl7pPr marL="6094780" marR="0" indent="-609478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chemeClr val="accent6"/>
          </a:solidFill>
          <a:uFillTx/>
          <a:latin typeface="Lato Light"/>
          <a:ea typeface="Lato Light"/>
          <a:cs typeface="Lato Light"/>
          <a:sym typeface="Lato Light"/>
        </a:defRPr>
      </a:lvl7pPr>
      <a:lvl8pPr marL="7008997" marR="0" indent="-609478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chemeClr val="accent6"/>
          </a:solidFill>
          <a:uFillTx/>
          <a:latin typeface="Lato Light"/>
          <a:ea typeface="Lato Light"/>
          <a:cs typeface="Lato Light"/>
          <a:sym typeface="Lato Light"/>
        </a:defRPr>
      </a:lvl8pPr>
      <a:lvl9pPr marL="7923215" marR="0" indent="-609479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chemeClr val="accent6"/>
          </a:solidFill>
          <a:uFillTx/>
          <a:latin typeface="Lato Light"/>
          <a:ea typeface="Lato Light"/>
          <a:cs typeface="Lato Light"/>
          <a:sym typeface="Lato Light"/>
        </a:defRPr>
      </a:lvl9pPr>
    </p:bodyStyle>
    <p:otherStyle>
      <a:lvl1pPr marL="0" marR="0" indent="0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1pPr>
      <a:lvl2pPr marL="0" marR="0" indent="914216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2pPr>
      <a:lvl3pPr marL="0" marR="0" indent="1828433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3pPr>
      <a:lvl4pPr marL="0" marR="0" indent="2742651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4pPr>
      <a:lvl5pPr marL="0" marR="0" indent="3656867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5pPr>
      <a:lvl6pPr marL="0" marR="0" indent="4571086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6pPr>
      <a:lvl7pPr marL="0" marR="0" indent="5485303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7pPr>
      <a:lvl8pPr marL="0" marR="0" indent="6399519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8pPr>
      <a:lvl9pPr marL="0" marR="0" indent="7313737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okudastudy.ru/" TargetMode="External"/><Relationship Id="rId2" Type="http://schemas.openxmlformats.org/officeDocument/2006/relationships/hyperlink" Target="mailto:club-itdk@mail.ru?__xt__=33.%7b%22logging_data%22:%7b%22event_type%22:%22clicked_open_url_action%22,%22impression_info%22:%22eyJmIjp7InN0eWxlIjoiMzgiLCJpdGVtX2NvdW50IjoiMCJ9fQ%22,%22surface%22:%22www_page_about_tab%22,%22interacted_story_type%22:%22718520444955922%22,%22session_id%22:%22525b3200315912f02851575a27f410b1%22%7d%7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instagram.com/@Italian_Onli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1672482" y="2609528"/>
            <a:ext cx="4429379" cy="861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91421" tIns="91421" rIns="91421" bIns="91421">
            <a:spAutoFit/>
          </a:bodyPr>
          <a:lstStyle>
            <a:lvl1pPr>
              <a:defRPr sz="4000" b="1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ru-RU" dirty="0" smtClean="0"/>
              <a:t>15 </a:t>
            </a:r>
            <a:r>
              <a:rPr lang="ru-RU" sz="4400" dirty="0" smtClean="0"/>
              <a:t>минут</a:t>
            </a:r>
            <a:r>
              <a:rPr lang="ru-RU" dirty="0" smtClean="0"/>
              <a:t> в день</a:t>
            </a: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1528466" y="3689648"/>
            <a:ext cx="11110663" cy="83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21" tIns="91421" rIns="91421" bIns="91421">
            <a:spAutoFit/>
          </a:bodyPr>
          <a:lstStyle/>
          <a:p>
            <a:pPr>
              <a:lnSpc>
                <a:spcPct val="110000"/>
              </a:lnSpc>
              <a:defRPr sz="2800"/>
            </a:pPr>
            <a:r>
              <a:rPr lang="ru-RU" sz="4400" dirty="0" smtClean="0"/>
              <a:t>Иностранные языки свободно и легко.</a:t>
            </a:r>
            <a:br>
              <a:rPr lang="ru-RU" sz="4400" dirty="0" smtClean="0"/>
            </a:br>
            <a:r>
              <a:rPr lang="ru-RU" sz="4400" dirty="0" smtClean="0"/>
              <a:t>Собираетесь работать или учиться </a:t>
            </a:r>
            <a:endParaRPr lang="tr-TR" sz="4400" dirty="0" smtClean="0"/>
          </a:p>
          <a:p>
            <a:pPr>
              <a:lnSpc>
                <a:spcPct val="110000"/>
              </a:lnSpc>
              <a:defRPr sz="2800"/>
            </a:pPr>
            <a:r>
              <a:rPr lang="ru-RU" sz="4400" dirty="0" smtClean="0"/>
              <a:t>в </a:t>
            </a:r>
            <a:r>
              <a:rPr lang="ru-RU" sz="4400" dirty="0" smtClean="0"/>
              <a:t>другой стране?</a:t>
            </a:r>
            <a:br>
              <a:rPr lang="ru-RU" sz="4400" dirty="0" smtClean="0"/>
            </a:br>
            <a:r>
              <a:rPr lang="ru-RU" sz="4400" dirty="0" smtClean="0"/>
              <a:t>Работаете в иностранной кампании?</a:t>
            </a:r>
            <a:br>
              <a:rPr lang="ru-RU" sz="4400" dirty="0" smtClean="0"/>
            </a:br>
            <a:r>
              <a:rPr lang="ru-RU" sz="4400" dirty="0" smtClean="0"/>
              <a:t>Много путешествуете и хотите </a:t>
            </a:r>
            <a:r>
              <a:rPr lang="ru-RU" sz="4400" dirty="0" smtClean="0"/>
              <a:t>общаться </a:t>
            </a:r>
            <a:r>
              <a:rPr lang="ru-RU" sz="4400" dirty="0" smtClean="0"/>
              <a:t>свободно в любой точке мира?</a:t>
            </a:r>
            <a:br>
              <a:rPr lang="ru-RU" sz="4400" dirty="0" smtClean="0"/>
            </a:br>
            <a:r>
              <a:rPr lang="ru-RU" sz="4400" dirty="0" smtClean="0"/>
              <a:t>Решили выучить язык для себя?</a:t>
            </a:r>
            <a:br>
              <a:rPr lang="ru-RU" sz="4400" dirty="0" smtClean="0"/>
            </a:br>
            <a:r>
              <a:rPr lang="ru-RU" sz="4400" dirty="0" smtClean="0"/>
              <a:t>15  минут в день приблизят </a:t>
            </a:r>
            <a:r>
              <a:rPr lang="ru-RU" sz="4400" dirty="0" smtClean="0"/>
              <a:t>вас</a:t>
            </a:r>
          </a:p>
          <a:p>
            <a:pPr>
              <a:lnSpc>
                <a:spcPct val="110000"/>
              </a:lnSpc>
              <a:defRPr sz="2800"/>
            </a:pPr>
            <a:r>
              <a:rPr lang="ru-RU" sz="4400" dirty="0" smtClean="0"/>
              <a:t>к заветной </a:t>
            </a:r>
            <a:r>
              <a:rPr lang="ru-RU" sz="4400" dirty="0" smtClean="0"/>
              <a:t>цели!</a:t>
            </a:r>
            <a:br>
              <a:rPr lang="ru-RU" sz="4400" dirty="0" smtClean="0"/>
            </a:br>
            <a:r>
              <a:rPr lang="ru-RU" sz="4400" dirty="0" smtClean="0"/>
              <a:t>А я с удовольствием помогу вам </a:t>
            </a:r>
            <a:r>
              <a:rPr lang="ru-RU" sz="4400" dirty="0" smtClean="0"/>
              <a:t>добиться </a:t>
            </a:r>
            <a:r>
              <a:rPr lang="ru-RU" sz="4400" dirty="0" smtClean="0"/>
              <a:t>отличных результатов.</a:t>
            </a:r>
            <a:endParaRPr sz="4400" dirty="0"/>
          </a:p>
        </p:txBody>
      </p:sp>
      <p:sp>
        <p:nvSpPr>
          <p:cNvPr id="97" name="Shape 97"/>
          <p:cNvSpPr/>
          <p:nvPr/>
        </p:nvSpPr>
        <p:spPr>
          <a:xfrm>
            <a:off x="10088114" y="688642"/>
            <a:ext cx="421685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 spc="60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tr-TR" dirty="0" smtClean="0"/>
              <a:t>www.</a:t>
            </a:r>
            <a:r>
              <a:rPr lang="tr-TR" dirty="0" err="1" smtClean="0"/>
              <a:t>ktokudastudy</a:t>
            </a:r>
            <a:r>
              <a:rPr lang="tr-TR" dirty="0" smtClean="0"/>
              <a:t>.</a:t>
            </a:r>
            <a:r>
              <a:rPr lang="tr-TR" dirty="0" err="1" smtClean="0"/>
              <a:t>ru</a:t>
            </a:r>
            <a:endParaRPr dirty="0"/>
          </a:p>
        </p:txBody>
      </p:sp>
      <p:grpSp>
        <p:nvGrpSpPr>
          <p:cNvPr id="103" name="Group 103"/>
          <p:cNvGrpSpPr/>
          <p:nvPr/>
        </p:nvGrpSpPr>
        <p:grpSpPr>
          <a:xfrm>
            <a:off x="11321554" y="1241376"/>
            <a:ext cx="1477963" cy="258765"/>
            <a:chOff x="0" y="0"/>
            <a:chExt cx="1477961" cy="258764"/>
          </a:xfrm>
        </p:grpSpPr>
        <p:sp>
          <p:nvSpPr>
            <p:cNvPr id="98" name="Shape 98"/>
            <p:cNvSpPr/>
            <p:nvPr/>
          </p:nvSpPr>
          <p:spPr>
            <a:xfrm>
              <a:off x="-1" y="-1"/>
              <a:ext cx="258764" cy="25876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304799" y="-1"/>
              <a:ext cx="258763" cy="25876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609600" y="-1"/>
              <a:ext cx="258763" cy="25876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914400" y="-1"/>
              <a:ext cx="258763" cy="258766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219199" y="-1"/>
              <a:ext cx="258763" cy="25876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4" name="Shape 104"/>
          <p:cNvSpPr/>
          <p:nvPr/>
        </p:nvSpPr>
        <p:spPr>
          <a:xfrm>
            <a:off x="5887302" y="1385392"/>
            <a:ext cx="1220205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6600" b="1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ru-RU" sz="5400" b="0" dirty="0" smtClean="0"/>
              <a:t>Культурно-языковой центр "КтоКуда"</a:t>
            </a:r>
            <a:r>
              <a:rPr lang="ru-RU" b="0" dirty="0" smtClean="0"/>
              <a:t> </a:t>
            </a:r>
            <a:endParaRPr dirty="0"/>
          </a:p>
        </p:txBody>
      </p:sp>
      <p:pic>
        <p:nvPicPr>
          <p:cNvPr id="105" name="104 Resim" descr="22218_655821894519305_501856644741284536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77738" y="3185592"/>
            <a:ext cx="10834210" cy="86533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2015.08.18_02-00-329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402" y="2825552"/>
            <a:ext cx="1584176" cy="1587483"/>
          </a:xfrm>
          <a:prstGeom prst="rect">
            <a:avLst/>
          </a:prstGeom>
        </p:spPr>
      </p:pic>
      <p:pic>
        <p:nvPicPr>
          <p:cNvPr id="7" name="6 Resim" descr="258467_36782d42aec588d02bbcf5f47512fb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8426" y="8154144"/>
            <a:ext cx="1512168" cy="1512168"/>
          </a:xfrm>
          <a:prstGeom prst="rect">
            <a:avLst/>
          </a:prstGeom>
        </p:spPr>
      </p:pic>
      <p:pic>
        <p:nvPicPr>
          <p:cNvPr id="8" name="7 Resim" descr="Flagge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338" y="5273824"/>
            <a:ext cx="3001277" cy="1817440"/>
          </a:xfrm>
          <a:prstGeom prst="rect">
            <a:avLst/>
          </a:prstGeom>
        </p:spPr>
      </p:pic>
      <p:pic>
        <p:nvPicPr>
          <p:cNvPr id="9" name="8 Resim" descr="sp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8426" y="10602416"/>
            <a:ext cx="1626235" cy="1642498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3256658" y="3113584"/>
            <a:ext cx="5823067" cy="88947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4400" dirty="0" smtClean="0"/>
              <a:t>Английскому языку;</a:t>
            </a:r>
            <a:endParaRPr lang="tr-TR" sz="4400" dirty="0" smtClean="0"/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tr-TR" sz="4400" dirty="0" smtClean="0"/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tr-TR" sz="4400" dirty="0" smtClean="0"/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ru-RU" sz="4400" dirty="0" smtClean="0"/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44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 Немецкому</a:t>
            </a:r>
            <a:r>
              <a:rPr kumimoji="0" lang="ru-RU" sz="4400" b="0" i="0" u="none" strike="noStrike" cap="none" spc="0" normalizeH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 языку;</a:t>
            </a:r>
            <a:endParaRPr kumimoji="0" lang="tr-TR" sz="4400" b="0" i="0" u="none" strike="noStrike" cap="none" spc="0" normalizeH="0" dirty="0" smtClean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tr-TR" sz="4400" dirty="0" smtClean="0"/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tr-TR" sz="4400" dirty="0" smtClean="0"/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ru-RU" sz="4400" b="0" i="0" u="none" strike="noStrike" cap="none" spc="0" normalizeH="0" dirty="0" smtClean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tr-TR" sz="4400" dirty="0" smtClean="0"/>
              <a:t> </a:t>
            </a:r>
            <a:r>
              <a:rPr lang="ru-RU" sz="4400" baseline="0" dirty="0" smtClean="0"/>
              <a:t>Итальянскому языку</a:t>
            </a:r>
            <a:endParaRPr lang="tr-TR" sz="4400" baseline="0" dirty="0" smtClean="0"/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tr-TR" sz="4400" dirty="0" smtClean="0"/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tr-TR" sz="4400" baseline="0" dirty="0" smtClean="0"/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ru-RU" sz="4400" baseline="0" dirty="0" smtClean="0"/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tr-TR" sz="4400" dirty="0" smtClean="0"/>
              <a:t> </a:t>
            </a:r>
            <a:r>
              <a:rPr kumimoji="0" lang="ru-RU" sz="4400" b="0" i="0" u="none" strike="noStrike" cap="none" spc="0" normalizeH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Испанскому языку</a:t>
            </a:r>
            <a:endParaRPr kumimoji="0" lang="ru-RU" sz="4400" b="0" i="0" u="none" strike="noStrike" cap="none" spc="0" normalizeH="0" baseline="0" dirty="0" smtClean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8513242" y="1961456"/>
            <a:ext cx="73353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     </a:t>
            </a: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7505130" y="1025352"/>
            <a:ext cx="82766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В нашей школе обучаем: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10961514" y="3329608"/>
            <a:ext cx="815383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На английском языке в мире говорят </a:t>
            </a: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более 603 миллионов человек</a:t>
            </a: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11105530" y="5561856"/>
            <a:ext cx="780758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На немецком языке в мире говорят </a:t>
            </a: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90 миллионов человек</a:t>
            </a: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1177538" y="7938120"/>
            <a:ext cx="7004480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Итальянский язык используется</a:t>
            </a: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 в 30 странах и говорят </a:t>
            </a: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110 миллионов человек</a:t>
            </a: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11177538" y="10890448"/>
            <a:ext cx="8665191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Третий по распространенности в мире. </a:t>
            </a: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На нем говорят 700 миллионов человек</a:t>
            </a: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7" name="16 Resim" descr="21890_293065567461608_904413159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810386" y="665312"/>
            <a:ext cx="4842791" cy="35759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online-class-stud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97618" y="3185592"/>
            <a:ext cx="11243181" cy="7488832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6569026" y="881336"/>
            <a:ext cx="917494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Занимайся</a:t>
            </a:r>
            <a:r>
              <a:rPr kumimoji="0" lang="ru-RU" sz="48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 где и когда удобно</a:t>
            </a:r>
            <a:endParaRPr kumimoji="0" lang="tr-TR" sz="4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456458" y="4121696"/>
            <a:ext cx="47705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   </a:t>
            </a: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320554" y="5489848"/>
            <a:ext cx="60529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    </a:t>
            </a: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240434" y="2235936"/>
            <a:ext cx="11017224" cy="102489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4400" dirty="0" smtClean="0"/>
              <a:t>Уроки итальянского по Skype -</a:t>
            </a:r>
            <a:br>
              <a:rPr lang="ru-RU" sz="4400" dirty="0" smtClean="0"/>
            </a:br>
            <a:r>
              <a:rPr lang="ru-RU" sz="4400" dirty="0" smtClean="0"/>
              <a:t>1 урок 700 рублей до конца 2017 года.</a:t>
            </a:r>
          </a:p>
          <a:p>
            <a:endParaRPr kumimoji="0" lang="ru-RU" sz="4400" b="0" i="0" u="none" strike="noStrike" cap="none" spc="0" normalizeH="0" baseline="0" dirty="0" smtClean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r>
              <a:rPr lang="ru-RU" sz="4400" dirty="0" smtClean="0"/>
              <a:t>Преподаватель- Татьяна Лаппо, </a:t>
            </a:r>
          </a:p>
          <a:p>
            <a:r>
              <a:rPr lang="ru-RU" sz="4400" i="1" dirty="0" smtClean="0"/>
              <a:t>Член международной ассоциации преподавателей английского языка </a:t>
            </a:r>
          </a:p>
          <a:p>
            <a:r>
              <a:rPr lang="ru-RU" sz="4400" i="1" dirty="0" smtClean="0"/>
              <a:t>как иностранного (IATEFL). Авторская методика обучения деловому английскому языку</a:t>
            </a:r>
            <a:endParaRPr lang="tr-TR" sz="4400" i="1" dirty="0" smtClean="0"/>
          </a:p>
          <a:p>
            <a:r>
              <a:rPr lang="ru-RU" sz="4400" i="1" dirty="0" smtClean="0"/>
              <a:t> и юридическим понятиям и категориям на английском языке. Успешный многолетний опыт подготовки абитуриентов и студентов </a:t>
            </a:r>
          </a:p>
          <a:p>
            <a:r>
              <a:rPr lang="ru-RU" sz="4400" i="1" dirty="0" smtClean="0"/>
              <a:t>к поступлению в МГИМО, МГЛУ, британские школы и университеты.</a:t>
            </a:r>
            <a:endParaRPr kumimoji="0" lang="tr-TR" sz="40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178" y="4337720"/>
            <a:ext cx="7704856" cy="3546853"/>
          </a:xfrm>
          <a:prstGeom prst="rect">
            <a:avLst/>
          </a:prstGeom>
        </p:spPr>
      </p:pic>
      <p:pic>
        <p:nvPicPr>
          <p:cNvPr id="4" name="3 Resim" descr="DaliClc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78338" y="3473624"/>
            <a:ext cx="2649488" cy="2649488"/>
          </a:xfrm>
          <a:prstGeom prst="rect">
            <a:avLst/>
          </a:prstGeom>
        </p:spPr>
      </p:pic>
      <p:pic>
        <p:nvPicPr>
          <p:cNvPr id="5" name="4 Resim" descr="price-qual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70226" y="8082136"/>
            <a:ext cx="2169038" cy="2151112"/>
          </a:xfrm>
          <a:prstGeom prst="rect">
            <a:avLst/>
          </a:prstGeom>
        </p:spPr>
      </p:pic>
      <p:pic>
        <p:nvPicPr>
          <p:cNvPr id="6" name="5 Resim" descr="22218_655821894519305_501856644741284536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69826" y="809328"/>
            <a:ext cx="3409082" cy="2722867"/>
          </a:xfrm>
          <a:prstGeom prst="rect">
            <a:avLst/>
          </a:prstGeom>
        </p:spPr>
      </p:pic>
      <p:pic>
        <p:nvPicPr>
          <p:cNvPr id="7" name="6 Resim" descr="удобство-клиент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7058" y="1025352"/>
            <a:ext cx="3168352" cy="2589643"/>
          </a:xfrm>
          <a:prstGeom prst="rect">
            <a:avLst/>
          </a:prstGeom>
        </p:spPr>
      </p:pic>
      <p:pic>
        <p:nvPicPr>
          <p:cNvPr id="8" name="7 Resim" descr="table_pic_att1504031659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6618" y="4121696"/>
            <a:ext cx="3725305" cy="1887488"/>
          </a:xfrm>
          <a:prstGeom prst="rect">
            <a:avLst/>
          </a:prstGeom>
        </p:spPr>
      </p:pic>
      <p:pic>
        <p:nvPicPr>
          <p:cNvPr id="9" name="8 Resim" descr="hourglass-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56858" y="7722096"/>
            <a:ext cx="2293642" cy="2825552"/>
          </a:xfrm>
          <a:prstGeom prst="rect">
            <a:avLst/>
          </a:prstGeom>
        </p:spPr>
      </p:pic>
      <p:pic>
        <p:nvPicPr>
          <p:cNvPr id="10" name="9 Resim" descr="296821162_w640_h2048_indiv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889506" y="9666312"/>
            <a:ext cx="2304256" cy="2304256"/>
          </a:xfrm>
          <a:prstGeom prst="rect">
            <a:avLst/>
          </a:prstGeom>
        </p:spPr>
      </p:pic>
      <p:sp>
        <p:nvSpPr>
          <p:cNvPr id="15" name="14 Metin kutusu"/>
          <p:cNvSpPr txBox="1"/>
          <p:nvPr/>
        </p:nvSpPr>
        <p:spPr>
          <a:xfrm>
            <a:off x="13193762" y="3473624"/>
            <a:ext cx="480676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Бесплатные учебники</a:t>
            </a:r>
            <a:endParaRPr kumimoji="0" lang="tr-TR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18306330" y="6209928"/>
            <a:ext cx="323261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Гибкий график</a:t>
            </a: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15786050" y="10314384"/>
            <a:ext cx="63745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Соотношение цена</a:t>
            </a:r>
            <a:r>
              <a:rPr lang="tr-TR" dirty="0" smtClean="0"/>
              <a:t>/ </a:t>
            </a:r>
            <a:r>
              <a:rPr lang="ru-RU" dirty="0" smtClean="0"/>
              <a:t>качество</a:t>
            </a: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7361114" y="3545632"/>
            <a:ext cx="205761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удобство</a:t>
            </a: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2320554" y="6425952"/>
            <a:ext cx="387221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Индивидуальное </a:t>
            </a: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расписание</a:t>
            </a: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4264770" y="10530408"/>
            <a:ext cx="419281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Экономия времени</a:t>
            </a: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9449346" y="12258600"/>
            <a:ext cx="548162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Индивидуальный подход</a:t>
            </a: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92362" y="2393504"/>
            <a:ext cx="12860250" cy="4832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Итальянский язык и итальянская кухня</a:t>
            </a:r>
            <a:r>
              <a:rPr lang="ru-RU" sz="4400" b="1" dirty="0" smtClean="0">
                <a:solidFill>
                  <a:schemeClr val="tx1"/>
                </a:solidFill>
              </a:rPr>
              <a:t>.</a:t>
            </a:r>
            <a:endParaRPr lang="tr-TR" sz="4400" b="1" dirty="0" smtClean="0">
              <a:solidFill>
                <a:schemeClr val="tx1"/>
              </a:solidFill>
            </a:endParaRPr>
          </a:p>
          <a:p>
            <a:endParaRPr lang="ru-RU" sz="4400" b="1" dirty="0" smtClean="0">
              <a:solidFill>
                <a:schemeClr val="tx1"/>
              </a:solidFill>
            </a:endParaRPr>
          </a:p>
          <a:p>
            <a:r>
              <a:rPr lang="ru-RU" sz="4400" dirty="0" smtClean="0">
                <a:solidFill>
                  <a:schemeClr val="tx1"/>
                </a:solidFill>
              </a:rPr>
              <a:t>Для многих первая ассоциация с Италией- </a:t>
            </a:r>
            <a:endParaRPr lang="tr-TR" sz="4400" dirty="0" smtClean="0">
              <a:solidFill>
                <a:schemeClr val="tx1"/>
              </a:solidFill>
            </a:endParaRPr>
          </a:p>
          <a:p>
            <a:r>
              <a:rPr lang="ru-RU" sz="4400" dirty="0" smtClean="0">
                <a:solidFill>
                  <a:schemeClr val="tx1"/>
                </a:solidFill>
              </a:rPr>
              <a:t>это вкусная</a:t>
            </a:r>
            <a:r>
              <a:rPr lang="tr-TR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smtClean="0">
                <a:solidFill>
                  <a:schemeClr val="tx1"/>
                </a:solidFill>
              </a:rPr>
              <a:t>еда </a:t>
            </a:r>
            <a:r>
              <a:rPr lang="ru-RU" sz="4400" dirty="0" smtClean="0">
                <a:solidFill>
                  <a:schemeClr val="tx1"/>
                </a:solidFill>
              </a:rPr>
              <a:t>и восхитительная итальянская кухня. </a:t>
            </a:r>
            <a:r>
              <a:rPr lang="ru-RU" sz="4400" dirty="0" smtClean="0">
                <a:solidFill>
                  <a:schemeClr val="tx1"/>
                </a:solidFill>
              </a:rPr>
              <a:t>Уверена,что </a:t>
            </a:r>
            <a:r>
              <a:rPr lang="ru-RU" sz="4400" dirty="0" smtClean="0">
                <a:solidFill>
                  <a:schemeClr val="tx1"/>
                </a:solidFill>
              </a:rPr>
              <a:t>хотя бы раз в жизни каждый из нас </a:t>
            </a:r>
            <a:r>
              <a:rPr lang="ru-RU" sz="4400" dirty="0" smtClean="0">
                <a:solidFill>
                  <a:schemeClr val="tx1"/>
                </a:solidFill>
              </a:rPr>
              <a:t>готовил</a:t>
            </a:r>
            <a:r>
              <a:rPr lang="tr-TR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smtClean="0">
                <a:solidFill>
                  <a:schemeClr val="tx1"/>
                </a:solidFill>
              </a:rPr>
              <a:t>какое-либо </a:t>
            </a:r>
            <a:r>
              <a:rPr lang="ru-RU" sz="4400" dirty="0" smtClean="0">
                <a:solidFill>
                  <a:schemeClr val="tx1"/>
                </a:solidFill>
              </a:rPr>
              <a:t>блюдо итальянской кухни у себя на кухне.</a:t>
            </a:r>
            <a:endParaRPr kumimoji="0" lang="tr-TR" sz="4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" name="2 Resim" descr="19420607_1101608286607328_675708433549066811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09786" y="2753545"/>
            <a:ext cx="9502442" cy="713673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664370" y="7434064"/>
            <a:ext cx="12385376" cy="34778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Специальный курс</a:t>
            </a:r>
            <a:r>
              <a:rPr lang="ru-RU" sz="4400" dirty="0" smtClean="0">
                <a:solidFill>
                  <a:schemeClr val="tx1"/>
                </a:solidFill>
              </a:rPr>
              <a:t>,</a:t>
            </a:r>
            <a:r>
              <a:rPr lang="tr-TR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smtClean="0">
                <a:solidFill>
                  <a:schemeClr val="tx1"/>
                </a:solidFill>
              </a:rPr>
              <a:t>который </a:t>
            </a:r>
            <a:r>
              <a:rPr lang="ru-RU" sz="4400" dirty="0" smtClean="0">
                <a:solidFill>
                  <a:schemeClr val="tx1"/>
                </a:solidFill>
              </a:rPr>
              <a:t>будет полезен </a:t>
            </a:r>
            <a:endParaRPr lang="tr-TR" sz="4400" dirty="0" smtClean="0">
              <a:solidFill>
                <a:schemeClr val="tx1"/>
              </a:solidFill>
            </a:endParaRPr>
          </a:p>
          <a:p>
            <a:r>
              <a:rPr lang="ru-RU" sz="4400" dirty="0" smtClean="0">
                <a:solidFill>
                  <a:schemeClr val="tx1"/>
                </a:solidFill>
              </a:rPr>
              <a:t>как </a:t>
            </a:r>
            <a:r>
              <a:rPr lang="ru-RU" sz="4400" dirty="0" smtClean="0">
                <a:solidFill>
                  <a:schemeClr val="tx1"/>
                </a:solidFill>
              </a:rPr>
              <a:t>любителям </a:t>
            </a:r>
            <a:r>
              <a:rPr lang="ru-RU" sz="4400" dirty="0" smtClean="0">
                <a:solidFill>
                  <a:schemeClr val="tx1"/>
                </a:solidFill>
              </a:rPr>
              <a:t>итальянской еды </a:t>
            </a:r>
            <a:r>
              <a:rPr lang="ru-RU" sz="4400" dirty="0" smtClean="0">
                <a:solidFill>
                  <a:schemeClr val="tx1"/>
                </a:solidFill>
              </a:rPr>
              <a:t>и культуры, так </a:t>
            </a:r>
            <a:r>
              <a:rPr lang="ru-RU" sz="4400" dirty="0" smtClean="0">
                <a:solidFill>
                  <a:schemeClr val="tx1"/>
                </a:solidFill>
              </a:rPr>
              <a:t>и </a:t>
            </a:r>
            <a:r>
              <a:rPr lang="ru-RU" sz="4400" dirty="0" smtClean="0">
                <a:solidFill>
                  <a:schemeClr val="tx1"/>
                </a:solidFill>
              </a:rPr>
              <a:t>профессионалам</a:t>
            </a:r>
            <a:r>
              <a:rPr lang="ru-RU" sz="4400" dirty="0" smtClean="0">
                <a:solidFill>
                  <a:schemeClr val="tx1"/>
                </a:solidFill>
              </a:rPr>
              <a:t>,</a:t>
            </a:r>
            <a:r>
              <a:rPr lang="tr-TR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smtClean="0">
                <a:solidFill>
                  <a:schemeClr val="tx1"/>
                </a:solidFill>
              </a:rPr>
              <a:t>работающим </a:t>
            </a:r>
            <a:r>
              <a:rPr lang="ru-RU" sz="4400" dirty="0" smtClean="0">
                <a:solidFill>
                  <a:schemeClr val="tx1"/>
                </a:solidFill>
              </a:rPr>
              <a:t>в сфере </a:t>
            </a:r>
            <a:endParaRPr lang="tr-TR" sz="4400" dirty="0" smtClean="0">
              <a:solidFill>
                <a:schemeClr val="tx1"/>
              </a:solidFill>
            </a:endParaRPr>
          </a:p>
          <a:p>
            <a:r>
              <a:rPr lang="ru-RU" sz="4400" dirty="0" smtClean="0">
                <a:solidFill>
                  <a:schemeClr val="tx1"/>
                </a:solidFill>
              </a:rPr>
              <a:t>ресторанного</a:t>
            </a:r>
            <a:r>
              <a:rPr lang="ru-RU" sz="4400" dirty="0" smtClean="0">
                <a:solidFill>
                  <a:schemeClr val="tx1"/>
                </a:solidFill>
              </a:rPr>
              <a:t>, туристического</a:t>
            </a:r>
            <a:r>
              <a:rPr lang="ru-RU" sz="4400" dirty="0" smtClean="0">
                <a:solidFill>
                  <a:schemeClr val="tx1"/>
                </a:solidFill>
              </a:rPr>
              <a:t>,</a:t>
            </a:r>
            <a:r>
              <a:rPr lang="tr-TR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smtClean="0">
                <a:solidFill>
                  <a:schemeClr val="tx1"/>
                </a:solidFill>
              </a:rPr>
              <a:t>винного</a:t>
            </a:r>
            <a:r>
              <a:rPr lang="ru-RU" sz="4400" dirty="0" smtClean="0">
                <a:solidFill>
                  <a:schemeClr val="tx1"/>
                </a:solidFill>
              </a:rPr>
              <a:t>, отельного дела.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2032522" y="6497960"/>
            <a:ext cx="7632848" cy="3354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dirty="0" smtClean="0"/>
              <a:t>-Индивидуальный подход</a:t>
            </a:r>
            <a:endParaRPr kumimoji="0" lang="ru-RU" sz="4400" b="0" i="0" u="none" strike="noStrike" cap="none" spc="0" normalizeH="0" baseline="0" dirty="0" smtClean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dirty="0" smtClean="0"/>
              <a:t>-Гибкое расписание</a:t>
            </a: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-Начало с любого уровня</a:t>
            </a: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dirty="0" smtClean="0"/>
              <a:t>-Занятия в любое время</a:t>
            </a: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744490" y="3113584"/>
            <a:ext cx="8352928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Знание</a:t>
            </a:r>
            <a:r>
              <a:rPr kumimoji="0" lang="ru-RU" sz="4400" b="0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 языка </a:t>
            </a: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откроет для тебя весь мир.</a:t>
            </a:r>
            <a:endParaRPr kumimoji="0" lang="tr-TR" sz="4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" name="4 Resim" descr="9fd7ff78bfc438c0321d022dc711ae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17698" y="3329608"/>
            <a:ext cx="9462804" cy="8816179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104530" y="5561856"/>
            <a:ext cx="4409218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Мы предлагаем:</a:t>
            </a:r>
            <a:endParaRPr kumimoji="0" lang="tr-TR" sz="44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7904114_1044518352316322_835035454956413831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5138" y="881335"/>
            <a:ext cx="7271792" cy="5915237"/>
          </a:xfrm>
          <a:prstGeom prst="rect">
            <a:avLst/>
          </a:prstGeom>
        </p:spPr>
      </p:pic>
      <p:pic>
        <p:nvPicPr>
          <p:cNvPr id="3" name="2 Resim" descr="1174898_406199869481510_8914054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354" y="7578080"/>
            <a:ext cx="7620000" cy="5076825"/>
          </a:xfrm>
          <a:prstGeom prst="rect">
            <a:avLst/>
          </a:prstGeom>
        </p:spPr>
      </p:pic>
      <p:pic>
        <p:nvPicPr>
          <p:cNvPr id="4" name="3 Resim" descr="296464_126546634113503_135579162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346" y="1097360"/>
            <a:ext cx="7776864" cy="5616624"/>
          </a:xfrm>
          <a:prstGeom prst="rect">
            <a:avLst/>
          </a:prstGeom>
        </p:spPr>
      </p:pic>
      <p:pic>
        <p:nvPicPr>
          <p:cNvPr id="5" name="4 Resim" descr="1175443_406199789481518_77007980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46090" y="7578080"/>
            <a:ext cx="7620000" cy="5076825"/>
          </a:xfrm>
          <a:prstGeom prst="rect">
            <a:avLst/>
          </a:prstGeom>
        </p:spPr>
      </p:pic>
      <p:pic>
        <p:nvPicPr>
          <p:cNvPr id="6" name="5 Resim" descr="299632_126546554113511_700405271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6022" y="2105472"/>
            <a:ext cx="7398060" cy="4932040"/>
          </a:xfrm>
          <a:prstGeom prst="rect">
            <a:avLst/>
          </a:prstGeom>
        </p:spPr>
      </p:pic>
      <p:pic>
        <p:nvPicPr>
          <p:cNvPr id="7" name="6 Resim" descr="1237643_406199806148183_1547904944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0066" y="7578080"/>
            <a:ext cx="7620000" cy="5076825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9161314" y="593304"/>
            <a:ext cx="6441826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Наши выпускники</a:t>
            </a:r>
            <a:endParaRPr kumimoji="0" lang="tr-TR" sz="60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672482" y="3977680"/>
            <a:ext cx="10945216" cy="4832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Запишитесь на пробный урок:</a:t>
            </a:r>
          </a:p>
          <a:p>
            <a:endParaRPr lang="ru-RU" sz="4800" dirty="0" smtClean="0"/>
          </a:p>
          <a:p>
            <a:r>
              <a:rPr lang="ru-RU" dirty="0" smtClean="0">
                <a:solidFill>
                  <a:schemeClr val="tx1"/>
                </a:solidFill>
                <a:hlinkClick r:id="rId2"/>
              </a:rPr>
              <a:t>club-itdk@mail.ru</a:t>
            </a:r>
          </a:p>
          <a:p>
            <a:r>
              <a:rPr lang="ru-RU" dirty="0" smtClean="0">
                <a:solidFill>
                  <a:schemeClr val="tx1"/>
                </a:solidFill>
                <a:hlinkClick r:id="rId3"/>
              </a:rPr>
              <a:t>http://www.ktokudastudy.ru</a:t>
            </a:r>
          </a:p>
          <a:p>
            <a:r>
              <a:rPr lang="ru-RU" dirty="0" smtClean="0">
                <a:solidFill>
                  <a:schemeClr val="tx1"/>
                </a:solidFill>
                <a:hlinkClick r:id="rId4"/>
              </a:rPr>
              <a:t>@Italian_Online</a:t>
            </a:r>
          </a:p>
          <a:p>
            <a:endParaRPr lang="ru-RU" b="1" dirty="0" smtClean="0"/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 smtClean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744490" y="7938120"/>
            <a:ext cx="5264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Запись: (4872) 35-41-77</a:t>
            </a:r>
            <a:endParaRPr lang="tr-TR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h\Desktop\Hellpy\презентация\624974_1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81594" y="3689648"/>
            <a:ext cx="10618937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Theme">
  <a:themeElements>
    <a:clrScheme name="Default Theme">
      <a:dk1>
        <a:srgbClr val="445469"/>
      </a:dk1>
      <a:lt1>
        <a:srgbClr val="FFFFFF"/>
      </a:lt1>
      <a:dk2>
        <a:srgbClr val="A7A7A7"/>
      </a:dk2>
      <a:lt2>
        <a:srgbClr val="535353"/>
      </a:lt2>
      <a:accent1>
        <a:srgbClr val="44C69E"/>
      </a:accent1>
      <a:accent2>
        <a:srgbClr val="93CC5A"/>
      </a:accent2>
      <a:accent3>
        <a:srgbClr val="EDBD3C"/>
      </a:accent3>
      <a:accent4>
        <a:srgbClr val="E43D53"/>
      </a:accent4>
      <a:accent5>
        <a:srgbClr val="525964"/>
      </a:accent5>
      <a:accent6>
        <a:srgbClr val="445469"/>
      </a:accent6>
      <a:hlink>
        <a:srgbClr val="0000FF"/>
      </a:hlink>
      <a:folHlink>
        <a:srgbClr val="FF00FF"/>
      </a:folHlink>
    </a:clrScheme>
    <a:fontScheme name="Default Theme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Lato Light"/>
            <a:ea typeface="Lato Light"/>
            <a:cs typeface="Lato Light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Lato Light"/>
            <a:ea typeface="Lato Light"/>
            <a:cs typeface="Lato Light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Default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C69E"/>
      </a:accent1>
      <a:accent2>
        <a:srgbClr val="93CC5A"/>
      </a:accent2>
      <a:accent3>
        <a:srgbClr val="EDBD3C"/>
      </a:accent3>
      <a:accent4>
        <a:srgbClr val="E43D53"/>
      </a:accent4>
      <a:accent5>
        <a:srgbClr val="525964"/>
      </a:accent5>
      <a:accent6>
        <a:srgbClr val="445469"/>
      </a:accent6>
      <a:hlink>
        <a:srgbClr val="0000FF"/>
      </a:hlink>
      <a:folHlink>
        <a:srgbClr val="FF00FF"/>
      </a:folHlink>
    </a:clrScheme>
    <a:fontScheme name="Default Theme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Lato Light"/>
            <a:ea typeface="Lato Light"/>
            <a:cs typeface="Lato Light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Lato Light"/>
            <a:ea typeface="Lato Light"/>
            <a:cs typeface="Lato Light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219</Words>
  <Application>Microsoft Office PowerPoint</Application>
  <PresentationFormat>Özel</PresentationFormat>
  <Paragraphs>70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Default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ANASTASIA</dc:creator>
  <cp:lastModifiedBy>h</cp:lastModifiedBy>
  <cp:revision>34</cp:revision>
  <dcterms:modified xsi:type="dcterms:W3CDTF">2018-12-20T19:09:57Z</dcterms:modified>
</cp:coreProperties>
</file>