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BA96-6A20-4DF5-B952-5AED8EC18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97239D-7DDE-4DD1-B7AA-04F0490E4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340881-BD6D-4195-9347-675B715F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0603D8-C088-45DF-BBC7-958FD0D5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99D42-0597-4968-9435-09889441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7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85FDA-AE9F-4FE3-897A-A799FD30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589B03-AD9F-47E0-8678-F86342F8E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7623F8-AF5D-4B73-B6FD-5D98C62D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F6BF98-68F7-4108-949F-F7498FA3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3A2ED-C3A2-4D72-B90D-21136F0E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3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8ED398-0DCA-48EF-9424-5243C007B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3FCE16-9618-459C-849C-C3A9A1B82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BCF6A-77D3-4B17-9026-7D95E37A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F5EB7-9F40-453C-87AA-601DE827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579E96-18AA-41FB-A6DD-1DA3AD5D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8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021F7-CDE6-4321-A2BF-37404EDD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9F20E-01AA-4856-8093-83010BD4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3CA23-6EA0-4F2D-A7F9-8FFE6DBF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B31B0-1874-43A5-B1AC-2C1666BD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F6A06B-0588-4EFB-B9F4-1B9FC774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9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53281-5104-4A92-92D7-94ACE1D3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5C8D6D-A879-4CC8-9541-183A1AC4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37215-E2B4-405F-896D-9BAAF9CA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A3D16-7CC7-4321-84B9-735375FB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3708B-468A-40D7-8A78-C87EAA43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D49D2-56A4-4272-BF11-ED26F971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8F5FB-086E-4E90-AE90-BBEDE966E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5FA145-689C-4340-85B6-1FB2DC846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135855-C7FC-47FD-A577-2A796390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B32467-312D-4B47-A129-EDB7A185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1B8741-393A-4C6D-96A1-014ADBCD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5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B4FB0-2144-40EA-B914-0C449EE8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9DF2F6-1BA1-44E7-9233-290D339D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1D70C7-00EB-457D-BCF1-D1865E130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C39854-E569-46CC-9F5B-A56B478A5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D576D5-2E8F-427B-A715-661C7946B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18D199-C09D-47AE-8A9B-38E26CEA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7CB86D-562E-463F-BB60-F87B9169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3A4DF8-24C2-44F8-8BC4-77FDCB06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7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88EA0-BEA1-4095-8F71-239FB384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645731-2B35-49F0-A0E7-F2C3BAD6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D9143-1CB6-4E78-AFB9-1E809B77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F9DA82-145B-44DD-B7A5-EE6EBDD0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5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8471DE-CB64-4CA9-A9A9-B7A478AE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8DCBF5-4FAA-47CB-BD2D-8D6545C0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9262A-EF8E-4565-BB41-78ABE483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9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62E29-B75D-4EB9-9121-3CA3B963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A0248-20E8-4D24-85F1-982BE1FC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EAD96-73A6-42E6-9DB6-D030BE1D1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2298BD-81DA-4892-BC86-92194904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E4326C-C15E-41F1-8B94-13115765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49EB9-0E0D-42EA-B641-84417600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5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55FC6-21AD-4BC0-B6E8-A686124C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262E9C-8060-4F18-87EB-0BBCCBB9B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C0F203-FA36-4B25-BD20-6FEC3A4C9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07A9D8-DA63-4C1C-8935-9ECD2B67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C77788-0A2C-4BBB-9818-3DEF4709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E3D4A-B9E3-430A-86E0-567CB42A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9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B3EA-7EEA-46B9-BFED-3B5D562C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E8C50-0E70-4888-A89A-791DFD57A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3096F0-E7D9-42EC-94EA-E7DD4502E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93C3-B635-4C31-87BB-1E673E97EF2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D01AA-995B-44FF-8B8D-019D87A63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C4EBC-63FE-474B-8022-7C64EA6E5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9C90-7AAC-43E6-912D-07E0A7C22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8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73BB4F3-3211-4C7A-B141-D3B44A114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B6DB853-2058-4D31-9AD3-54C227D52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04412-A527-4E44-9F71-9EA476BB5BAC}"/>
              </a:ext>
            </a:extLst>
          </p:cNvPr>
          <p:cNvSpPr txBox="1"/>
          <p:nvPr/>
        </p:nvSpPr>
        <p:spPr>
          <a:xfrm>
            <a:off x="3363604" y="841598"/>
            <a:ext cx="709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ВКУСНОЕ И КАЧЕСТВЕННОЕ МЯСО КРАБА</a:t>
            </a:r>
          </a:p>
          <a:p>
            <a:endParaRPr lang="ru" sz="2000" b="1" dirty="0">
              <a:solidFill>
                <a:srgbClr val="7030A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ЛЮБЫЕ ОБЪЕМЫ ПО ДОСТУПНЫМ ЦЕНАМ</a:t>
            </a:r>
          </a:p>
          <a:p>
            <a:endParaRPr lang="ru" sz="2000" b="1" dirty="0">
              <a:solidFill>
                <a:srgbClr val="7030A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БЕСПЕРЕБОЙНЫЕ ПОСТАВКИ ПО МОСКВЕ,</a:t>
            </a:r>
            <a:endParaRPr lang="ru" sz="2000" b="1" dirty="0">
              <a:solidFill>
                <a:srgbClr val="7030A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РЕГИОНАМ И НА ЭКСПОРТ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F4958622-B81D-43C7-ADA1-61731025A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7192" y="2780156"/>
            <a:ext cx="1614187" cy="248915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96EA494-976B-436A-8A72-059D9802D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97" y="3219291"/>
            <a:ext cx="2150048" cy="1612536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46379841-FD93-4500-8232-438302DF3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91" y="977262"/>
            <a:ext cx="306851" cy="158258"/>
          </a:xfrm>
          <a:prstGeom prst="rect">
            <a:avLst/>
          </a:prstGeom>
        </p:spPr>
      </p:pic>
      <p:pic>
        <p:nvPicPr>
          <p:cNvPr id="15" name="Рисунок 11">
            <a:extLst>
              <a:ext uri="{FF2B5EF4-FFF2-40B4-BE49-F238E27FC236}">
                <a16:creationId xmlns:a16="http://schemas.microsoft.com/office/drawing/2014/main" id="{D99E8C8B-2816-445E-915D-AA333FD80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90" y="1577849"/>
            <a:ext cx="306851" cy="158258"/>
          </a:xfrm>
          <a:prstGeom prst="rect">
            <a:avLst/>
          </a:prstGeom>
        </p:spPr>
      </p:pic>
      <p:pic>
        <p:nvPicPr>
          <p:cNvPr id="16" name="Рисунок 11">
            <a:extLst>
              <a:ext uri="{FF2B5EF4-FFF2-40B4-BE49-F238E27FC236}">
                <a16:creationId xmlns:a16="http://schemas.microsoft.com/office/drawing/2014/main" id="{2D0B6A2A-2A7F-45B3-8B39-D10CC7038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90" y="2178436"/>
            <a:ext cx="306851" cy="1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6685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B6DB853-2058-4D31-9AD3-54C227D52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04412-A527-4E44-9F71-9EA476BB5BAC}"/>
              </a:ext>
            </a:extLst>
          </p:cNvPr>
          <p:cNvSpPr txBox="1"/>
          <p:nvPr/>
        </p:nvSpPr>
        <p:spPr>
          <a:xfrm>
            <a:off x="2516459" y="248813"/>
            <a:ext cx="882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Камчатский краб — настоящий деликатес</a:t>
            </a: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46379841-FD93-4500-8232-438302DF3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26" y="1654969"/>
            <a:ext cx="217934" cy="112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D07125-6145-4783-93F5-912B1B5ADADF}"/>
              </a:ext>
            </a:extLst>
          </p:cNvPr>
          <p:cNvSpPr txBox="1"/>
          <p:nvPr/>
        </p:nvSpPr>
        <p:spPr>
          <a:xfrm>
            <a:off x="3508938" y="1544767"/>
            <a:ext cx="486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400" dirty="0"/>
              <a:t>Нежное и вкусное мясо премиум-класса</a:t>
            </a:r>
          </a:p>
          <a:p>
            <a:r>
              <a:rPr lang="ru-RU" sz="1400" dirty="0"/>
              <a:t>Украсит меню любого ресторана</a:t>
            </a:r>
          </a:p>
          <a:p>
            <a:r>
              <a:rPr lang="ru-RU" sz="1400" dirty="0"/>
              <a:t>Порадует гурманов дома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0DF39-7A37-494F-8DE4-5A18FB566B55}"/>
              </a:ext>
            </a:extLst>
          </p:cNvPr>
          <p:cNvSpPr txBox="1"/>
          <p:nvPr/>
        </p:nvSpPr>
        <p:spPr>
          <a:xfrm>
            <a:off x="2866425" y="1054691"/>
            <a:ext cx="265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ВКУСНО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B5099-95DD-4EC0-A9FD-4C5462D1DEB1}"/>
              </a:ext>
            </a:extLst>
          </p:cNvPr>
          <p:cNvSpPr txBox="1"/>
          <p:nvPr/>
        </p:nvSpPr>
        <p:spPr>
          <a:xfrm>
            <a:off x="3508938" y="2801575"/>
            <a:ext cx="486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Пользуется спросом</a:t>
            </a:r>
          </a:p>
          <a:p>
            <a:r>
              <a:rPr lang="ru-RU" dirty="0"/>
              <a:t>Незаменимо в ресторанном бизнесе</a:t>
            </a:r>
          </a:p>
          <a:p>
            <a:r>
              <a:rPr lang="ru-RU" dirty="0"/>
              <a:t>Выгодный прайс на розницу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F911DF-9284-4A10-AB0A-66C6ACFEB0E9}"/>
              </a:ext>
            </a:extLst>
          </p:cNvPr>
          <p:cNvSpPr txBox="1"/>
          <p:nvPr/>
        </p:nvSpPr>
        <p:spPr>
          <a:xfrm>
            <a:off x="2866425" y="2311499"/>
            <a:ext cx="265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ВОСТРЕБОВАНО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4C6E2-B9CA-4014-B678-24AB501FA2AF}"/>
              </a:ext>
            </a:extLst>
          </p:cNvPr>
          <p:cNvSpPr txBox="1"/>
          <p:nvPr/>
        </p:nvSpPr>
        <p:spPr>
          <a:xfrm>
            <a:off x="2866425" y="3791251"/>
            <a:ext cx="347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В ЧЕМ СЛОЖНОСТЬ?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46E9EE-F55A-4808-9F9E-440D34A8238C}"/>
              </a:ext>
            </a:extLst>
          </p:cNvPr>
          <p:cNvSpPr txBox="1"/>
          <p:nvPr/>
        </p:nvSpPr>
        <p:spPr>
          <a:xfrm>
            <a:off x="3508938" y="4252916"/>
            <a:ext cx="486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Мало надежных поставщиков</a:t>
            </a:r>
          </a:p>
        </p:txBody>
      </p:sp>
      <p:pic>
        <p:nvPicPr>
          <p:cNvPr id="21" name="Рисунок 11">
            <a:extLst>
              <a:ext uri="{FF2B5EF4-FFF2-40B4-BE49-F238E27FC236}">
                <a16:creationId xmlns:a16="http://schemas.microsoft.com/office/drawing/2014/main" id="{879EC3DD-0F22-40B9-8332-74D6E03F2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26" y="1857728"/>
            <a:ext cx="217934" cy="112399"/>
          </a:xfrm>
          <a:prstGeom prst="rect">
            <a:avLst/>
          </a:prstGeom>
        </p:spPr>
      </p:pic>
      <p:pic>
        <p:nvPicPr>
          <p:cNvPr id="22" name="Рисунок 11">
            <a:extLst>
              <a:ext uri="{FF2B5EF4-FFF2-40B4-BE49-F238E27FC236}">
                <a16:creationId xmlns:a16="http://schemas.microsoft.com/office/drawing/2014/main" id="{E9A48092-97E8-4A37-A017-C9369E388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26" y="2085594"/>
            <a:ext cx="217934" cy="112399"/>
          </a:xfrm>
          <a:prstGeom prst="rect">
            <a:avLst/>
          </a:prstGeom>
        </p:spPr>
      </p:pic>
      <p:pic>
        <p:nvPicPr>
          <p:cNvPr id="23" name="Рисунок 11">
            <a:extLst>
              <a:ext uri="{FF2B5EF4-FFF2-40B4-BE49-F238E27FC236}">
                <a16:creationId xmlns:a16="http://schemas.microsoft.com/office/drawing/2014/main" id="{D95E931B-5BA8-429C-B083-39E1068E5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04" y="2911777"/>
            <a:ext cx="217934" cy="112399"/>
          </a:xfrm>
          <a:prstGeom prst="rect">
            <a:avLst/>
          </a:prstGeom>
        </p:spPr>
      </p:pic>
      <p:pic>
        <p:nvPicPr>
          <p:cNvPr id="24" name="Рисунок 11">
            <a:extLst>
              <a:ext uri="{FF2B5EF4-FFF2-40B4-BE49-F238E27FC236}">
                <a16:creationId xmlns:a16="http://schemas.microsoft.com/office/drawing/2014/main" id="{7D730EB1-9891-4A87-A2A6-4C5738EED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04" y="3122430"/>
            <a:ext cx="217934" cy="112399"/>
          </a:xfrm>
          <a:prstGeom prst="rect">
            <a:avLst/>
          </a:prstGeom>
        </p:spPr>
      </p:pic>
      <p:pic>
        <p:nvPicPr>
          <p:cNvPr id="25" name="Рисунок 11">
            <a:extLst>
              <a:ext uri="{FF2B5EF4-FFF2-40B4-BE49-F238E27FC236}">
                <a16:creationId xmlns:a16="http://schemas.microsoft.com/office/drawing/2014/main" id="{D67096BC-AB69-4A2E-AF90-DD2640419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04" y="3337879"/>
            <a:ext cx="217934" cy="112399"/>
          </a:xfrm>
          <a:prstGeom prst="rect">
            <a:avLst/>
          </a:prstGeom>
        </p:spPr>
      </p:pic>
      <p:pic>
        <p:nvPicPr>
          <p:cNvPr id="26" name="Рисунок 11">
            <a:extLst>
              <a:ext uri="{FF2B5EF4-FFF2-40B4-BE49-F238E27FC236}">
                <a16:creationId xmlns:a16="http://schemas.microsoft.com/office/drawing/2014/main" id="{746BDFC8-3A0F-4FBB-B994-0A620F04F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04" y="4356763"/>
            <a:ext cx="217934" cy="112399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AD9F668-2236-4D6D-9964-AA6EBFB6F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95" y="1654968"/>
            <a:ext cx="3355085" cy="224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07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B6DB853-2058-4D31-9AD3-54C227D52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743AB91-E3F6-4ECB-ADEE-2602DA4562D3}"/>
              </a:ext>
            </a:extLst>
          </p:cNvPr>
          <p:cNvSpPr/>
          <p:nvPr/>
        </p:nvSpPr>
        <p:spPr>
          <a:xfrm>
            <a:off x="5496920" y="4341019"/>
            <a:ext cx="1307306" cy="2024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499B88-BA6F-492A-A097-0F31528C69D4}"/>
              </a:ext>
            </a:extLst>
          </p:cNvPr>
          <p:cNvSpPr/>
          <p:nvPr/>
        </p:nvSpPr>
        <p:spPr>
          <a:xfrm>
            <a:off x="5302244" y="2659172"/>
            <a:ext cx="1540253" cy="1987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04412-A527-4E44-9F71-9EA476BB5BAC}"/>
              </a:ext>
            </a:extLst>
          </p:cNvPr>
          <p:cNvSpPr txBox="1"/>
          <p:nvPr/>
        </p:nvSpPr>
        <p:spPr>
          <a:xfrm>
            <a:off x="2516459" y="248813"/>
            <a:ext cx="882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Почему мы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07125-6145-4783-93F5-912B1B5ADADF}"/>
              </a:ext>
            </a:extLst>
          </p:cNvPr>
          <p:cNvSpPr txBox="1"/>
          <p:nvPr/>
        </p:nvSpPr>
        <p:spPr>
          <a:xfrm>
            <a:off x="3466289" y="1315100"/>
            <a:ext cx="486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200" dirty="0"/>
              <a:t>Ветеринарное свидетельство (форма 2)</a:t>
            </a:r>
          </a:p>
          <a:p>
            <a:r>
              <a:rPr lang="ru-RU" sz="1200" dirty="0"/>
              <a:t>Декларация соответствия</a:t>
            </a:r>
          </a:p>
          <a:p>
            <a:r>
              <a:rPr lang="ru-RU" sz="1200" dirty="0"/>
              <a:t>Лицензия на экспорт</a:t>
            </a:r>
            <a:endParaRPr lang="en-US" sz="1200" dirty="0"/>
          </a:p>
          <a:p>
            <a:r>
              <a:rPr lang="ru-RU" sz="1200" dirty="0"/>
              <a:t>И прочая необходимая документация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0DF39-7A37-494F-8DE4-5A18FB566B55}"/>
              </a:ext>
            </a:extLst>
          </p:cNvPr>
          <p:cNvSpPr txBox="1"/>
          <p:nvPr/>
        </p:nvSpPr>
        <p:spPr>
          <a:xfrm>
            <a:off x="2823776" y="872467"/>
            <a:ext cx="265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000" dirty="0"/>
              <a:t>ОФИЦИАЛЬНО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F911DF-9284-4A10-AB0A-66C6ACFEB0E9}"/>
              </a:ext>
            </a:extLst>
          </p:cNvPr>
          <p:cNvSpPr txBox="1"/>
          <p:nvPr/>
        </p:nvSpPr>
        <p:spPr>
          <a:xfrm>
            <a:off x="2823776" y="2184410"/>
            <a:ext cx="265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000" dirty="0"/>
              <a:t>КАЧЕСТВЕННО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4C6E2-B9CA-4014-B678-24AB501FA2AF}"/>
              </a:ext>
            </a:extLst>
          </p:cNvPr>
          <p:cNvSpPr txBox="1"/>
          <p:nvPr/>
        </p:nvSpPr>
        <p:spPr>
          <a:xfrm>
            <a:off x="2823776" y="3296298"/>
            <a:ext cx="347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000" dirty="0"/>
              <a:t>НАДЕЖНО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B5099-95DD-4EC0-A9FD-4C5462D1DEB1}"/>
              </a:ext>
            </a:extLst>
          </p:cNvPr>
          <p:cNvSpPr txBox="1"/>
          <p:nvPr/>
        </p:nvSpPr>
        <p:spPr>
          <a:xfrm>
            <a:off x="3466289" y="2608847"/>
            <a:ext cx="486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200" dirty="0"/>
              <a:t>Крабов замораживают сразу после вылова</a:t>
            </a:r>
          </a:p>
          <a:p>
            <a:r>
              <a:rPr lang="ru-RU" sz="1200" dirty="0"/>
              <a:t>Хранение по самым высоким стандартам</a:t>
            </a:r>
          </a:p>
          <a:p>
            <a:r>
              <a:rPr lang="ru-RU" sz="1200" dirty="0"/>
              <a:t>Гарантия качества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46E9EE-F55A-4808-9F9E-440D34A8238C}"/>
              </a:ext>
            </a:extLst>
          </p:cNvPr>
          <p:cNvSpPr txBox="1"/>
          <p:nvPr/>
        </p:nvSpPr>
        <p:spPr>
          <a:xfrm>
            <a:off x="3466289" y="3737528"/>
            <a:ext cx="486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200" dirty="0"/>
              <a:t>Налаженные каналы поставок со склада в Москве по регионам и на экспорт</a:t>
            </a:r>
          </a:p>
          <a:p>
            <a:r>
              <a:rPr lang="ru-RU" sz="1200" dirty="0"/>
              <a:t>Продукция доставляется в замороженном виде</a:t>
            </a:r>
          </a:p>
          <a:p>
            <a:r>
              <a:rPr lang="ru-RU" sz="1200" dirty="0"/>
              <a:t>Бесперебойные поставки любых объемов</a:t>
            </a:r>
          </a:p>
        </p:txBody>
      </p:sp>
      <p:pic>
        <p:nvPicPr>
          <p:cNvPr id="19" name="Рисунок 11">
            <a:extLst>
              <a:ext uri="{FF2B5EF4-FFF2-40B4-BE49-F238E27FC236}">
                <a16:creationId xmlns:a16="http://schemas.microsoft.com/office/drawing/2014/main" id="{FD5B585D-E011-451A-9CDA-A00DAC40D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90" y="1415708"/>
            <a:ext cx="190099" cy="98043"/>
          </a:xfrm>
          <a:prstGeom prst="rect">
            <a:avLst/>
          </a:prstGeom>
        </p:spPr>
      </p:pic>
      <p:pic>
        <p:nvPicPr>
          <p:cNvPr id="29" name="Рисунок 11">
            <a:extLst>
              <a:ext uri="{FF2B5EF4-FFF2-40B4-BE49-F238E27FC236}">
                <a16:creationId xmlns:a16="http://schemas.microsoft.com/office/drawing/2014/main" id="{95FE5B5A-A86E-4F1B-9B34-AA1D864CA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90" y="1598322"/>
            <a:ext cx="190099" cy="98043"/>
          </a:xfrm>
          <a:prstGeom prst="rect">
            <a:avLst/>
          </a:prstGeom>
        </p:spPr>
      </p:pic>
      <p:pic>
        <p:nvPicPr>
          <p:cNvPr id="30" name="Рисунок 11">
            <a:extLst>
              <a:ext uri="{FF2B5EF4-FFF2-40B4-BE49-F238E27FC236}">
                <a16:creationId xmlns:a16="http://schemas.microsoft.com/office/drawing/2014/main" id="{2A654B98-80DE-4896-81B5-715C6DA0C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90" y="1782574"/>
            <a:ext cx="190099" cy="98043"/>
          </a:xfrm>
          <a:prstGeom prst="rect">
            <a:avLst/>
          </a:prstGeom>
        </p:spPr>
      </p:pic>
      <p:pic>
        <p:nvPicPr>
          <p:cNvPr id="31" name="Рисунок 11">
            <a:extLst>
              <a:ext uri="{FF2B5EF4-FFF2-40B4-BE49-F238E27FC236}">
                <a16:creationId xmlns:a16="http://schemas.microsoft.com/office/drawing/2014/main" id="{B2E3A695-E306-459A-8632-514AEA675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90" y="1959542"/>
            <a:ext cx="190099" cy="98043"/>
          </a:xfrm>
          <a:prstGeom prst="rect">
            <a:avLst/>
          </a:prstGeom>
        </p:spPr>
      </p:pic>
      <p:pic>
        <p:nvPicPr>
          <p:cNvPr id="32" name="Рисунок 11">
            <a:extLst>
              <a:ext uri="{FF2B5EF4-FFF2-40B4-BE49-F238E27FC236}">
                <a16:creationId xmlns:a16="http://schemas.microsoft.com/office/drawing/2014/main" id="{1ACEB388-A71D-432B-99D4-86EFCEB00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90" y="2706307"/>
            <a:ext cx="190099" cy="98043"/>
          </a:xfrm>
          <a:prstGeom prst="rect">
            <a:avLst/>
          </a:prstGeom>
        </p:spPr>
      </p:pic>
      <p:pic>
        <p:nvPicPr>
          <p:cNvPr id="33" name="Рисунок 11">
            <a:extLst>
              <a:ext uri="{FF2B5EF4-FFF2-40B4-BE49-F238E27FC236}">
                <a16:creationId xmlns:a16="http://schemas.microsoft.com/office/drawing/2014/main" id="{502319A0-EE64-4FF3-A195-E00481805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89" y="2888313"/>
            <a:ext cx="190099" cy="98043"/>
          </a:xfrm>
          <a:prstGeom prst="rect">
            <a:avLst/>
          </a:prstGeom>
        </p:spPr>
      </p:pic>
      <p:pic>
        <p:nvPicPr>
          <p:cNvPr id="34" name="Рисунок 11">
            <a:extLst>
              <a:ext uri="{FF2B5EF4-FFF2-40B4-BE49-F238E27FC236}">
                <a16:creationId xmlns:a16="http://schemas.microsoft.com/office/drawing/2014/main" id="{E1AC6861-F119-41E4-83F0-D5B350FD2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89" y="3068196"/>
            <a:ext cx="190099" cy="98043"/>
          </a:xfrm>
          <a:prstGeom prst="rect">
            <a:avLst/>
          </a:prstGeom>
        </p:spPr>
      </p:pic>
      <p:pic>
        <p:nvPicPr>
          <p:cNvPr id="35" name="Рисунок 11">
            <a:extLst>
              <a:ext uri="{FF2B5EF4-FFF2-40B4-BE49-F238E27FC236}">
                <a16:creationId xmlns:a16="http://schemas.microsoft.com/office/drawing/2014/main" id="{8F519678-09DB-49F0-A3B0-B5DC4B078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88" y="3828995"/>
            <a:ext cx="190099" cy="98043"/>
          </a:xfrm>
          <a:prstGeom prst="rect">
            <a:avLst/>
          </a:prstGeom>
        </p:spPr>
      </p:pic>
      <p:pic>
        <p:nvPicPr>
          <p:cNvPr id="36" name="Рисунок 11">
            <a:extLst>
              <a:ext uri="{FF2B5EF4-FFF2-40B4-BE49-F238E27FC236}">
                <a16:creationId xmlns:a16="http://schemas.microsoft.com/office/drawing/2014/main" id="{55A5100B-E097-45A3-A058-F9CB62BA2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88" y="4019846"/>
            <a:ext cx="190099" cy="98043"/>
          </a:xfrm>
          <a:prstGeom prst="rect">
            <a:avLst/>
          </a:prstGeom>
        </p:spPr>
      </p:pic>
      <p:pic>
        <p:nvPicPr>
          <p:cNvPr id="37" name="Рисунок 11">
            <a:extLst>
              <a:ext uri="{FF2B5EF4-FFF2-40B4-BE49-F238E27FC236}">
                <a16:creationId xmlns:a16="http://schemas.microsoft.com/office/drawing/2014/main" id="{A751F262-03D7-4E7D-A23C-5C6FBD4BA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88" y="4196142"/>
            <a:ext cx="190099" cy="98043"/>
          </a:xfrm>
          <a:prstGeom prst="rect">
            <a:avLst/>
          </a:prstGeom>
        </p:spPr>
      </p:pic>
      <p:pic>
        <p:nvPicPr>
          <p:cNvPr id="38" name="Рисунок 11">
            <a:extLst>
              <a:ext uri="{FF2B5EF4-FFF2-40B4-BE49-F238E27FC236}">
                <a16:creationId xmlns:a16="http://schemas.microsoft.com/office/drawing/2014/main" id="{E8104F10-FF91-466A-A088-354E3DCEF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88" y="4384108"/>
            <a:ext cx="190099" cy="98043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10E2CB83-1E78-440B-837B-9339E28DBE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4"/>
          <a:stretch/>
        </p:blipFill>
        <p:spPr>
          <a:xfrm flipH="1">
            <a:off x="8328275" y="1273425"/>
            <a:ext cx="3122659" cy="34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688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B6DB853-2058-4D31-9AD3-54C227D52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32DFA55-59B5-4DA2-94CE-CBB9FB0A6CD6}"/>
              </a:ext>
            </a:extLst>
          </p:cNvPr>
          <p:cNvSpPr/>
          <p:nvPr/>
        </p:nvSpPr>
        <p:spPr>
          <a:xfrm>
            <a:off x="5855710" y="4118939"/>
            <a:ext cx="1867117" cy="2579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0EA7AAD-41FA-40A7-B68B-A9625FEAE887}"/>
              </a:ext>
            </a:extLst>
          </p:cNvPr>
          <p:cNvSpPr/>
          <p:nvPr/>
        </p:nvSpPr>
        <p:spPr>
          <a:xfrm>
            <a:off x="5520832" y="3037799"/>
            <a:ext cx="2375658" cy="2197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02E16A-D7C2-4456-B53F-73AB15E86323}"/>
              </a:ext>
            </a:extLst>
          </p:cNvPr>
          <p:cNvSpPr/>
          <p:nvPr/>
        </p:nvSpPr>
        <p:spPr>
          <a:xfrm>
            <a:off x="6108424" y="1201719"/>
            <a:ext cx="2407133" cy="227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04412-A527-4E44-9F71-9EA476BB5BAC}"/>
              </a:ext>
            </a:extLst>
          </p:cNvPr>
          <p:cNvSpPr txBox="1"/>
          <p:nvPr/>
        </p:nvSpPr>
        <p:spPr>
          <a:xfrm>
            <a:off x="2516459" y="248813"/>
            <a:ext cx="882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Сколько стоит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07125-6145-4783-93F5-912B1B5ADADF}"/>
              </a:ext>
            </a:extLst>
          </p:cNvPr>
          <p:cNvSpPr txBox="1"/>
          <p:nvPr/>
        </p:nvSpPr>
        <p:spPr>
          <a:xfrm>
            <a:off x="3409421" y="1668831"/>
            <a:ext cx="548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L (средний вес </a:t>
            </a:r>
            <a:r>
              <a:rPr lang="ru-RU" dirty="0" err="1"/>
              <a:t>полупары</a:t>
            </a:r>
            <a:r>
              <a:rPr lang="ru-RU" dirty="0"/>
              <a:t> от 500 до 700 г) — 1400 руб./кг</a:t>
            </a:r>
          </a:p>
          <a:p>
            <a:r>
              <a:rPr lang="ru-RU" dirty="0"/>
              <a:t>Минус (средний вес </a:t>
            </a:r>
            <a:r>
              <a:rPr lang="ru-RU" dirty="0" err="1"/>
              <a:t>полупары</a:t>
            </a:r>
            <a:r>
              <a:rPr lang="ru-RU" dirty="0"/>
              <a:t> от 700 до 1000 г) — 1500 руб./кг</a:t>
            </a:r>
          </a:p>
          <a:p>
            <a:r>
              <a:rPr lang="ru-RU" dirty="0"/>
              <a:t>Плюс (средний вес </a:t>
            </a:r>
            <a:r>
              <a:rPr lang="ru-RU" dirty="0" err="1"/>
              <a:t>полупары</a:t>
            </a:r>
            <a:r>
              <a:rPr lang="ru-RU" dirty="0"/>
              <a:t> выше 1000 г) — 1600 руб./кг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0DF39-7A37-494F-8DE4-5A18FB566B55}"/>
              </a:ext>
            </a:extLst>
          </p:cNvPr>
          <p:cNvSpPr txBox="1"/>
          <p:nvPr/>
        </p:nvSpPr>
        <p:spPr>
          <a:xfrm>
            <a:off x="2766910" y="872467"/>
            <a:ext cx="748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800" dirty="0"/>
              <a:t>Кости (варено-мороженные) </a:t>
            </a:r>
          </a:p>
          <a:p>
            <a:r>
              <a:rPr lang="ru-RU" sz="1400" dirty="0"/>
              <a:t>Мясо на конечностях краба, которое сохраняет вкус и сочность. </a:t>
            </a:r>
            <a:endParaRPr lang="en-US" sz="1400" dirty="0"/>
          </a:p>
          <a:p>
            <a:r>
              <a:rPr lang="ru-RU" sz="1400" dirty="0"/>
              <a:t>Одна полупара — это все конечности с одной стороны краба.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B5099-95DD-4EC0-A9FD-4C5462D1DEB1}"/>
              </a:ext>
            </a:extLst>
          </p:cNvPr>
          <p:cNvSpPr txBox="1"/>
          <p:nvPr/>
        </p:nvSpPr>
        <p:spPr>
          <a:xfrm>
            <a:off x="3409421" y="3257581"/>
            <a:ext cx="486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Первая крупная — 2800 руб./кг</a:t>
            </a:r>
          </a:p>
          <a:p>
            <a:r>
              <a:rPr lang="ru-RU" dirty="0"/>
              <a:t>Первая средняя — 2500 руб./кг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F911DF-9284-4A10-AB0A-66C6ACFEB0E9}"/>
              </a:ext>
            </a:extLst>
          </p:cNvPr>
          <p:cNvSpPr txBox="1"/>
          <p:nvPr/>
        </p:nvSpPr>
        <p:spPr>
          <a:xfrm>
            <a:off x="2766910" y="2495703"/>
            <a:ext cx="748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800" dirty="0"/>
              <a:t>Первая фаланга</a:t>
            </a:r>
          </a:p>
          <a:p>
            <a:r>
              <a:rPr lang="ru-RU" sz="1400" dirty="0"/>
              <a:t>Самая мясистая часть конечности краба. Первые фаланги расположены ближе всего к туловищу и ценятся за большое количество мяса на кости.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4C6E2-B9CA-4014-B678-24AB501FA2AF}"/>
              </a:ext>
            </a:extLst>
          </p:cNvPr>
          <p:cNvSpPr txBox="1"/>
          <p:nvPr/>
        </p:nvSpPr>
        <p:spPr>
          <a:xfrm>
            <a:off x="2766910" y="3822851"/>
            <a:ext cx="736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800" dirty="0"/>
              <a:t>Крабовый «экстракт»</a:t>
            </a:r>
          </a:p>
          <a:p>
            <a:r>
              <a:rPr lang="ru-RU" sz="1400" dirty="0"/>
              <a:t>Квинтэссенция вкуса. Очищенное мясо высшего сорта, на порядок качественнее обычного салатного мяса. Идеально подходит для салатов, супов и закусок.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46E9EE-F55A-4808-9F9E-440D34A8238C}"/>
              </a:ext>
            </a:extLst>
          </p:cNvPr>
          <p:cNvSpPr txBox="1"/>
          <p:nvPr/>
        </p:nvSpPr>
        <p:spPr>
          <a:xfrm>
            <a:off x="3409424" y="4588621"/>
            <a:ext cx="486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1800 руб./кг</a:t>
            </a:r>
          </a:p>
        </p:txBody>
      </p:sp>
      <p:pic>
        <p:nvPicPr>
          <p:cNvPr id="38" name="Рисунок 11">
            <a:extLst>
              <a:ext uri="{FF2B5EF4-FFF2-40B4-BE49-F238E27FC236}">
                <a16:creationId xmlns:a16="http://schemas.microsoft.com/office/drawing/2014/main" id="{E8104F10-FF91-466A-A088-354E3DCEF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2" y="1767134"/>
            <a:ext cx="190099" cy="98043"/>
          </a:xfrm>
          <a:prstGeom prst="rect">
            <a:avLst/>
          </a:prstGeom>
        </p:spPr>
      </p:pic>
      <p:pic>
        <p:nvPicPr>
          <p:cNvPr id="22" name="Рисунок 11">
            <a:extLst>
              <a:ext uri="{FF2B5EF4-FFF2-40B4-BE49-F238E27FC236}">
                <a16:creationId xmlns:a16="http://schemas.microsoft.com/office/drawing/2014/main" id="{A90C8A32-CA87-4D11-B214-16EF32416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2" y="1943105"/>
            <a:ext cx="190099" cy="98043"/>
          </a:xfrm>
          <a:prstGeom prst="rect">
            <a:avLst/>
          </a:prstGeom>
        </p:spPr>
      </p:pic>
      <p:pic>
        <p:nvPicPr>
          <p:cNvPr id="23" name="Рисунок 11">
            <a:extLst>
              <a:ext uri="{FF2B5EF4-FFF2-40B4-BE49-F238E27FC236}">
                <a16:creationId xmlns:a16="http://schemas.microsoft.com/office/drawing/2014/main" id="{6A253296-50DE-474A-BFDE-EB2E9022D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1" y="2129903"/>
            <a:ext cx="190099" cy="98043"/>
          </a:xfrm>
          <a:prstGeom prst="rect">
            <a:avLst/>
          </a:prstGeom>
        </p:spPr>
      </p:pic>
      <p:pic>
        <p:nvPicPr>
          <p:cNvPr id="24" name="Рисунок 11">
            <a:extLst>
              <a:ext uri="{FF2B5EF4-FFF2-40B4-BE49-F238E27FC236}">
                <a16:creationId xmlns:a16="http://schemas.microsoft.com/office/drawing/2014/main" id="{DBBD3C7B-03E7-4C0D-A83B-4329B07DC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1" y="3350972"/>
            <a:ext cx="190099" cy="98043"/>
          </a:xfrm>
          <a:prstGeom prst="rect">
            <a:avLst/>
          </a:prstGeom>
        </p:spPr>
      </p:pic>
      <p:pic>
        <p:nvPicPr>
          <p:cNvPr id="25" name="Рисунок 11">
            <a:extLst>
              <a:ext uri="{FF2B5EF4-FFF2-40B4-BE49-F238E27FC236}">
                <a16:creationId xmlns:a16="http://schemas.microsoft.com/office/drawing/2014/main" id="{7A2E0921-B83F-4C7B-8C79-13748092A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1" y="3537274"/>
            <a:ext cx="190099" cy="98043"/>
          </a:xfrm>
          <a:prstGeom prst="rect">
            <a:avLst/>
          </a:prstGeom>
        </p:spPr>
      </p:pic>
      <p:pic>
        <p:nvPicPr>
          <p:cNvPr id="26" name="Рисунок 11">
            <a:extLst>
              <a:ext uri="{FF2B5EF4-FFF2-40B4-BE49-F238E27FC236}">
                <a16:creationId xmlns:a16="http://schemas.microsoft.com/office/drawing/2014/main" id="{DE0E2027-BEF6-4D71-8AE2-4FF63C7A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1" y="4678098"/>
            <a:ext cx="190099" cy="9804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ABD4F6B-3BF1-4B04-B2CF-A5961AF25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37" y="963518"/>
            <a:ext cx="1514754" cy="113606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681E5C43-2BD2-4169-9FB9-DB46DD380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37" y="2485020"/>
            <a:ext cx="1514754" cy="1010560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665BF55F-2EE8-4853-92FA-5AD21A09EC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37" y="3854995"/>
            <a:ext cx="1514754" cy="10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29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B6DB853-2058-4D31-9AD3-54C227D52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04412-A527-4E44-9F71-9EA476BB5BAC}"/>
              </a:ext>
            </a:extLst>
          </p:cNvPr>
          <p:cNvSpPr txBox="1"/>
          <p:nvPr/>
        </p:nvSpPr>
        <p:spPr>
          <a:xfrm>
            <a:off x="2516459" y="248813"/>
            <a:ext cx="882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Как заказать</a:t>
            </a:r>
            <a:endParaRPr lang="ru-RU" dirty="0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46379841-FD93-4500-8232-438302DF3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37" y="2427539"/>
            <a:ext cx="184441" cy="95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D07125-6145-4783-93F5-912B1B5ADADF}"/>
              </a:ext>
            </a:extLst>
          </p:cNvPr>
          <p:cNvSpPr txBox="1"/>
          <p:nvPr/>
        </p:nvSpPr>
        <p:spPr>
          <a:xfrm>
            <a:off x="3508938" y="1677879"/>
            <a:ext cx="486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Доставка в регионы и за рубеж: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B5099-95DD-4EC0-A9FD-4C5462D1DEB1}"/>
              </a:ext>
            </a:extLst>
          </p:cNvPr>
          <p:cNvSpPr txBox="1"/>
          <p:nvPr/>
        </p:nvSpPr>
        <p:spPr>
          <a:xfrm>
            <a:off x="4101217" y="3131014"/>
            <a:ext cx="486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119361, г. Москва,</a:t>
            </a:r>
          </a:p>
          <a:p>
            <a:r>
              <a:rPr lang="ru-RU" dirty="0"/>
              <a:t>ул. Наташи Ковшовой,</a:t>
            </a:r>
          </a:p>
          <a:p>
            <a:r>
              <a:rPr lang="ru-RU" dirty="0"/>
              <a:t>д. 29, помещение </a:t>
            </a:r>
            <a:r>
              <a:rPr lang="en-US" dirty="0"/>
              <a:t>III, </a:t>
            </a:r>
            <a:r>
              <a:rPr lang="ru-RU" dirty="0"/>
              <a:t>кв. 5,</a:t>
            </a:r>
          </a:p>
          <a:p>
            <a:r>
              <a:rPr lang="ru-RU" dirty="0"/>
              <a:t>тел.: +7 495 205 333 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CD1C98-1F3E-4B5D-9650-82B3A19FB5A8}"/>
              </a:ext>
            </a:extLst>
          </p:cNvPr>
          <p:cNvSpPr txBox="1"/>
          <p:nvPr/>
        </p:nvSpPr>
        <p:spPr>
          <a:xfrm>
            <a:off x="2866425" y="963346"/>
            <a:ext cx="265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BF15DA-1B9E-4517-A442-58A3EBE7B88B}"/>
              </a:ext>
            </a:extLst>
          </p:cNvPr>
          <p:cNvSpPr txBox="1"/>
          <p:nvPr/>
        </p:nvSpPr>
        <p:spPr>
          <a:xfrm>
            <a:off x="4101217" y="2296725"/>
            <a:ext cx="486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7030A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Автотранспортом</a:t>
            </a:r>
          </a:p>
          <a:p>
            <a:r>
              <a:rPr lang="ru-RU" dirty="0"/>
              <a:t>Авиа и  Ж/Д-перевозками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046A6B-86FE-4907-910B-2ED43D72016E}"/>
              </a:ext>
            </a:extLst>
          </p:cNvPr>
          <p:cNvSpPr txBox="1"/>
          <p:nvPr/>
        </p:nvSpPr>
        <p:spPr>
          <a:xfrm>
            <a:off x="2866425" y="4489017"/>
            <a:ext cx="822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 НАМИ ВАШИ КЛИЕНТЫ БУДУТ ДОВОЛЬНЫ</a:t>
            </a:r>
          </a:p>
        </p:txBody>
      </p:sp>
      <p:pic>
        <p:nvPicPr>
          <p:cNvPr id="30" name="Рисунок 11">
            <a:extLst>
              <a:ext uri="{FF2B5EF4-FFF2-40B4-BE49-F238E27FC236}">
                <a16:creationId xmlns:a16="http://schemas.microsoft.com/office/drawing/2014/main" id="{BEA1DE2C-7D54-453E-9DBE-1ED52D16E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36" y="2637734"/>
            <a:ext cx="184441" cy="95125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CD47E153-03AE-4026-A341-D567E8C6CC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4"/>
          <a:stretch/>
        </p:blipFill>
        <p:spPr>
          <a:xfrm>
            <a:off x="8657686" y="1544767"/>
            <a:ext cx="2770556" cy="26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1950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3</cp:revision>
  <dcterms:modified xsi:type="dcterms:W3CDTF">2017-09-21T11:07:30Z</dcterms:modified>
</cp:coreProperties>
</file>