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400800" cy="86868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orient="horz" pos="665"/>
        <p:guide orient="horz" pos="3804"/>
        <p:guide pos="2880"/>
        <p:guide pos="296"/>
        <p:guide pos="5480"/>
        <p:guide pos="2711"/>
        <p:guide pos="30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50F53209-16B0-4A10-B146-BBDA1B61F524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1" tIns="43106" rIns="86211" bIns="431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1" tIns="43106" rIns="86211" bIns="431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6E9E0F3A-040A-46F9-8941-6AC7963FAC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2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929"/>
          <a:stretch/>
        </p:blipFill>
        <p:spPr>
          <a:xfrm>
            <a:off x="0" y="0"/>
            <a:ext cx="9144000" cy="68852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65589" cy="365125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A36E3E4B-7BD4-40F0-A764-571BDE231A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46815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57200" y="721453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922789" y="6356350"/>
            <a:ext cx="0" cy="365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/>
          <p:cNvSpPr>
            <a:spLocks noGrp="1"/>
          </p:cNvSpPr>
          <p:nvPr>
            <p:ph type="body" sz="quarter" idx="13"/>
          </p:nvPr>
        </p:nvSpPr>
        <p:spPr>
          <a:xfrm>
            <a:off x="457200" y="1055688"/>
            <a:ext cx="3846513" cy="4983162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14"/>
          </p:nvPr>
        </p:nvSpPr>
        <p:spPr>
          <a:xfrm>
            <a:off x="4848225" y="1055688"/>
            <a:ext cx="3851275" cy="4983162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044429" y="6356350"/>
            <a:ext cx="7738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Юрченко Кирилл</a:t>
            </a:r>
          </a:p>
          <a:p>
            <a:r>
              <a:rPr lang="ru-RU" dirty="0" smtClean="0"/>
              <a:t>16.12.2019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2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929"/>
          <a:stretch/>
        </p:blipFill>
        <p:spPr>
          <a:xfrm>
            <a:off x="0" y="0"/>
            <a:ext cx="9144000" cy="68852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65589" cy="365125"/>
          </a:xfrm>
        </p:spPr>
        <p:txBody>
          <a:bodyPr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A36E3E4B-7BD4-40F0-A764-571BDE231A8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46815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57200" y="721453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922789" y="6356350"/>
            <a:ext cx="0" cy="365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57200" y="6356350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20"/>
          <p:cNvSpPr>
            <a:spLocks noGrp="1"/>
          </p:cNvSpPr>
          <p:nvPr>
            <p:ph type="pic" sz="quarter" idx="14"/>
          </p:nvPr>
        </p:nvSpPr>
        <p:spPr>
          <a:xfrm>
            <a:off x="457201" y="1055688"/>
            <a:ext cx="8242300" cy="4983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044429" y="6356350"/>
            <a:ext cx="7738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Юрченко Кирилл</a:t>
            </a:r>
          </a:p>
          <a:p>
            <a:r>
              <a:rPr lang="ru-RU" dirty="0" smtClean="0"/>
              <a:t>16.12.2019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3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3E4B-7BD4-40F0-A764-571BDE231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Прибалтика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Украина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pPr algn="r"/>
            <a:r>
              <a:rPr lang="ru-RU" dirty="0" smtClean="0"/>
              <a:t>1725 – 1762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96287" y="3773010"/>
            <a:ext cx="37619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После присоединения Российской империей, Лифляндия и </a:t>
            </a:r>
            <a:r>
              <a:rPr lang="ru-RU" dirty="0" err="1" smtClean="0"/>
              <a:t>Эстляндия</a:t>
            </a:r>
            <a:r>
              <a:rPr lang="ru-RU" dirty="0" smtClean="0"/>
              <a:t> до </a:t>
            </a:r>
            <a:r>
              <a:rPr lang="en-US" dirty="0" smtClean="0"/>
              <a:t>XVIII </a:t>
            </a:r>
            <a:r>
              <a:rPr lang="ru-RU" dirty="0" smtClean="0"/>
              <a:t>в. сохраняли прежнюю систему управления.</a:t>
            </a:r>
          </a:p>
          <a:p>
            <a:r>
              <a:rPr lang="ru-RU" dirty="0" smtClean="0"/>
              <a:t>В городах </a:t>
            </a:r>
            <a:r>
              <a:rPr lang="ru-RU" dirty="0" err="1" smtClean="0"/>
              <a:t>Ревель</a:t>
            </a:r>
            <a:r>
              <a:rPr lang="ru-RU" dirty="0" smtClean="0"/>
              <a:t> и Рига находились русские генерал-губернаторы. Однако они не влияли на местное управление. 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2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Жители Прибалтики пользовались правом говорить на немецком языке в суде, а немецкие дворяне занимали различные должности.</a:t>
            </a:r>
          </a:p>
          <a:p>
            <a:r>
              <a:rPr lang="ru-RU" dirty="0" smtClean="0"/>
              <a:t>В руках местных дворян находились суд и полиция. Но главенствующие позиции в городских магистратах принадлежали немецким купцам.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6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На территории Прибалтики немцы появились в период </a:t>
            </a:r>
            <a:r>
              <a:rPr lang="en-US" dirty="0" smtClean="0"/>
              <a:t>XII – XIII </a:t>
            </a:r>
            <a:r>
              <a:rPr lang="ru-RU" dirty="0" smtClean="0"/>
              <a:t>веков. Крестоносцы прибыли в Прибалтику, чтобы обратить в христианство местных язычников и получить под свое управление новые территории.</a:t>
            </a:r>
          </a:p>
          <a:p>
            <a:r>
              <a:rPr lang="ru-RU" dirty="0" smtClean="0"/>
              <a:t>Позже крестоносцы превратились в правящий класс с обширными правами и </a:t>
            </a:r>
            <a:r>
              <a:rPr lang="ru-RU" dirty="0" err="1" smtClean="0"/>
              <a:t>привелегиями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" b="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8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Немецкие дворяне охотно поступали на российскую службу. Они становились чиновниками и офицерами, продвигаясь по карьерной лестнице. Но в правление Анны Иоанновны немцы потеряли право на двойное гражданство.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" b="3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62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Но в то же время автономию сохраняет Левобережная Украина. Здесь остались свои суд, войско, административное деление. Власть находилась в руках казачьей верхушки. Богатые казаки скупали у крестьян земли и становились помещиками.</a:t>
            </a:r>
          </a:p>
          <a:p>
            <a:r>
              <a:rPr lang="ru-RU" dirty="0" smtClean="0"/>
              <a:t>Российские законы не распространялись на Украину до </a:t>
            </a:r>
            <a:r>
              <a:rPr lang="en-US" dirty="0" smtClean="0"/>
              <a:t>XIX </a:t>
            </a:r>
            <a:r>
              <a:rPr lang="ru-RU" dirty="0" smtClean="0"/>
              <a:t>века. Вместо них действовал Статут Великого княжества Литовского.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2"/>
          <a:stretch/>
        </p:blipFill>
        <p:spPr/>
      </p:pic>
    </p:spTree>
    <p:extLst>
      <p:ext uri="{BB962C8B-B14F-4D97-AF65-F5344CB8AC3E}">
        <p14:creationId xmlns:p14="http://schemas.microsoft.com/office/powerpoint/2010/main" val="10009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3E4B-7BD4-40F0-A764-571BDE231A8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61395"/>
            <a:ext cx="8229600" cy="446815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2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213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Прибалтика  и Украина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Прибалтика  и Украина</dc:title>
  <dc:creator>Сергей</dc:creator>
  <cp:lastModifiedBy>Сергей</cp:lastModifiedBy>
  <cp:revision>10</cp:revision>
  <cp:lastPrinted>2021-03-12T07:49:28Z</cp:lastPrinted>
  <dcterms:created xsi:type="dcterms:W3CDTF">2019-12-16T17:54:31Z</dcterms:created>
  <dcterms:modified xsi:type="dcterms:W3CDTF">2021-03-12T07:52:05Z</dcterms:modified>
</cp:coreProperties>
</file>