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ABBE-D422-42E4-BE04-774E4F6CFFC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B3DC0-EFE8-4EF8-B53C-53AEBED53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1F16-02A9-4772-825B-06BBA6B26C97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69FB-B1D8-4E8B-BFD4-D81EAA6E0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3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428625"/>
            <a:ext cx="9144000" cy="5065713"/>
          </a:xfrm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27839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494789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27025" y="5670550"/>
            <a:ext cx="8472488" cy="7889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EurofontC" pitchFamily="50" charset="0"/>
              </a:defRPr>
            </a:lvl1pPr>
            <a:lvl2pPr marL="457200" indent="0">
              <a:buNone/>
              <a:defRPr sz="1600">
                <a:latin typeface="EurofontC" pitchFamily="50" charset="0"/>
              </a:defRPr>
            </a:lvl2pPr>
            <a:lvl3pPr marL="914400" indent="0">
              <a:buNone/>
              <a:defRPr sz="1600">
                <a:latin typeface="EurofontC" pitchFamily="50" charset="0"/>
              </a:defRPr>
            </a:lvl3pPr>
            <a:lvl4pPr marL="1371600" indent="0">
              <a:buNone/>
              <a:defRPr sz="1600">
                <a:latin typeface="EurofontC" pitchFamily="50" charset="0"/>
              </a:defRPr>
            </a:lvl4pPr>
            <a:lvl5pPr marL="1828800" indent="0">
              <a:buNone/>
              <a:defRPr sz="1600">
                <a:latin typeface="EurofontC" pitchFamily="50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4"/>
          </p:nvPr>
        </p:nvSpPr>
        <p:spPr>
          <a:xfrm>
            <a:off x="6662257" y="6535039"/>
            <a:ext cx="2133600" cy="261937"/>
          </a:xfrm>
        </p:spPr>
        <p:txBody>
          <a:bodyPr/>
          <a:lstStyle/>
          <a:p>
            <a:fld id="{3A6169FB-B1D8-4E8B-BFD4-D81EAA6E0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441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F381-F64C-45B5-BA46-4950AAA3837F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69FB-B1D8-4E8B-BFD4-D81EAA6E0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806" y="5160833"/>
            <a:ext cx="645184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GothicCyr" pitchFamily="34" charset="0"/>
              </a:rPr>
              <a:t>Iwan</a:t>
            </a:r>
            <a:r>
              <a:rPr lang="en-US" sz="5400" dirty="0">
                <a:solidFill>
                  <a:schemeClr val="bg1"/>
                </a:solidFill>
                <a:latin typeface="GothicCyr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othicCyr" pitchFamily="34" charset="0"/>
              </a:rPr>
              <a:t>Kupala</a:t>
            </a:r>
            <a:r>
              <a:rPr lang="en-US" sz="5400" dirty="0">
                <a:solidFill>
                  <a:schemeClr val="bg1"/>
                </a:solidFill>
                <a:latin typeface="GothicCyr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GothicCyr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42874" y="6001305"/>
            <a:ext cx="3986074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75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Iwan</a:t>
            </a:r>
            <a:r>
              <a:rPr lang="en-US" dirty="0"/>
              <a:t> </a:t>
            </a:r>
            <a:r>
              <a:rPr lang="en-US" dirty="0" err="1"/>
              <a:t>Kupala</a:t>
            </a:r>
            <a:r>
              <a:rPr lang="en-US" dirty="0"/>
              <a:t> </a:t>
            </a:r>
            <a:r>
              <a:rPr lang="de-DE" dirty="0"/>
              <a:t>ist ein Feiertag</a:t>
            </a:r>
            <a:r>
              <a:rPr lang="en-US" dirty="0"/>
              <a:t>, der </a:t>
            </a:r>
            <a:r>
              <a:rPr lang="de-DE" dirty="0"/>
              <a:t>Sommersonnenwende</a:t>
            </a:r>
            <a:r>
              <a:rPr lang="en-US" dirty="0"/>
              <a:t>  und der </a:t>
            </a:r>
            <a:r>
              <a:rPr lang="de-DE" dirty="0"/>
              <a:t>Natur gewidmet ist. Dieser Feiertag  war sehr wichtig</a:t>
            </a:r>
            <a:r>
              <a:rPr lang="en-US" dirty="0"/>
              <a:t>. Am 17. `</a:t>
            </a:r>
            <a:r>
              <a:rPr lang="de-DE" dirty="0"/>
              <a:t>Juli gefeiert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6169FB-B1D8-4E8B-BFD4-D81EAA6E04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b="1639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de-DE" dirty="0"/>
              <a:t>An diesem Tag betteten alle zu Johannes dem Täufer. Die Nacht auf Ivan </a:t>
            </a:r>
            <a:r>
              <a:rPr lang="de-DE" dirty="0" err="1"/>
              <a:t>Kupala</a:t>
            </a:r>
            <a:r>
              <a:rPr lang="de-DE" dirty="0"/>
              <a:t> ist voller Rituale, die mit Wasser, Feuer und Kräutern verbunden sind. Der Großteil der </a:t>
            </a:r>
            <a:r>
              <a:rPr lang="de-DE" dirty="0" err="1"/>
              <a:t>Kupala</a:t>
            </a:r>
            <a:r>
              <a:rPr lang="de-DE" dirty="0"/>
              <a:t>-Riten wird nachts durchgeführt</a:t>
            </a:r>
            <a:r>
              <a:rPr lang="de-DE" dirty="0" smtClean="0"/>
              <a:t>.</a:t>
            </a:r>
            <a:r>
              <a:rPr lang="ru-RU" dirty="0" smtClean="0"/>
              <a:t> </a:t>
            </a:r>
            <a:r>
              <a:rPr lang="de-DE" dirty="0" smtClean="0"/>
              <a:t>In </a:t>
            </a:r>
            <a:r>
              <a:rPr lang="de-DE" dirty="0"/>
              <a:t>diesem Urlaub versuchen alle, die </a:t>
            </a:r>
            <a:r>
              <a:rPr lang="de-DE" dirty="0" err="1"/>
              <a:t>paparatnikblume</a:t>
            </a:r>
            <a:r>
              <a:rPr lang="de-DE" dirty="0"/>
              <a:t> zu finden.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6169FB-B1D8-4E8B-BFD4-D81EAA6E04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b="844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Jeder glaubte, dass, wenn Sie eine </a:t>
            </a:r>
            <a:r>
              <a:rPr lang="de-DE" dirty="0" err="1"/>
              <a:t>paparatnikblume</a:t>
            </a:r>
            <a:r>
              <a:rPr lang="de-DE" dirty="0"/>
              <a:t> finden, Sie sehr glücklich sein werden. Eine sehr beliebte Tradition war es, Lagerfeuer zu springen, Chorale zu fahren, Kranze zu Weben, Krauter zu sammeln.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6169FB-B1D8-4E8B-BFD4-D81EAA6E04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8"/>
          <a:stretch/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 der Nacht auf Iwan </a:t>
            </a:r>
            <a:r>
              <a:rPr lang="de-DE" dirty="0" err="1"/>
              <a:t>Kupala</a:t>
            </a:r>
            <a:r>
              <a:rPr lang="de-DE" dirty="0"/>
              <a:t> vergeht haben die herausritten begangen das springen über das Lagerfeuer Hand in Hand, den Austausch der Kranze/Iwan </a:t>
            </a:r>
            <a:r>
              <a:rPr lang="de-DE" dirty="0" err="1"/>
              <a:t>Kupala</a:t>
            </a:r>
            <a:r>
              <a:rPr lang="de-DE" dirty="0"/>
              <a:t> ist ein guter, heller, bewahrter Urlaub, der bis heute gefeiert wird.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6169FB-B1D8-4E8B-BFD4-D81EAA6E04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</cp:revision>
  <dcterms:created xsi:type="dcterms:W3CDTF">2019-12-19T18:24:57Z</dcterms:created>
  <dcterms:modified xsi:type="dcterms:W3CDTF">2021-03-12T07:53:17Z</dcterms:modified>
</cp:coreProperties>
</file>