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9" r:id="rId3"/>
    <p:sldId id="270" r:id="rId4"/>
    <p:sldId id="273" r:id="rId5"/>
    <p:sldId id="274" r:id="rId6"/>
    <p:sldId id="303" r:id="rId7"/>
    <p:sldId id="267" r:id="rId8"/>
    <p:sldId id="275" r:id="rId9"/>
    <p:sldId id="294" r:id="rId10"/>
    <p:sldId id="296" r:id="rId11"/>
    <p:sldId id="276" r:id="rId12"/>
    <p:sldId id="278" r:id="rId13"/>
    <p:sldId id="291" r:id="rId14"/>
    <p:sldId id="292" r:id="rId15"/>
    <p:sldId id="302" r:id="rId16"/>
    <p:sldId id="268" r:id="rId17"/>
    <p:sldId id="297" r:id="rId18"/>
    <p:sldId id="298" r:id="rId19"/>
    <p:sldId id="299" r:id="rId20"/>
    <p:sldId id="300" r:id="rId21"/>
    <p:sldId id="301" r:id="rId22"/>
    <p:sldId id="293" r:id="rId23"/>
    <p:sldId id="272" r:id="rId24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4" autoAdjust="0"/>
    <p:restoredTop sz="88049" autoAdjust="0"/>
  </p:normalViewPr>
  <p:slideViewPr>
    <p:cSldViewPr>
      <p:cViewPr>
        <p:scale>
          <a:sx n="50" d="100"/>
          <a:sy n="50" d="100"/>
        </p:scale>
        <p:origin x="-187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handoutMaster" Target="handoutMasters/handout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 /><Relationship Id="rId1" Type="http://schemas.openxmlformats.org/officeDocument/2006/relationships/themeOverride" Target="../theme/themeOverride1.xml" 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 /><Relationship Id="rId1" Type="http://schemas.openxmlformats.org/officeDocument/2006/relationships/themeOverride" Target="../theme/themeOverride2.xml" 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 /><Relationship Id="rId1" Type="http://schemas.openxmlformats.org/officeDocument/2006/relationships/themeOverride" Target="../theme/themeOverride3.xml" 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 /><Relationship Id="rId1" Type="http://schemas.openxmlformats.org/officeDocument/2006/relationships/themeOverride" Target="../theme/themeOverride4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Знаете ли вы, что такое диспансеризация?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вы, что такое диспансеризация?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EE-4488-B944-630024ECAAC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EE-4488-B944-630024ECAAC8}"/>
              </c:ext>
            </c:extLst>
          </c:dPt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95-4E29-8506-E280A899E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Проходили ли вы когда-нибудь диспансеризацию со своим ребенком?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Проходили ли вы когда-нибудь диспансеризацию?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0D-495C-BF8A-311D96D969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0D-495C-BF8A-311D96D969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0D-495C-BF8A-311D96D969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0D-495C-BF8A-311D96D96941}"/>
              </c:ext>
            </c:extLst>
          </c:dPt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9-4C39-9D25-5E90E41FD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 в эффективность диспансеризации?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Верите ли вы в эффективность диспансеризации?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71-477E-98F9-5699F02ABD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71-477E-98F9-5699F02ABD59}"/>
              </c:ext>
            </c:extLst>
          </c:dPt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7-4ED0-9919-B9849079B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Приглашали</a:t>
            </a:r>
            <a:r>
              <a:rPr lang="ru-RU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ли вас, с вашим ребенком, на диспансериацию в детскую поликлинику?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ln>
          <a:solidFill>
            <a:schemeClr val="accent1"/>
          </a:solidFill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Вопрос: Знаете ли вы об особенностях детской диспансеризации?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да</c:v>
                </c:pt>
                <c:pt idx="1">
                  <c:v> 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2F-A648-AF32-BB7023307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3E3AD-AD24-4FB9-A16F-D3848C217B6A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464FCCF-9671-455D-953A-C5D21EAF3D71}">
      <dgm:prSet custT="1"/>
      <dgm:spPr/>
      <dgm:t>
        <a:bodyPr/>
        <a:lstStyle/>
        <a:p>
          <a:pPr rtl="0"/>
          <a:r>
            <a:rPr lang="ru-RU" sz="2800" b="1" dirty="0"/>
            <a:t>Цель исследования:</a:t>
          </a:r>
          <a:endParaRPr lang="ru-RU" sz="2800" dirty="0"/>
        </a:p>
      </dgm:t>
    </dgm:pt>
    <dgm:pt modelId="{42EF3171-333D-4B31-A743-D8D8F938EC10}" type="parTrans" cxnId="{AD0578BD-0FB8-465A-93FF-A4E5B62B8220}">
      <dgm:prSet/>
      <dgm:spPr/>
      <dgm:t>
        <a:bodyPr/>
        <a:lstStyle/>
        <a:p>
          <a:endParaRPr lang="ru-RU"/>
        </a:p>
      </dgm:t>
    </dgm:pt>
    <dgm:pt modelId="{7DE8361E-12B8-416B-A84A-3541809ABA7C}" type="sibTrans" cxnId="{AD0578BD-0FB8-465A-93FF-A4E5B62B8220}">
      <dgm:prSet/>
      <dgm:spPr/>
      <dgm:t>
        <a:bodyPr/>
        <a:lstStyle/>
        <a:p>
          <a:endParaRPr lang="ru-RU"/>
        </a:p>
      </dgm:t>
    </dgm:pt>
    <dgm:pt modelId="{D43D8CEA-36A9-4E1A-BBFB-66847E659FAA}">
      <dgm:prSet custT="1"/>
      <dgm:spPr/>
      <dgm:t>
        <a:bodyPr/>
        <a:lstStyle/>
        <a:p>
          <a:pPr rtl="0"/>
          <a:r>
            <a:rPr lang="ru-RU" sz="2300" dirty="0"/>
            <a:t>повысить качество сестринского ухода в организации работы отделения диспансеризации детской поликлиники </a:t>
          </a:r>
        </a:p>
      </dgm:t>
    </dgm:pt>
    <dgm:pt modelId="{D5349A78-8233-4132-AB7C-55D60C469D63}" type="parTrans" cxnId="{AA92AA4F-FDCF-4EA6-99CA-4F99EBBD0974}">
      <dgm:prSet/>
      <dgm:spPr/>
      <dgm:t>
        <a:bodyPr/>
        <a:lstStyle/>
        <a:p>
          <a:endParaRPr lang="ru-RU"/>
        </a:p>
      </dgm:t>
    </dgm:pt>
    <dgm:pt modelId="{34645F1F-C715-432C-BDE1-10AF96FC8DEA}" type="sibTrans" cxnId="{AA92AA4F-FDCF-4EA6-99CA-4F99EBBD0974}">
      <dgm:prSet/>
      <dgm:spPr/>
      <dgm:t>
        <a:bodyPr/>
        <a:lstStyle/>
        <a:p>
          <a:endParaRPr lang="ru-RU"/>
        </a:p>
      </dgm:t>
    </dgm:pt>
    <dgm:pt modelId="{49F4DB1F-BF13-4510-BB4B-6E2DD1311298}" type="pres">
      <dgm:prSet presAssocID="{5C83E3AD-AD24-4FB9-A16F-D3848C217B6A}" presName="compositeShape" presStyleCnt="0">
        <dgm:presLayoutVars>
          <dgm:chMax val="7"/>
          <dgm:dir/>
          <dgm:resizeHandles val="exact"/>
        </dgm:presLayoutVars>
      </dgm:prSet>
      <dgm:spPr/>
    </dgm:pt>
    <dgm:pt modelId="{39E3D26A-577A-4FB4-B342-17AF7E827572}" type="pres">
      <dgm:prSet presAssocID="{C464FCCF-9671-455D-953A-C5D21EAF3D71}" presName="circ1" presStyleLbl="vennNode1" presStyleIdx="0" presStyleCnt="2"/>
      <dgm:spPr/>
    </dgm:pt>
    <dgm:pt modelId="{5F4ACFC3-77E4-405F-BF24-49ABDBF794E8}" type="pres">
      <dgm:prSet presAssocID="{C464FCCF-9671-455D-953A-C5D21EAF3D7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A79895B-962F-4CA1-B371-04BBABFA497A}" type="pres">
      <dgm:prSet presAssocID="{D43D8CEA-36A9-4E1A-BBFB-66847E659FAA}" presName="circ2" presStyleLbl="vennNode1" presStyleIdx="1" presStyleCnt="2"/>
      <dgm:spPr/>
    </dgm:pt>
    <dgm:pt modelId="{DEDD7FED-91FB-4756-9FDC-2EB053AC5DF8}" type="pres">
      <dgm:prSet presAssocID="{D43D8CEA-36A9-4E1A-BBFB-66847E659FA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A92AA4F-FDCF-4EA6-99CA-4F99EBBD0974}" srcId="{5C83E3AD-AD24-4FB9-A16F-D3848C217B6A}" destId="{D43D8CEA-36A9-4E1A-BBFB-66847E659FAA}" srcOrd="1" destOrd="0" parTransId="{D5349A78-8233-4132-AB7C-55D60C469D63}" sibTransId="{34645F1F-C715-432C-BDE1-10AF96FC8DEA}"/>
    <dgm:cxn modelId="{2109BF7D-3AE6-4352-9A99-57CF90F9DF59}" type="presOf" srcId="{C464FCCF-9671-455D-953A-C5D21EAF3D71}" destId="{39E3D26A-577A-4FB4-B342-17AF7E827572}" srcOrd="0" destOrd="0" presId="urn:microsoft.com/office/officeart/2005/8/layout/venn1"/>
    <dgm:cxn modelId="{355F5788-F267-47E8-AD7A-5A14333A8F00}" type="presOf" srcId="{5C83E3AD-AD24-4FB9-A16F-D3848C217B6A}" destId="{49F4DB1F-BF13-4510-BB4B-6E2DD1311298}" srcOrd="0" destOrd="0" presId="urn:microsoft.com/office/officeart/2005/8/layout/venn1"/>
    <dgm:cxn modelId="{AD0578BD-0FB8-465A-93FF-A4E5B62B8220}" srcId="{5C83E3AD-AD24-4FB9-A16F-D3848C217B6A}" destId="{C464FCCF-9671-455D-953A-C5D21EAF3D71}" srcOrd="0" destOrd="0" parTransId="{42EF3171-333D-4B31-A743-D8D8F938EC10}" sibTransId="{7DE8361E-12B8-416B-A84A-3541809ABA7C}"/>
    <dgm:cxn modelId="{9ABC11CC-A592-4E25-B077-48707D73184A}" type="presOf" srcId="{D43D8CEA-36A9-4E1A-BBFB-66847E659FAA}" destId="{DEDD7FED-91FB-4756-9FDC-2EB053AC5DF8}" srcOrd="1" destOrd="0" presId="urn:microsoft.com/office/officeart/2005/8/layout/venn1"/>
    <dgm:cxn modelId="{E36A08F7-E8F0-4851-A13A-7880A11D73C6}" type="presOf" srcId="{C464FCCF-9671-455D-953A-C5D21EAF3D71}" destId="{5F4ACFC3-77E4-405F-BF24-49ABDBF794E8}" srcOrd="1" destOrd="0" presId="urn:microsoft.com/office/officeart/2005/8/layout/venn1"/>
    <dgm:cxn modelId="{D31469FF-E2E4-45FC-92C5-AF5A0A7ACD41}" type="presOf" srcId="{D43D8CEA-36A9-4E1A-BBFB-66847E659FAA}" destId="{2A79895B-962F-4CA1-B371-04BBABFA497A}" srcOrd="0" destOrd="0" presId="urn:microsoft.com/office/officeart/2005/8/layout/venn1"/>
    <dgm:cxn modelId="{345E74B4-7EB7-4893-BB9E-F3054F61D658}" type="presParOf" srcId="{49F4DB1F-BF13-4510-BB4B-6E2DD1311298}" destId="{39E3D26A-577A-4FB4-B342-17AF7E827572}" srcOrd="0" destOrd="0" presId="urn:microsoft.com/office/officeart/2005/8/layout/venn1"/>
    <dgm:cxn modelId="{7DC1C564-644F-40A0-B920-844475AB6406}" type="presParOf" srcId="{49F4DB1F-BF13-4510-BB4B-6E2DD1311298}" destId="{5F4ACFC3-77E4-405F-BF24-49ABDBF794E8}" srcOrd="1" destOrd="0" presId="urn:microsoft.com/office/officeart/2005/8/layout/venn1"/>
    <dgm:cxn modelId="{893546B7-D632-4E1D-996E-50A1B4D18A53}" type="presParOf" srcId="{49F4DB1F-BF13-4510-BB4B-6E2DD1311298}" destId="{2A79895B-962F-4CA1-B371-04BBABFA497A}" srcOrd="2" destOrd="0" presId="urn:microsoft.com/office/officeart/2005/8/layout/venn1"/>
    <dgm:cxn modelId="{F6908E54-539A-465C-82F8-DEDB69604B88}" type="presParOf" srcId="{49F4DB1F-BF13-4510-BB4B-6E2DD1311298}" destId="{DEDD7FED-91FB-4756-9FDC-2EB053AC5DF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97F388-4CC4-43F9-A460-E92D39B0919C}" type="doc">
      <dgm:prSet loTypeId="urn:microsoft.com/office/officeart/2005/8/layout/venn3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2BE01DF-E322-48A8-B9A9-FEDE432C881B}">
      <dgm:prSet custT="1"/>
      <dgm:spPr/>
      <dgm:t>
        <a:bodyPr/>
        <a:lstStyle/>
        <a:p>
          <a:pPr rtl="0"/>
          <a:r>
            <a:rPr lang="ru-RU" sz="3600" b="1" dirty="0"/>
            <a:t>Задачи:</a:t>
          </a:r>
        </a:p>
        <a:p>
          <a:pPr rtl="0"/>
          <a:r>
            <a:rPr lang="ru-RU" sz="2400" dirty="0">
              <a:latin typeface="+mn-lt"/>
            </a:rPr>
            <a:t>1.</a:t>
          </a:r>
          <a:r>
            <a:rPr lang="ru-RU" sz="2400" dirty="0">
              <a:effectLst/>
              <a:latin typeface="+mn-lt"/>
              <a:ea typeface="Calibri"/>
              <a:cs typeface="Times New Roman"/>
            </a:rPr>
            <a:t>Изучить литературные и нормативные документы по вопросам диспансеризации.</a:t>
          </a:r>
        </a:p>
        <a:p>
          <a:r>
            <a:rPr lang="ru-RU" sz="2400" dirty="0">
              <a:effectLst/>
              <a:latin typeface="+mn-lt"/>
              <a:ea typeface="Calibri"/>
              <a:cs typeface="Times New Roman"/>
            </a:rPr>
            <a:t>2. Проанализировать и изучить работу медицинских сестер отделения диспансеризации детской поликлиники.</a:t>
          </a:r>
        </a:p>
        <a:p>
          <a:r>
            <a:rPr lang="ru-RU" sz="2400" dirty="0">
              <a:effectLst/>
              <a:latin typeface="+mn-lt"/>
              <a:ea typeface="Calibri"/>
              <a:cs typeface="Times New Roman"/>
            </a:rPr>
            <a:t>3. Выявить особенности работы медицинских сестер отделения диспансеризации детской поликлиники с детьми первого года жизни. </a:t>
          </a:r>
        </a:p>
        <a:p>
          <a:r>
            <a:rPr lang="ru-RU" sz="2400" dirty="0">
              <a:effectLst/>
              <a:latin typeface="+mn-lt"/>
              <a:ea typeface="Calibri"/>
              <a:cs typeface="Times New Roman"/>
            </a:rPr>
            <a:t>4. Разработать плакат для родителей с целью повышения уровня знаний о диспансеризации детского населения.</a:t>
          </a:r>
          <a:endParaRPr lang="ru-RU" sz="2400" dirty="0">
            <a:latin typeface="+mn-lt"/>
          </a:endParaRPr>
        </a:p>
      </dgm:t>
    </dgm:pt>
    <dgm:pt modelId="{68190B5F-B6E3-44E4-8822-B1C92D218DFE}" type="parTrans" cxnId="{33E0604E-5E30-4E76-815F-56ADA39AF9F5}">
      <dgm:prSet/>
      <dgm:spPr/>
      <dgm:t>
        <a:bodyPr/>
        <a:lstStyle/>
        <a:p>
          <a:endParaRPr lang="ru-RU"/>
        </a:p>
      </dgm:t>
    </dgm:pt>
    <dgm:pt modelId="{49AE1DBD-707A-4A9E-B46C-867DC6BE3A02}" type="sibTrans" cxnId="{33E0604E-5E30-4E76-815F-56ADA39AF9F5}">
      <dgm:prSet/>
      <dgm:spPr/>
      <dgm:t>
        <a:bodyPr/>
        <a:lstStyle/>
        <a:p>
          <a:endParaRPr lang="ru-RU"/>
        </a:p>
      </dgm:t>
    </dgm:pt>
    <dgm:pt modelId="{A6B5DEAE-B6F4-436C-9EF3-C9E1AC57316F}" type="pres">
      <dgm:prSet presAssocID="{AC97F388-4CC4-43F9-A460-E92D39B0919C}" presName="Name0" presStyleCnt="0">
        <dgm:presLayoutVars>
          <dgm:dir/>
          <dgm:resizeHandles val="exact"/>
        </dgm:presLayoutVars>
      </dgm:prSet>
      <dgm:spPr/>
    </dgm:pt>
    <dgm:pt modelId="{E02D6659-2B86-4F86-9514-47C321D39ABF}" type="pres">
      <dgm:prSet presAssocID="{32BE01DF-E322-48A8-B9A9-FEDE432C881B}" presName="Name5" presStyleLbl="vennNode1" presStyleIdx="0" presStyleCnt="1">
        <dgm:presLayoutVars>
          <dgm:bulletEnabled val="1"/>
        </dgm:presLayoutVars>
      </dgm:prSet>
      <dgm:spPr/>
    </dgm:pt>
  </dgm:ptLst>
  <dgm:cxnLst>
    <dgm:cxn modelId="{2C6C7E1A-861F-4DBA-9060-3D75EDDB47C7}" type="presOf" srcId="{AC97F388-4CC4-43F9-A460-E92D39B0919C}" destId="{A6B5DEAE-B6F4-436C-9EF3-C9E1AC57316F}" srcOrd="0" destOrd="0" presId="urn:microsoft.com/office/officeart/2005/8/layout/venn3"/>
    <dgm:cxn modelId="{33E0604E-5E30-4E76-815F-56ADA39AF9F5}" srcId="{AC97F388-4CC4-43F9-A460-E92D39B0919C}" destId="{32BE01DF-E322-48A8-B9A9-FEDE432C881B}" srcOrd="0" destOrd="0" parTransId="{68190B5F-B6E3-44E4-8822-B1C92D218DFE}" sibTransId="{49AE1DBD-707A-4A9E-B46C-867DC6BE3A02}"/>
    <dgm:cxn modelId="{9B6F1DC1-C36A-4B8B-A463-17B12FE43DD4}" type="presOf" srcId="{32BE01DF-E322-48A8-B9A9-FEDE432C881B}" destId="{E02D6659-2B86-4F86-9514-47C321D39ABF}" srcOrd="0" destOrd="0" presId="urn:microsoft.com/office/officeart/2005/8/layout/venn3"/>
    <dgm:cxn modelId="{5BD22027-37FD-4354-B070-8230277C12FF}" type="presParOf" srcId="{A6B5DEAE-B6F4-436C-9EF3-C9E1AC57316F}" destId="{E02D6659-2B86-4F86-9514-47C321D39ABF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35DBC4-ABD0-4760-904F-30E09FBBA543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CADFE2C-BE30-431F-849F-4280D9E81B0E}">
      <dgm:prSet/>
      <dgm:spPr/>
      <dgm:t>
        <a:bodyPr/>
        <a:lstStyle/>
        <a:p>
          <a:pPr rtl="0"/>
          <a:r>
            <a:rPr lang="ru-RU" b="1" dirty="0"/>
            <a:t>Гипотеза</a:t>
          </a:r>
          <a:endParaRPr lang="ru-RU" dirty="0"/>
        </a:p>
      </dgm:t>
    </dgm:pt>
    <dgm:pt modelId="{3C6968ED-EF32-4C3E-BD61-8868AB93D4F4}" type="parTrans" cxnId="{397D49EA-6408-4B35-971C-5574423BE655}">
      <dgm:prSet/>
      <dgm:spPr/>
      <dgm:t>
        <a:bodyPr/>
        <a:lstStyle/>
        <a:p>
          <a:endParaRPr lang="ru-RU"/>
        </a:p>
      </dgm:t>
    </dgm:pt>
    <dgm:pt modelId="{5A553AA1-6B48-463C-9033-F59CF4CB8E33}" type="sibTrans" cxnId="{397D49EA-6408-4B35-971C-5574423BE655}">
      <dgm:prSet/>
      <dgm:spPr/>
      <dgm:t>
        <a:bodyPr/>
        <a:lstStyle/>
        <a:p>
          <a:endParaRPr lang="ru-RU"/>
        </a:p>
      </dgm:t>
    </dgm:pt>
    <dgm:pt modelId="{8AF9CA62-4AE1-4C8C-9FCB-A179D3BD16FC}">
      <dgm:prSet custT="1"/>
      <dgm:spPr/>
      <dgm:t>
        <a:bodyPr/>
        <a:lstStyle/>
        <a:p>
          <a:pPr rtl="0"/>
          <a:r>
            <a:rPr lang="ru-RU" sz="1800" dirty="0"/>
            <a:t>Качественная организация работы медицинской сестры в отделении диспансеризации детской поликлиники, поможет улучшить качество проведения диспансеризации, снизит число заболеваемости детей на ранних сроках, повысит эффективность диспансеризации и снизит риск неблагоприятного течения болезни у детей отделения диспансеризации.</a:t>
          </a:r>
        </a:p>
      </dgm:t>
    </dgm:pt>
    <dgm:pt modelId="{DF4CB72C-CC4A-4ACB-8A21-93A1C2C89832}" type="parTrans" cxnId="{23A0E15F-7D43-4D67-8606-6EE05B5E556A}">
      <dgm:prSet/>
      <dgm:spPr/>
      <dgm:t>
        <a:bodyPr/>
        <a:lstStyle/>
        <a:p>
          <a:endParaRPr lang="ru-RU"/>
        </a:p>
      </dgm:t>
    </dgm:pt>
    <dgm:pt modelId="{C1EDBC11-F5C6-4AAB-81E5-64F73775260B}" type="sibTrans" cxnId="{23A0E15F-7D43-4D67-8606-6EE05B5E556A}">
      <dgm:prSet/>
      <dgm:spPr/>
      <dgm:t>
        <a:bodyPr/>
        <a:lstStyle/>
        <a:p>
          <a:endParaRPr lang="ru-RU"/>
        </a:p>
      </dgm:t>
    </dgm:pt>
    <dgm:pt modelId="{670B2695-EBE6-4A76-A980-D57429B61B7A}" type="pres">
      <dgm:prSet presAssocID="{AC35DBC4-ABD0-4760-904F-30E09FBBA543}" presName="compositeShape" presStyleCnt="0">
        <dgm:presLayoutVars>
          <dgm:chMax val="7"/>
          <dgm:dir/>
          <dgm:resizeHandles val="exact"/>
        </dgm:presLayoutVars>
      </dgm:prSet>
      <dgm:spPr/>
    </dgm:pt>
    <dgm:pt modelId="{0AC26B95-16C0-46F8-9689-4F31832A260A}" type="pres">
      <dgm:prSet presAssocID="{8CADFE2C-BE30-431F-849F-4280D9E81B0E}" presName="circ1" presStyleLbl="vennNode1" presStyleIdx="0" presStyleCnt="2" custScaleX="87768" custScaleY="87603"/>
      <dgm:spPr/>
    </dgm:pt>
    <dgm:pt modelId="{D0198C95-59AC-4F8C-B0F4-074FE9684060}" type="pres">
      <dgm:prSet presAssocID="{8CADFE2C-BE30-431F-849F-4280D9E81B0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1F8EA6C-B8FB-47EE-A799-9910E8BC70C2}" type="pres">
      <dgm:prSet presAssocID="{8AF9CA62-4AE1-4C8C-9FCB-A179D3BD16FC}" presName="circ2" presStyleLbl="vennNode1" presStyleIdx="1" presStyleCnt="2" custScaleX="105416" custScaleY="112891"/>
      <dgm:spPr/>
    </dgm:pt>
    <dgm:pt modelId="{2A52BF0C-EBAC-4071-9572-A6A668517F70}" type="pres">
      <dgm:prSet presAssocID="{8AF9CA62-4AE1-4C8C-9FCB-A179D3BD16F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A437326-27B9-404A-A3EE-4E8211C63072}" type="presOf" srcId="{8AF9CA62-4AE1-4C8C-9FCB-A179D3BD16FC}" destId="{2A52BF0C-EBAC-4071-9572-A6A668517F70}" srcOrd="1" destOrd="0" presId="urn:microsoft.com/office/officeart/2005/8/layout/venn1"/>
    <dgm:cxn modelId="{23A0E15F-7D43-4D67-8606-6EE05B5E556A}" srcId="{AC35DBC4-ABD0-4760-904F-30E09FBBA543}" destId="{8AF9CA62-4AE1-4C8C-9FCB-A179D3BD16FC}" srcOrd="1" destOrd="0" parTransId="{DF4CB72C-CC4A-4ACB-8A21-93A1C2C89832}" sibTransId="{C1EDBC11-F5C6-4AAB-81E5-64F73775260B}"/>
    <dgm:cxn modelId="{C2D6AF45-62FE-4ACF-B58F-03EA4A912F87}" type="presOf" srcId="{8CADFE2C-BE30-431F-849F-4280D9E81B0E}" destId="{D0198C95-59AC-4F8C-B0F4-074FE9684060}" srcOrd="1" destOrd="0" presId="urn:microsoft.com/office/officeart/2005/8/layout/venn1"/>
    <dgm:cxn modelId="{F14CAD67-2BD1-4800-ABDB-F1D7F47720AF}" type="presOf" srcId="{8AF9CA62-4AE1-4C8C-9FCB-A179D3BD16FC}" destId="{E1F8EA6C-B8FB-47EE-A799-9910E8BC70C2}" srcOrd="0" destOrd="0" presId="urn:microsoft.com/office/officeart/2005/8/layout/venn1"/>
    <dgm:cxn modelId="{85E2797C-44D7-4477-B3EE-E839BEB75592}" type="presOf" srcId="{AC35DBC4-ABD0-4760-904F-30E09FBBA543}" destId="{670B2695-EBE6-4A76-A980-D57429B61B7A}" srcOrd="0" destOrd="0" presId="urn:microsoft.com/office/officeart/2005/8/layout/venn1"/>
    <dgm:cxn modelId="{AC5855D3-62B6-47E4-B52F-3F46DF075819}" type="presOf" srcId="{8CADFE2C-BE30-431F-849F-4280D9E81B0E}" destId="{0AC26B95-16C0-46F8-9689-4F31832A260A}" srcOrd="0" destOrd="0" presId="urn:microsoft.com/office/officeart/2005/8/layout/venn1"/>
    <dgm:cxn modelId="{397D49EA-6408-4B35-971C-5574423BE655}" srcId="{AC35DBC4-ABD0-4760-904F-30E09FBBA543}" destId="{8CADFE2C-BE30-431F-849F-4280D9E81B0E}" srcOrd="0" destOrd="0" parTransId="{3C6968ED-EF32-4C3E-BD61-8868AB93D4F4}" sibTransId="{5A553AA1-6B48-463C-9033-F59CF4CB8E33}"/>
    <dgm:cxn modelId="{6E5FF8E3-7F75-43F3-B988-7D7D36E44E32}" type="presParOf" srcId="{670B2695-EBE6-4A76-A980-D57429B61B7A}" destId="{0AC26B95-16C0-46F8-9689-4F31832A260A}" srcOrd="0" destOrd="0" presId="urn:microsoft.com/office/officeart/2005/8/layout/venn1"/>
    <dgm:cxn modelId="{7CD0EC22-3FBC-4CB5-B7F1-E0C928816E8B}" type="presParOf" srcId="{670B2695-EBE6-4A76-A980-D57429B61B7A}" destId="{D0198C95-59AC-4F8C-B0F4-074FE9684060}" srcOrd="1" destOrd="0" presId="urn:microsoft.com/office/officeart/2005/8/layout/venn1"/>
    <dgm:cxn modelId="{108DB7AE-4BF8-4E21-9C46-01915D8DC401}" type="presParOf" srcId="{670B2695-EBE6-4A76-A980-D57429B61B7A}" destId="{E1F8EA6C-B8FB-47EE-A799-9910E8BC70C2}" srcOrd="2" destOrd="0" presId="urn:microsoft.com/office/officeart/2005/8/layout/venn1"/>
    <dgm:cxn modelId="{2B689D92-9B64-4014-B4CF-489A8354AA1A}" type="presParOf" srcId="{670B2695-EBE6-4A76-A980-D57429B61B7A}" destId="{2A52BF0C-EBAC-4071-9572-A6A668517F7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96206E-32AC-4296-8496-51470842A399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AF71ED6-FA28-4B10-A091-782E663ADDD6}">
      <dgm:prSet/>
      <dgm:spPr/>
      <dgm:t>
        <a:bodyPr/>
        <a:lstStyle/>
        <a:p>
          <a:pPr rtl="0"/>
          <a:r>
            <a:rPr lang="ru-RU" b="1" dirty="0"/>
            <a:t>Детская диспансеризация – это плановое мероприятие, которое следует проводить регулярно. Оно предполагает всестороннее обследование здоровья и развития ребенка.</a:t>
          </a:r>
          <a:endParaRPr lang="ru-RU" dirty="0"/>
        </a:p>
      </dgm:t>
    </dgm:pt>
    <dgm:pt modelId="{DBE47D75-2AC3-4F74-9448-638A40F715B0}" type="parTrans" cxnId="{57561FE8-3A4F-4EF6-B7B4-C806CDD04749}">
      <dgm:prSet/>
      <dgm:spPr/>
      <dgm:t>
        <a:bodyPr/>
        <a:lstStyle/>
        <a:p>
          <a:endParaRPr lang="ru-RU"/>
        </a:p>
      </dgm:t>
    </dgm:pt>
    <dgm:pt modelId="{2E5B838F-D4EC-4B6D-B7EC-F83C8A9A3CB5}" type="sibTrans" cxnId="{57561FE8-3A4F-4EF6-B7B4-C806CDD04749}">
      <dgm:prSet/>
      <dgm:spPr/>
      <dgm:t>
        <a:bodyPr/>
        <a:lstStyle/>
        <a:p>
          <a:endParaRPr lang="ru-RU"/>
        </a:p>
      </dgm:t>
    </dgm:pt>
    <dgm:pt modelId="{A6235F0D-1848-4A79-A415-143800AF0868}" type="pres">
      <dgm:prSet presAssocID="{1496206E-32AC-4296-8496-51470842A399}" presName="linear" presStyleCnt="0">
        <dgm:presLayoutVars>
          <dgm:animLvl val="lvl"/>
          <dgm:resizeHandles val="exact"/>
        </dgm:presLayoutVars>
      </dgm:prSet>
      <dgm:spPr/>
    </dgm:pt>
    <dgm:pt modelId="{79E4021D-0A84-46FA-8BFD-C4710AA062DF}" type="pres">
      <dgm:prSet presAssocID="{7AF71ED6-FA28-4B10-A091-782E663ADDD6}" presName="parentText" presStyleLbl="node1" presStyleIdx="0" presStyleCnt="1" custScaleX="81081" custScaleY="55122">
        <dgm:presLayoutVars>
          <dgm:chMax val="0"/>
          <dgm:bulletEnabled val="1"/>
        </dgm:presLayoutVars>
      </dgm:prSet>
      <dgm:spPr/>
    </dgm:pt>
  </dgm:ptLst>
  <dgm:cxnLst>
    <dgm:cxn modelId="{100B73A8-7DDD-42AE-99B6-7872F8A6B86B}" type="presOf" srcId="{7AF71ED6-FA28-4B10-A091-782E663ADDD6}" destId="{79E4021D-0A84-46FA-8BFD-C4710AA062DF}" srcOrd="0" destOrd="0" presId="urn:microsoft.com/office/officeart/2005/8/layout/vList2"/>
    <dgm:cxn modelId="{1FE05DDD-F265-4AAF-AA17-D499A3224777}" type="presOf" srcId="{1496206E-32AC-4296-8496-51470842A399}" destId="{A6235F0D-1848-4A79-A415-143800AF0868}" srcOrd="0" destOrd="0" presId="urn:microsoft.com/office/officeart/2005/8/layout/vList2"/>
    <dgm:cxn modelId="{57561FE8-3A4F-4EF6-B7B4-C806CDD04749}" srcId="{1496206E-32AC-4296-8496-51470842A399}" destId="{7AF71ED6-FA28-4B10-A091-782E663ADDD6}" srcOrd="0" destOrd="0" parTransId="{DBE47D75-2AC3-4F74-9448-638A40F715B0}" sibTransId="{2E5B838F-D4EC-4B6D-B7EC-F83C8A9A3CB5}"/>
    <dgm:cxn modelId="{CAD0B58D-243A-4715-8105-FDEB18D86120}" type="presParOf" srcId="{A6235F0D-1848-4A79-A415-143800AF0868}" destId="{79E4021D-0A84-46FA-8BFD-C4710AA062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C94091-D882-4118-93C9-EB263C8DD3BB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A2E1A7B2-50DC-4CA4-9A6A-00A11D3B096B}">
      <dgm:prSet/>
      <dgm:spPr/>
      <dgm:t>
        <a:bodyPr/>
        <a:lstStyle/>
        <a:p>
          <a:pPr algn="l" rtl="0"/>
          <a:r>
            <a:rPr lang="ru-RU" b="1" i="0" dirty="0"/>
            <a:t>Какие вещи необходимо взять на осмотр в поликлинику?</a:t>
          </a:r>
          <a:br>
            <a:rPr lang="ru-RU" b="1" i="0" dirty="0"/>
          </a:br>
          <a:br>
            <a:rPr lang="ru-RU" b="1" u="sng" dirty="0"/>
          </a:br>
          <a:r>
            <a:rPr lang="ru-RU" b="1" dirty="0"/>
            <a:t>•	одноразовую пеленку;</a:t>
          </a:r>
          <a:br>
            <a:rPr lang="ru-RU" b="1" dirty="0"/>
          </a:br>
          <a:r>
            <a:rPr lang="ru-RU" b="1" dirty="0"/>
            <a:t>•	одноразовые трусики или подгузники;</a:t>
          </a:r>
          <a:br>
            <a:rPr lang="ru-RU" b="1" dirty="0"/>
          </a:br>
          <a:r>
            <a:rPr lang="ru-RU" b="1" dirty="0"/>
            <a:t>•	упаковку влажных масляных салфеток (без спирта);</a:t>
          </a:r>
          <a:br>
            <a:rPr lang="ru-RU" b="1" dirty="0"/>
          </a:br>
          <a:r>
            <a:rPr lang="ru-RU" b="1" dirty="0"/>
            <a:t>•	сменную одежду (распашонки, ползунки без внутренних швов);</a:t>
          </a:r>
          <a:br>
            <a:rPr lang="ru-RU" b="1" dirty="0"/>
          </a:br>
          <a:r>
            <a:rPr lang="ru-RU" b="1" dirty="0"/>
            <a:t>•	соску;</a:t>
          </a:r>
          <a:br>
            <a:rPr lang="ru-RU" b="1" dirty="0"/>
          </a:br>
          <a:r>
            <a:rPr lang="ru-RU" b="1" dirty="0"/>
            <a:t>•	носовые платки.</a:t>
          </a:r>
          <a:br>
            <a:rPr lang="ru-RU" b="1" dirty="0"/>
          </a:br>
          <a:endParaRPr lang="ru-RU" dirty="0"/>
        </a:p>
      </dgm:t>
    </dgm:pt>
    <dgm:pt modelId="{A55997D8-5A0F-400F-AB7B-B71D2304033F}" type="parTrans" cxnId="{AB938ABD-BC8D-46BA-896C-2DD219237136}">
      <dgm:prSet/>
      <dgm:spPr/>
      <dgm:t>
        <a:bodyPr/>
        <a:lstStyle/>
        <a:p>
          <a:endParaRPr lang="ru-RU"/>
        </a:p>
      </dgm:t>
    </dgm:pt>
    <dgm:pt modelId="{8B9AE12E-1FAD-4B07-AB1F-C631BF357B3C}" type="sibTrans" cxnId="{AB938ABD-BC8D-46BA-896C-2DD219237136}">
      <dgm:prSet/>
      <dgm:spPr/>
      <dgm:t>
        <a:bodyPr/>
        <a:lstStyle/>
        <a:p>
          <a:endParaRPr lang="ru-RU"/>
        </a:p>
      </dgm:t>
    </dgm:pt>
    <dgm:pt modelId="{DAEF44B8-664A-4B6E-9DC0-3BC387151AA4}" type="pres">
      <dgm:prSet presAssocID="{35C94091-D882-4118-93C9-EB263C8DD3BB}" presName="linear" presStyleCnt="0">
        <dgm:presLayoutVars>
          <dgm:animLvl val="lvl"/>
          <dgm:resizeHandles val="exact"/>
        </dgm:presLayoutVars>
      </dgm:prSet>
      <dgm:spPr/>
    </dgm:pt>
    <dgm:pt modelId="{9AC97B8F-6515-4298-B468-A5D449C196CB}" type="pres">
      <dgm:prSet presAssocID="{A2E1A7B2-50DC-4CA4-9A6A-00A11D3B096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B739C00-9547-4E31-9873-5A59C0D6C625}" type="presOf" srcId="{35C94091-D882-4118-93C9-EB263C8DD3BB}" destId="{DAEF44B8-664A-4B6E-9DC0-3BC387151AA4}" srcOrd="0" destOrd="0" presId="urn:microsoft.com/office/officeart/2005/8/layout/vList2"/>
    <dgm:cxn modelId="{94EF28BD-8675-45CD-ACDB-78EC21361DE5}" type="presOf" srcId="{A2E1A7B2-50DC-4CA4-9A6A-00A11D3B096B}" destId="{9AC97B8F-6515-4298-B468-A5D449C196CB}" srcOrd="0" destOrd="0" presId="urn:microsoft.com/office/officeart/2005/8/layout/vList2"/>
    <dgm:cxn modelId="{AB938ABD-BC8D-46BA-896C-2DD219237136}" srcId="{35C94091-D882-4118-93C9-EB263C8DD3BB}" destId="{A2E1A7B2-50DC-4CA4-9A6A-00A11D3B096B}" srcOrd="0" destOrd="0" parTransId="{A55997D8-5A0F-400F-AB7B-B71D2304033F}" sibTransId="{8B9AE12E-1FAD-4B07-AB1F-C631BF357B3C}"/>
    <dgm:cxn modelId="{C2A8C14A-CE7A-4143-ABC0-7D5BFD8FB484}" type="presParOf" srcId="{DAEF44B8-664A-4B6E-9DC0-3BC387151AA4}" destId="{9AC97B8F-6515-4298-B468-A5D449C196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46F27D-ED80-45D3-ABD5-0E91976E2013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367D9F03-2329-43C5-8EC5-1784734CE846}">
      <dgm:prSet/>
      <dgm:spPr/>
      <dgm:t>
        <a:bodyPr/>
        <a:lstStyle/>
        <a:p>
          <a:pPr rtl="0"/>
          <a:r>
            <a:rPr lang="ru-RU" b="1"/>
            <a:t>Критерии отнесения к группе здоровья:</a:t>
          </a:r>
          <a:endParaRPr lang="ru-RU"/>
        </a:p>
      </dgm:t>
    </dgm:pt>
    <dgm:pt modelId="{9DC4E535-2DC4-4265-97CD-8EA51C32DA97}" type="parTrans" cxnId="{ABB53F85-67BD-4CFD-952A-5C47F10C4470}">
      <dgm:prSet/>
      <dgm:spPr/>
      <dgm:t>
        <a:bodyPr/>
        <a:lstStyle/>
        <a:p>
          <a:endParaRPr lang="ru-RU"/>
        </a:p>
      </dgm:t>
    </dgm:pt>
    <dgm:pt modelId="{2BA9A236-09E6-43EF-AC0D-91679A308AC7}" type="sibTrans" cxnId="{ABB53F85-67BD-4CFD-952A-5C47F10C4470}">
      <dgm:prSet/>
      <dgm:spPr/>
      <dgm:t>
        <a:bodyPr/>
        <a:lstStyle/>
        <a:p>
          <a:endParaRPr lang="ru-RU"/>
        </a:p>
      </dgm:t>
    </dgm:pt>
    <dgm:pt modelId="{734AC0CC-447B-41C8-8046-DCA15C9823C4}">
      <dgm:prSet/>
      <dgm:spPr/>
      <dgm:t>
        <a:bodyPr/>
        <a:lstStyle/>
        <a:p>
          <a:pPr rtl="0"/>
          <a:r>
            <a:rPr lang="ru-RU" b="1"/>
            <a:t>1. Наличие или отсутствие отклонений в раннем возрасте.</a:t>
          </a:r>
          <a:endParaRPr lang="ru-RU"/>
        </a:p>
      </dgm:t>
    </dgm:pt>
    <dgm:pt modelId="{D5745C8E-7826-4A26-AE0B-0FF0AD4A5BDB}" type="parTrans" cxnId="{B1553D0E-A3DB-44E8-AF46-B2ADADE6EB95}">
      <dgm:prSet/>
      <dgm:spPr/>
      <dgm:t>
        <a:bodyPr/>
        <a:lstStyle/>
        <a:p>
          <a:endParaRPr lang="ru-RU"/>
        </a:p>
      </dgm:t>
    </dgm:pt>
    <dgm:pt modelId="{03F4C92F-14E1-48DC-A1F1-606E33EBE3E1}" type="sibTrans" cxnId="{B1553D0E-A3DB-44E8-AF46-B2ADADE6EB95}">
      <dgm:prSet/>
      <dgm:spPr/>
      <dgm:t>
        <a:bodyPr/>
        <a:lstStyle/>
        <a:p>
          <a:endParaRPr lang="ru-RU"/>
        </a:p>
      </dgm:t>
    </dgm:pt>
    <dgm:pt modelId="{6214E27A-CE6F-4B62-B272-5C7299FF369A}">
      <dgm:prSet/>
      <dgm:spPr/>
      <dgm:t>
        <a:bodyPr/>
        <a:lstStyle/>
        <a:p>
          <a:pPr rtl="0"/>
          <a:r>
            <a:rPr lang="ru-RU" b="1" dirty="0"/>
            <a:t>2. Уровень физического развития.</a:t>
          </a:r>
          <a:endParaRPr lang="ru-RU" dirty="0"/>
        </a:p>
      </dgm:t>
    </dgm:pt>
    <dgm:pt modelId="{08D9EA91-1678-438B-8372-A6A290170020}" type="parTrans" cxnId="{78CE35B2-94AF-4778-88B5-CE950980B5F4}">
      <dgm:prSet/>
      <dgm:spPr/>
      <dgm:t>
        <a:bodyPr/>
        <a:lstStyle/>
        <a:p>
          <a:endParaRPr lang="ru-RU"/>
        </a:p>
      </dgm:t>
    </dgm:pt>
    <dgm:pt modelId="{74E6C793-BD31-4DBA-A43A-A177FB7ECD3B}" type="sibTrans" cxnId="{78CE35B2-94AF-4778-88B5-CE950980B5F4}">
      <dgm:prSet/>
      <dgm:spPr/>
      <dgm:t>
        <a:bodyPr/>
        <a:lstStyle/>
        <a:p>
          <a:endParaRPr lang="ru-RU"/>
        </a:p>
      </dgm:t>
    </dgm:pt>
    <dgm:pt modelId="{B4F95A69-03AF-49C9-9045-B0E86D9D6F3F}">
      <dgm:prSet/>
      <dgm:spPr/>
      <dgm:t>
        <a:bodyPr/>
        <a:lstStyle/>
        <a:p>
          <a:pPr rtl="0"/>
          <a:r>
            <a:rPr lang="ru-RU" b="1"/>
            <a:t>3. Уровень нервно-психического развития.</a:t>
          </a:r>
          <a:endParaRPr lang="ru-RU"/>
        </a:p>
      </dgm:t>
    </dgm:pt>
    <dgm:pt modelId="{32897FAB-1A89-4801-9CC3-B9DA0E0B51E9}" type="parTrans" cxnId="{B7EAD3AE-E206-4BC7-A667-665D119DB84A}">
      <dgm:prSet/>
      <dgm:spPr/>
      <dgm:t>
        <a:bodyPr/>
        <a:lstStyle/>
        <a:p>
          <a:endParaRPr lang="ru-RU"/>
        </a:p>
      </dgm:t>
    </dgm:pt>
    <dgm:pt modelId="{05702701-73B0-448B-A5B3-562D8D0BEA61}" type="sibTrans" cxnId="{B7EAD3AE-E206-4BC7-A667-665D119DB84A}">
      <dgm:prSet/>
      <dgm:spPr/>
      <dgm:t>
        <a:bodyPr/>
        <a:lstStyle/>
        <a:p>
          <a:endParaRPr lang="ru-RU"/>
        </a:p>
      </dgm:t>
    </dgm:pt>
    <dgm:pt modelId="{698C4986-0D57-48E4-9159-1A2258F65C06}">
      <dgm:prSet/>
      <dgm:spPr/>
      <dgm:t>
        <a:bodyPr/>
        <a:lstStyle/>
        <a:p>
          <a:pPr rtl="0"/>
          <a:r>
            <a:rPr lang="ru-RU" b="1"/>
            <a:t>4. Резистентность и реактивность организма.</a:t>
          </a:r>
          <a:endParaRPr lang="ru-RU"/>
        </a:p>
      </dgm:t>
    </dgm:pt>
    <dgm:pt modelId="{2F288D9D-6203-43A3-A3B0-8CD864AF57C7}" type="parTrans" cxnId="{55B72B57-ED06-4E66-8971-16A9FE0F3E10}">
      <dgm:prSet/>
      <dgm:spPr/>
      <dgm:t>
        <a:bodyPr/>
        <a:lstStyle/>
        <a:p>
          <a:endParaRPr lang="ru-RU"/>
        </a:p>
      </dgm:t>
    </dgm:pt>
    <dgm:pt modelId="{AA1BF4FD-411F-44BC-91C5-A66BE3B70A8A}" type="sibTrans" cxnId="{55B72B57-ED06-4E66-8971-16A9FE0F3E10}">
      <dgm:prSet/>
      <dgm:spPr/>
      <dgm:t>
        <a:bodyPr/>
        <a:lstStyle/>
        <a:p>
          <a:endParaRPr lang="ru-RU"/>
        </a:p>
      </dgm:t>
    </dgm:pt>
    <dgm:pt modelId="{AF0F384F-8D59-4028-BBA1-FF3052C80900}">
      <dgm:prSet/>
      <dgm:spPr/>
      <dgm:t>
        <a:bodyPr/>
        <a:lstStyle/>
        <a:p>
          <a:pPr rtl="0"/>
          <a:r>
            <a:rPr lang="ru-RU" b="1"/>
            <a:t>5. Функциональное состояние органов и систем.</a:t>
          </a:r>
          <a:endParaRPr lang="ru-RU"/>
        </a:p>
      </dgm:t>
    </dgm:pt>
    <dgm:pt modelId="{E0158529-F440-4F95-808B-7CC72CD78DE8}" type="parTrans" cxnId="{1437DB9F-0F83-4400-8B1B-3189C4545CFF}">
      <dgm:prSet/>
      <dgm:spPr/>
      <dgm:t>
        <a:bodyPr/>
        <a:lstStyle/>
        <a:p>
          <a:endParaRPr lang="ru-RU"/>
        </a:p>
      </dgm:t>
    </dgm:pt>
    <dgm:pt modelId="{45B5063B-E8CB-4A49-A9FB-BCD49BDB094D}" type="sibTrans" cxnId="{1437DB9F-0F83-4400-8B1B-3189C4545CFF}">
      <dgm:prSet/>
      <dgm:spPr/>
      <dgm:t>
        <a:bodyPr/>
        <a:lstStyle/>
        <a:p>
          <a:endParaRPr lang="ru-RU"/>
        </a:p>
      </dgm:t>
    </dgm:pt>
    <dgm:pt modelId="{5A3787DD-591A-459D-8D0F-94D175BBEC39}">
      <dgm:prSet/>
      <dgm:spPr/>
      <dgm:t>
        <a:bodyPr/>
        <a:lstStyle/>
        <a:p>
          <a:pPr rtl="0"/>
          <a:r>
            <a:rPr lang="ru-RU" b="1"/>
            <a:t>6. Хроническая патология или врожденные пороки развития.</a:t>
          </a:r>
          <a:endParaRPr lang="ru-RU"/>
        </a:p>
      </dgm:t>
    </dgm:pt>
    <dgm:pt modelId="{9AB4F9DB-3AFE-4A96-A6D9-CA72D13B6A77}" type="parTrans" cxnId="{ADBB5038-0AF0-4F1D-861D-14BAF7E52632}">
      <dgm:prSet/>
      <dgm:spPr/>
      <dgm:t>
        <a:bodyPr/>
        <a:lstStyle/>
        <a:p>
          <a:endParaRPr lang="ru-RU"/>
        </a:p>
      </dgm:t>
    </dgm:pt>
    <dgm:pt modelId="{D5FC0DD5-D338-47C6-A856-C3E3E3F4FA42}" type="sibTrans" cxnId="{ADBB5038-0AF0-4F1D-861D-14BAF7E52632}">
      <dgm:prSet/>
      <dgm:spPr/>
      <dgm:t>
        <a:bodyPr/>
        <a:lstStyle/>
        <a:p>
          <a:endParaRPr lang="ru-RU"/>
        </a:p>
      </dgm:t>
    </dgm:pt>
    <dgm:pt modelId="{9811F14F-5687-471D-8FF1-5B47C8A4FB72}" type="pres">
      <dgm:prSet presAssocID="{7B46F27D-ED80-45D3-ABD5-0E91976E2013}" presName="Name0" presStyleCnt="0">
        <dgm:presLayoutVars>
          <dgm:dir/>
          <dgm:animLvl val="lvl"/>
          <dgm:resizeHandles val="exact"/>
        </dgm:presLayoutVars>
      </dgm:prSet>
      <dgm:spPr/>
    </dgm:pt>
    <dgm:pt modelId="{4821DB94-0B15-4C58-BD14-D380A196E878}" type="pres">
      <dgm:prSet presAssocID="{367D9F03-2329-43C5-8EC5-1784734CE846}" presName="linNode" presStyleCnt="0"/>
      <dgm:spPr/>
    </dgm:pt>
    <dgm:pt modelId="{8188C4E7-5701-42AD-B589-1FE5AD1512E9}" type="pres">
      <dgm:prSet presAssocID="{367D9F03-2329-43C5-8EC5-1784734CE846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1C547C54-B7FA-483B-915E-11E6510BE2BB}" type="pres">
      <dgm:prSet presAssocID="{2BA9A236-09E6-43EF-AC0D-91679A308AC7}" presName="sp" presStyleCnt="0"/>
      <dgm:spPr/>
    </dgm:pt>
    <dgm:pt modelId="{FCD0D404-3DFA-4E1D-BF66-C762E3FCD4EF}" type="pres">
      <dgm:prSet presAssocID="{734AC0CC-447B-41C8-8046-DCA15C9823C4}" presName="linNode" presStyleCnt="0"/>
      <dgm:spPr/>
    </dgm:pt>
    <dgm:pt modelId="{50A0812E-CF90-4375-AF9C-ECE4EFCACADF}" type="pres">
      <dgm:prSet presAssocID="{734AC0CC-447B-41C8-8046-DCA15C9823C4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404C01A5-D8D5-4E19-A491-895131BB8FF8}" type="pres">
      <dgm:prSet presAssocID="{03F4C92F-14E1-48DC-A1F1-606E33EBE3E1}" presName="sp" presStyleCnt="0"/>
      <dgm:spPr/>
    </dgm:pt>
    <dgm:pt modelId="{0117CE1C-DDF8-4E40-9577-F38D0BAA4790}" type="pres">
      <dgm:prSet presAssocID="{6214E27A-CE6F-4B62-B272-5C7299FF369A}" presName="linNode" presStyleCnt="0"/>
      <dgm:spPr/>
    </dgm:pt>
    <dgm:pt modelId="{143FCFD7-E91C-428A-85F5-4FC38A30A3C9}" type="pres">
      <dgm:prSet presAssocID="{6214E27A-CE6F-4B62-B272-5C7299FF369A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BBB010BB-1174-43DC-8A3F-A4CC6E161551}" type="pres">
      <dgm:prSet presAssocID="{74E6C793-BD31-4DBA-A43A-A177FB7ECD3B}" presName="sp" presStyleCnt="0"/>
      <dgm:spPr/>
    </dgm:pt>
    <dgm:pt modelId="{869EA95D-A34F-472E-B775-429401808020}" type="pres">
      <dgm:prSet presAssocID="{B4F95A69-03AF-49C9-9045-B0E86D9D6F3F}" presName="linNode" presStyleCnt="0"/>
      <dgm:spPr/>
    </dgm:pt>
    <dgm:pt modelId="{5B49BE76-B25C-4E6D-9ABB-B1A3F0D07F8B}" type="pres">
      <dgm:prSet presAssocID="{B4F95A69-03AF-49C9-9045-B0E86D9D6F3F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C8447B4C-0755-4F84-9F84-6B2B09A3ADF1}" type="pres">
      <dgm:prSet presAssocID="{05702701-73B0-448B-A5B3-562D8D0BEA61}" presName="sp" presStyleCnt="0"/>
      <dgm:spPr/>
    </dgm:pt>
    <dgm:pt modelId="{114F24D4-C356-400B-BE21-E8625B2507A7}" type="pres">
      <dgm:prSet presAssocID="{698C4986-0D57-48E4-9159-1A2258F65C06}" presName="linNode" presStyleCnt="0"/>
      <dgm:spPr/>
    </dgm:pt>
    <dgm:pt modelId="{6F2F7415-0ABC-46AD-99B1-22363D59BB6D}" type="pres">
      <dgm:prSet presAssocID="{698C4986-0D57-48E4-9159-1A2258F65C06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A24763B8-D28D-4EED-B371-2877F74D4655}" type="pres">
      <dgm:prSet presAssocID="{AA1BF4FD-411F-44BC-91C5-A66BE3B70A8A}" presName="sp" presStyleCnt="0"/>
      <dgm:spPr/>
    </dgm:pt>
    <dgm:pt modelId="{E2B17E44-FEE0-4035-B211-E07B190A130F}" type="pres">
      <dgm:prSet presAssocID="{AF0F384F-8D59-4028-BBA1-FF3052C80900}" presName="linNode" presStyleCnt="0"/>
      <dgm:spPr/>
    </dgm:pt>
    <dgm:pt modelId="{C38E9C6C-3561-4854-9C54-0496B5952174}" type="pres">
      <dgm:prSet presAssocID="{AF0F384F-8D59-4028-BBA1-FF3052C80900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E4FD4A8E-28CA-416B-BE00-ABCEE3A77A02}" type="pres">
      <dgm:prSet presAssocID="{45B5063B-E8CB-4A49-A9FB-BCD49BDB094D}" presName="sp" presStyleCnt="0"/>
      <dgm:spPr/>
    </dgm:pt>
    <dgm:pt modelId="{C7DA2535-ED91-48DD-B66C-00B821898B3F}" type="pres">
      <dgm:prSet presAssocID="{5A3787DD-591A-459D-8D0F-94D175BBEC39}" presName="linNode" presStyleCnt="0"/>
      <dgm:spPr/>
    </dgm:pt>
    <dgm:pt modelId="{6FEBCC32-FA32-4BD3-A1EA-9DC979DEA21E}" type="pres">
      <dgm:prSet presAssocID="{5A3787DD-591A-459D-8D0F-94D175BBEC39}" presName="parentText" presStyleLbl="node1" presStyleIdx="6" presStyleCnt="7">
        <dgm:presLayoutVars>
          <dgm:chMax val="1"/>
          <dgm:bulletEnabled val="1"/>
        </dgm:presLayoutVars>
      </dgm:prSet>
      <dgm:spPr/>
    </dgm:pt>
  </dgm:ptLst>
  <dgm:cxnLst>
    <dgm:cxn modelId="{B1553D0E-A3DB-44E8-AF46-B2ADADE6EB95}" srcId="{7B46F27D-ED80-45D3-ABD5-0E91976E2013}" destId="{734AC0CC-447B-41C8-8046-DCA15C9823C4}" srcOrd="1" destOrd="0" parTransId="{D5745C8E-7826-4A26-AE0B-0FF0AD4A5BDB}" sibTransId="{03F4C92F-14E1-48DC-A1F1-606E33EBE3E1}"/>
    <dgm:cxn modelId="{6FCD5133-6C44-4DDA-AD51-B3D84489E8BB}" type="presOf" srcId="{6214E27A-CE6F-4B62-B272-5C7299FF369A}" destId="{143FCFD7-E91C-428A-85F5-4FC38A30A3C9}" srcOrd="0" destOrd="0" presId="urn:microsoft.com/office/officeart/2005/8/layout/vList5"/>
    <dgm:cxn modelId="{ADBB5038-0AF0-4F1D-861D-14BAF7E52632}" srcId="{7B46F27D-ED80-45D3-ABD5-0E91976E2013}" destId="{5A3787DD-591A-459D-8D0F-94D175BBEC39}" srcOrd="6" destOrd="0" parTransId="{9AB4F9DB-3AFE-4A96-A6D9-CA72D13B6A77}" sibTransId="{D5FC0DD5-D338-47C6-A856-C3E3E3F4FA42}"/>
    <dgm:cxn modelId="{71118B3D-050B-4F2F-A69B-5F3CADEA4447}" type="presOf" srcId="{698C4986-0D57-48E4-9159-1A2258F65C06}" destId="{6F2F7415-0ABC-46AD-99B1-22363D59BB6D}" srcOrd="0" destOrd="0" presId="urn:microsoft.com/office/officeart/2005/8/layout/vList5"/>
    <dgm:cxn modelId="{9CDC3240-ED8C-4E7B-81DB-264F9F9ED211}" type="presOf" srcId="{734AC0CC-447B-41C8-8046-DCA15C9823C4}" destId="{50A0812E-CF90-4375-AF9C-ECE4EFCACADF}" srcOrd="0" destOrd="0" presId="urn:microsoft.com/office/officeart/2005/8/layout/vList5"/>
    <dgm:cxn modelId="{7B5CF644-44C7-473E-BA1B-35D39C71C650}" type="presOf" srcId="{B4F95A69-03AF-49C9-9045-B0E86D9D6F3F}" destId="{5B49BE76-B25C-4E6D-9ABB-B1A3F0D07F8B}" srcOrd="0" destOrd="0" presId="urn:microsoft.com/office/officeart/2005/8/layout/vList5"/>
    <dgm:cxn modelId="{55B72B57-ED06-4E66-8971-16A9FE0F3E10}" srcId="{7B46F27D-ED80-45D3-ABD5-0E91976E2013}" destId="{698C4986-0D57-48E4-9159-1A2258F65C06}" srcOrd="4" destOrd="0" parTransId="{2F288D9D-6203-43A3-A3B0-8CD864AF57C7}" sibTransId="{AA1BF4FD-411F-44BC-91C5-A66BE3B70A8A}"/>
    <dgm:cxn modelId="{CB69807F-377A-44BD-9C27-E2D04A92A84A}" type="presOf" srcId="{367D9F03-2329-43C5-8EC5-1784734CE846}" destId="{8188C4E7-5701-42AD-B589-1FE5AD1512E9}" srcOrd="0" destOrd="0" presId="urn:microsoft.com/office/officeart/2005/8/layout/vList5"/>
    <dgm:cxn modelId="{ABB53F85-67BD-4CFD-952A-5C47F10C4470}" srcId="{7B46F27D-ED80-45D3-ABD5-0E91976E2013}" destId="{367D9F03-2329-43C5-8EC5-1784734CE846}" srcOrd="0" destOrd="0" parTransId="{9DC4E535-2DC4-4265-97CD-8EA51C32DA97}" sibTransId="{2BA9A236-09E6-43EF-AC0D-91679A308AC7}"/>
    <dgm:cxn modelId="{837FD89F-DE4A-4C49-921A-6A1A714FE579}" type="presOf" srcId="{7B46F27D-ED80-45D3-ABD5-0E91976E2013}" destId="{9811F14F-5687-471D-8FF1-5B47C8A4FB72}" srcOrd="0" destOrd="0" presId="urn:microsoft.com/office/officeart/2005/8/layout/vList5"/>
    <dgm:cxn modelId="{1437DB9F-0F83-4400-8B1B-3189C4545CFF}" srcId="{7B46F27D-ED80-45D3-ABD5-0E91976E2013}" destId="{AF0F384F-8D59-4028-BBA1-FF3052C80900}" srcOrd="5" destOrd="0" parTransId="{E0158529-F440-4F95-808B-7CC72CD78DE8}" sibTransId="{45B5063B-E8CB-4A49-A9FB-BCD49BDB094D}"/>
    <dgm:cxn modelId="{B7EAD3AE-E206-4BC7-A667-665D119DB84A}" srcId="{7B46F27D-ED80-45D3-ABD5-0E91976E2013}" destId="{B4F95A69-03AF-49C9-9045-B0E86D9D6F3F}" srcOrd="3" destOrd="0" parTransId="{32897FAB-1A89-4801-9CC3-B9DA0E0B51E9}" sibTransId="{05702701-73B0-448B-A5B3-562D8D0BEA61}"/>
    <dgm:cxn modelId="{78CE35B2-94AF-4778-88B5-CE950980B5F4}" srcId="{7B46F27D-ED80-45D3-ABD5-0E91976E2013}" destId="{6214E27A-CE6F-4B62-B272-5C7299FF369A}" srcOrd="2" destOrd="0" parTransId="{08D9EA91-1678-438B-8372-A6A290170020}" sibTransId="{74E6C793-BD31-4DBA-A43A-A177FB7ECD3B}"/>
    <dgm:cxn modelId="{A52626BF-DF22-4B13-94EE-3560FD23763F}" type="presOf" srcId="{AF0F384F-8D59-4028-BBA1-FF3052C80900}" destId="{C38E9C6C-3561-4854-9C54-0496B5952174}" srcOrd="0" destOrd="0" presId="urn:microsoft.com/office/officeart/2005/8/layout/vList5"/>
    <dgm:cxn modelId="{34ED87EE-5414-4C7D-88DC-224F17A64514}" type="presOf" srcId="{5A3787DD-591A-459D-8D0F-94D175BBEC39}" destId="{6FEBCC32-FA32-4BD3-A1EA-9DC979DEA21E}" srcOrd="0" destOrd="0" presId="urn:microsoft.com/office/officeart/2005/8/layout/vList5"/>
    <dgm:cxn modelId="{FF077A75-7FD1-43E2-B4E5-6A90E47CD029}" type="presParOf" srcId="{9811F14F-5687-471D-8FF1-5B47C8A4FB72}" destId="{4821DB94-0B15-4C58-BD14-D380A196E878}" srcOrd="0" destOrd="0" presId="urn:microsoft.com/office/officeart/2005/8/layout/vList5"/>
    <dgm:cxn modelId="{5778B27E-EA53-45AA-A66D-3519DD1FC2C5}" type="presParOf" srcId="{4821DB94-0B15-4C58-BD14-D380A196E878}" destId="{8188C4E7-5701-42AD-B589-1FE5AD1512E9}" srcOrd="0" destOrd="0" presId="urn:microsoft.com/office/officeart/2005/8/layout/vList5"/>
    <dgm:cxn modelId="{DC37A644-B52C-4A64-93BE-15D8522A2E85}" type="presParOf" srcId="{9811F14F-5687-471D-8FF1-5B47C8A4FB72}" destId="{1C547C54-B7FA-483B-915E-11E6510BE2BB}" srcOrd="1" destOrd="0" presId="urn:microsoft.com/office/officeart/2005/8/layout/vList5"/>
    <dgm:cxn modelId="{A0E38323-16B4-421F-BAEB-3561CE0D7620}" type="presParOf" srcId="{9811F14F-5687-471D-8FF1-5B47C8A4FB72}" destId="{FCD0D404-3DFA-4E1D-BF66-C762E3FCD4EF}" srcOrd="2" destOrd="0" presId="urn:microsoft.com/office/officeart/2005/8/layout/vList5"/>
    <dgm:cxn modelId="{820E8935-926D-4EE5-AF36-19E0D68FCD17}" type="presParOf" srcId="{FCD0D404-3DFA-4E1D-BF66-C762E3FCD4EF}" destId="{50A0812E-CF90-4375-AF9C-ECE4EFCACADF}" srcOrd="0" destOrd="0" presId="urn:microsoft.com/office/officeart/2005/8/layout/vList5"/>
    <dgm:cxn modelId="{EE940952-3C49-4DD9-8C1B-FFBED020EC1A}" type="presParOf" srcId="{9811F14F-5687-471D-8FF1-5B47C8A4FB72}" destId="{404C01A5-D8D5-4E19-A491-895131BB8FF8}" srcOrd="3" destOrd="0" presId="urn:microsoft.com/office/officeart/2005/8/layout/vList5"/>
    <dgm:cxn modelId="{3658D0AA-C3CB-45EC-9501-2BD2B72E8D4A}" type="presParOf" srcId="{9811F14F-5687-471D-8FF1-5B47C8A4FB72}" destId="{0117CE1C-DDF8-4E40-9577-F38D0BAA4790}" srcOrd="4" destOrd="0" presId="urn:microsoft.com/office/officeart/2005/8/layout/vList5"/>
    <dgm:cxn modelId="{32EBE9F5-DE6A-4498-9112-2F03DFB1E0FD}" type="presParOf" srcId="{0117CE1C-DDF8-4E40-9577-F38D0BAA4790}" destId="{143FCFD7-E91C-428A-85F5-4FC38A30A3C9}" srcOrd="0" destOrd="0" presId="urn:microsoft.com/office/officeart/2005/8/layout/vList5"/>
    <dgm:cxn modelId="{A973BA49-404C-4CFC-A0D4-9115BE9FE4A2}" type="presParOf" srcId="{9811F14F-5687-471D-8FF1-5B47C8A4FB72}" destId="{BBB010BB-1174-43DC-8A3F-A4CC6E161551}" srcOrd="5" destOrd="0" presId="urn:microsoft.com/office/officeart/2005/8/layout/vList5"/>
    <dgm:cxn modelId="{F17F138F-9F87-4D6B-994C-C866AA5C071B}" type="presParOf" srcId="{9811F14F-5687-471D-8FF1-5B47C8A4FB72}" destId="{869EA95D-A34F-472E-B775-429401808020}" srcOrd="6" destOrd="0" presId="urn:microsoft.com/office/officeart/2005/8/layout/vList5"/>
    <dgm:cxn modelId="{29F41CD5-F119-4781-839E-8949399FE06A}" type="presParOf" srcId="{869EA95D-A34F-472E-B775-429401808020}" destId="{5B49BE76-B25C-4E6D-9ABB-B1A3F0D07F8B}" srcOrd="0" destOrd="0" presId="urn:microsoft.com/office/officeart/2005/8/layout/vList5"/>
    <dgm:cxn modelId="{9C67ADE0-B744-46BF-9495-8195A55D00BA}" type="presParOf" srcId="{9811F14F-5687-471D-8FF1-5B47C8A4FB72}" destId="{C8447B4C-0755-4F84-9F84-6B2B09A3ADF1}" srcOrd="7" destOrd="0" presId="urn:microsoft.com/office/officeart/2005/8/layout/vList5"/>
    <dgm:cxn modelId="{6B132B08-E8B2-4E2C-A20F-B63C16E1A32C}" type="presParOf" srcId="{9811F14F-5687-471D-8FF1-5B47C8A4FB72}" destId="{114F24D4-C356-400B-BE21-E8625B2507A7}" srcOrd="8" destOrd="0" presId="urn:microsoft.com/office/officeart/2005/8/layout/vList5"/>
    <dgm:cxn modelId="{E0ECCF60-4C02-442A-BA65-1CC67E8E2FF9}" type="presParOf" srcId="{114F24D4-C356-400B-BE21-E8625B2507A7}" destId="{6F2F7415-0ABC-46AD-99B1-22363D59BB6D}" srcOrd="0" destOrd="0" presId="urn:microsoft.com/office/officeart/2005/8/layout/vList5"/>
    <dgm:cxn modelId="{A089AA08-B8F0-490F-8D94-E9DA82DFAB75}" type="presParOf" srcId="{9811F14F-5687-471D-8FF1-5B47C8A4FB72}" destId="{A24763B8-D28D-4EED-B371-2877F74D4655}" srcOrd="9" destOrd="0" presId="urn:microsoft.com/office/officeart/2005/8/layout/vList5"/>
    <dgm:cxn modelId="{FF2C701F-88AC-4B87-86C4-104F71752BD7}" type="presParOf" srcId="{9811F14F-5687-471D-8FF1-5B47C8A4FB72}" destId="{E2B17E44-FEE0-4035-B211-E07B190A130F}" srcOrd="10" destOrd="0" presId="urn:microsoft.com/office/officeart/2005/8/layout/vList5"/>
    <dgm:cxn modelId="{351DC988-1910-4475-B6FB-CCECA8C02D1E}" type="presParOf" srcId="{E2B17E44-FEE0-4035-B211-E07B190A130F}" destId="{C38E9C6C-3561-4854-9C54-0496B5952174}" srcOrd="0" destOrd="0" presId="urn:microsoft.com/office/officeart/2005/8/layout/vList5"/>
    <dgm:cxn modelId="{7C148ECF-3845-4A15-BF99-B2A1FB77C676}" type="presParOf" srcId="{9811F14F-5687-471D-8FF1-5B47C8A4FB72}" destId="{E4FD4A8E-28CA-416B-BE00-ABCEE3A77A02}" srcOrd="11" destOrd="0" presId="urn:microsoft.com/office/officeart/2005/8/layout/vList5"/>
    <dgm:cxn modelId="{1E058178-E7BF-4EF7-AA03-7964A37FBA72}" type="presParOf" srcId="{9811F14F-5687-471D-8FF1-5B47C8A4FB72}" destId="{C7DA2535-ED91-48DD-B66C-00B821898B3F}" srcOrd="12" destOrd="0" presId="urn:microsoft.com/office/officeart/2005/8/layout/vList5"/>
    <dgm:cxn modelId="{394CE446-8A7F-47DA-9B2B-EC9BBC9EB101}" type="presParOf" srcId="{C7DA2535-ED91-48DD-B66C-00B821898B3F}" destId="{6FEBCC32-FA32-4BD3-A1EA-9DC979DEA21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3D26A-577A-4FB4-B342-17AF7E827572}">
      <dsp:nvSpPr>
        <dsp:cNvPr id="0" name=""/>
        <dsp:cNvSpPr/>
      </dsp:nvSpPr>
      <dsp:spPr>
        <a:xfrm>
          <a:off x="167565" y="587935"/>
          <a:ext cx="4133275" cy="413327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Цель исследования:</a:t>
          </a:r>
          <a:endParaRPr lang="ru-RU" sz="2800" kern="1200" dirty="0"/>
        </a:p>
      </dsp:txBody>
      <dsp:txXfrm>
        <a:off x="744734" y="1075337"/>
        <a:ext cx="2383150" cy="3158471"/>
      </dsp:txXfrm>
    </dsp:sp>
    <dsp:sp modelId="{2A79895B-962F-4CA1-B371-04BBABFA497A}">
      <dsp:nvSpPr>
        <dsp:cNvPr id="0" name=""/>
        <dsp:cNvSpPr/>
      </dsp:nvSpPr>
      <dsp:spPr>
        <a:xfrm>
          <a:off x="3146502" y="587935"/>
          <a:ext cx="4133275" cy="4133275"/>
        </a:xfrm>
        <a:prstGeom prst="ellipse">
          <a:avLst/>
        </a:prstGeom>
        <a:solidFill>
          <a:schemeClr val="accent2">
            <a:alpha val="50000"/>
            <a:hueOff val="6482784"/>
            <a:satOff val="24753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повысить качество сестринского ухода в организации работы отделения диспансеризации детской поликлиники </a:t>
          </a:r>
        </a:p>
      </dsp:txBody>
      <dsp:txXfrm>
        <a:off x="4319459" y="1075337"/>
        <a:ext cx="2383150" cy="31584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D6659-2B86-4F86-9514-47C321D39ABF}">
      <dsp:nvSpPr>
        <dsp:cNvPr id="0" name=""/>
        <dsp:cNvSpPr/>
      </dsp:nvSpPr>
      <dsp:spPr>
        <a:xfrm>
          <a:off x="816918" y="2361"/>
          <a:ext cx="6945897" cy="694589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4">
                <a:alpha val="50000"/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2256" tIns="45720" rIns="382256" bIns="4572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/>
            <a:t>Задачи:</a:t>
          </a:r>
        </a:p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+mn-lt"/>
            </a:rPr>
            <a:t>1.</a:t>
          </a:r>
          <a:r>
            <a:rPr lang="ru-RU" sz="2400" kern="1200" dirty="0">
              <a:effectLst/>
              <a:latin typeface="+mn-lt"/>
              <a:ea typeface="Calibri"/>
              <a:cs typeface="Times New Roman"/>
            </a:rPr>
            <a:t>Изучить литературные и нормативные документы по вопросам диспансеризации.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effectLst/>
              <a:latin typeface="+mn-lt"/>
              <a:ea typeface="Calibri"/>
              <a:cs typeface="Times New Roman"/>
            </a:rPr>
            <a:t>2. Проанализировать и изучить работу медицинских сестер отделения диспансеризации детской поликлиники.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effectLst/>
              <a:latin typeface="+mn-lt"/>
              <a:ea typeface="Calibri"/>
              <a:cs typeface="Times New Roman"/>
            </a:rPr>
            <a:t>3. Выявить особенности работы медицинских сестер отделения диспансеризации детской поликлиники с детьми первого года жизни.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effectLst/>
              <a:latin typeface="+mn-lt"/>
              <a:ea typeface="Calibri"/>
              <a:cs typeface="Times New Roman"/>
            </a:rPr>
            <a:t>4. Разработать плакат для родителей с целью повышения уровня знаний о диспансеризации детского населения.</a:t>
          </a:r>
          <a:endParaRPr lang="ru-RU" sz="2400" kern="1200" dirty="0">
            <a:latin typeface="+mn-lt"/>
          </a:endParaRPr>
        </a:p>
      </dsp:txBody>
      <dsp:txXfrm>
        <a:off x="1834121" y="1019564"/>
        <a:ext cx="4911491" cy="4911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26B95-16C0-46F8-9689-4F31832A260A}">
      <dsp:nvSpPr>
        <dsp:cNvPr id="0" name=""/>
        <dsp:cNvSpPr/>
      </dsp:nvSpPr>
      <dsp:spPr>
        <a:xfrm>
          <a:off x="277605" y="1295390"/>
          <a:ext cx="4231447" cy="422349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b="1" kern="1200" dirty="0"/>
            <a:t>Гипотеза</a:t>
          </a:r>
          <a:endParaRPr lang="ru-RU" sz="5000" kern="1200" dirty="0"/>
        </a:p>
      </dsp:txBody>
      <dsp:txXfrm>
        <a:off x="868483" y="1793431"/>
        <a:ext cx="2439753" cy="3227411"/>
      </dsp:txXfrm>
    </dsp:sp>
    <dsp:sp modelId="{E1F8EA6C-B8FB-47EE-A799-9910E8BC70C2}">
      <dsp:nvSpPr>
        <dsp:cNvPr id="0" name=""/>
        <dsp:cNvSpPr/>
      </dsp:nvSpPr>
      <dsp:spPr>
        <a:xfrm>
          <a:off x="3326905" y="685801"/>
          <a:ext cx="5082288" cy="5442671"/>
        </a:xfrm>
        <a:prstGeom prst="ellipse">
          <a:avLst/>
        </a:prstGeom>
        <a:solidFill>
          <a:schemeClr val="accent4">
            <a:alpha val="50000"/>
            <a:hueOff val="1814420"/>
            <a:satOff val="-594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Качественная организация работы медицинской сестры в отделении диспансеризации детской поликлиники, поможет улучшить качество проведения диспансеризации, снизит число заболеваемости детей на ранних сроках, повысит эффективность диспансеризации и снизит риск неблагоприятного течения болезни у детей отделения диспансеризации.</a:t>
          </a:r>
        </a:p>
      </dsp:txBody>
      <dsp:txXfrm>
        <a:off x="4769176" y="1327609"/>
        <a:ext cx="2930328" cy="4159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4021D-0A84-46FA-8BFD-C4710AA062DF}">
      <dsp:nvSpPr>
        <dsp:cNvPr id="0" name=""/>
        <dsp:cNvSpPr/>
      </dsp:nvSpPr>
      <dsp:spPr>
        <a:xfrm>
          <a:off x="562234" y="146037"/>
          <a:ext cx="4819130" cy="313692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Детская диспансеризация – это плановое мероприятие, которое следует проводить регулярно. Оно предполагает всестороннее обследование здоровья и развития ребенка.</a:t>
          </a:r>
          <a:endParaRPr lang="ru-RU" sz="2600" kern="1200" dirty="0"/>
        </a:p>
      </dsp:txBody>
      <dsp:txXfrm>
        <a:off x="715366" y="299169"/>
        <a:ext cx="4512866" cy="28306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97B8F-6515-4298-B468-A5D449C196CB}">
      <dsp:nvSpPr>
        <dsp:cNvPr id="0" name=""/>
        <dsp:cNvSpPr/>
      </dsp:nvSpPr>
      <dsp:spPr>
        <a:xfrm>
          <a:off x="0" y="162595"/>
          <a:ext cx="8001000" cy="53071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5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i="0" kern="1200" dirty="0"/>
            <a:t>Какие вещи необходимо взять на осмотр в поликлинику?</a:t>
          </a:r>
          <a:br>
            <a:rPr lang="ru-RU" sz="2700" b="1" i="0" kern="1200" dirty="0"/>
          </a:br>
          <a:br>
            <a:rPr lang="ru-RU" sz="2700" b="1" u="sng" kern="1200" dirty="0"/>
          </a:br>
          <a:r>
            <a:rPr lang="ru-RU" sz="2700" b="1" kern="1200" dirty="0"/>
            <a:t>•	одноразовую пеленку;</a:t>
          </a:r>
          <a:br>
            <a:rPr lang="ru-RU" sz="2700" b="1" kern="1200" dirty="0"/>
          </a:br>
          <a:r>
            <a:rPr lang="ru-RU" sz="2700" b="1" kern="1200" dirty="0"/>
            <a:t>•	одноразовые трусики или подгузники;</a:t>
          </a:r>
          <a:br>
            <a:rPr lang="ru-RU" sz="2700" b="1" kern="1200" dirty="0"/>
          </a:br>
          <a:r>
            <a:rPr lang="ru-RU" sz="2700" b="1" kern="1200" dirty="0"/>
            <a:t>•	упаковку влажных масляных салфеток (без спирта);</a:t>
          </a:r>
          <a:br>
            <a:rPr lang="ru-RU" sz="2700" b="1" kern="1200" dirty="0"/>
          </a:br>
          <a:r>
            <a:rPr lang="ru-RU" sz="2700" b="1" kern="1200" dirty="0"/>
            <a:t>•	сменную одежду (распашонки, ползунки без внутренних швов);</a:t>
          </a:r>
          <a:br>
            <a:rPr lang="ru-RU" sz="2700" b="1" kern="1200" dirty="0"/>
          </a:br>
          <a:r>
            <a:rPr lang="ru-RU" sz="2700" b="1" kern="1200" dirty="0"/>
            <a:t>•	соску;</a:t>
          </a:r>
          <a:br>
            <a:rPr lang="ru-RU" sz="2700" b="1" kern="1200" dirty="0"/>
          </a:br>
          <a:r>
            <a:rPr lang="ru-RU" sz="2700" b="1" kern="1200" dirty="0"/>
            <a:t>•	носовые платки.</a:t>
          </a:r>
          <a:br>
            <a:rPr lang="ru-RU" sz="2700" b="1" kern="1200" dirty="0"/>
          </a:br>
          <a:endParaRPr lang="ru-RU" sz="2700" kern="1200" dirty="0"/>
        </a:p>
      </dsp:txBody>
      <dsp:txXfrm>
        <a:off x="259072" y="421667"/>
        <a:ext cx="7482856" cy="47889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8C4E7-5701-42AD-B589-1FE5AD1512E9}">
      <dsp:nvSpPr>
        <dsp:cNvPr id="0" name=""/>
        <dsp:cNvSpPr/>
      </dsp:nvSpPr>
      <dsp:spPr>
        <a:xfrm>
          <a:off x="3291839" y="586"/>
          <a:ext cx="3703320" cy="9392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Критерии отнесения к группе здоровья:</a:t>
          </a:r>
          <a:endParaRPr lang="ru-RU" sz="1900" kern="1200"/>
        </a:p>
      </dsp:txBody>
      <dsp:txXfrm>
        <a:off x="3337691" y="46438"/>
        <a:ext cx="3611616" cy="847587"/>
      </dsp:txXfrm>
    </dsp:sp>
    <dsp:sp modelId="{50A0812E-CF90-4375-AF9C-ECE4EFCACADF}">
      <dsp:nvSpPr>
        <dsp:cNvPr id="0" name=""/>
        <dsp:cNvSpPr/>
      </dsp:nvSpPr>
      <dsp:spPr>
        <a:xfrm>
          <a:off x="3291839" y="986842"/>
          <a:ext cx="3703320" cy="939291"/>
        </a:xfrm>
        <a:prstGeom prst="roundRect">
          <a:avLst/>
        </a:prstGeom>
        <a:solidFill>
          <a:schemeClr val="accent2">
            <a:hueOff val="1080464"/>
            <a:satOff val="4126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1. Наличие или отсутствие отклонений в раннем возрасте.</a:t>
          </a:r>
          <a:endParaRPr lang="ru-RU" sz="1900" kern="1200"/>
        </a:p>
      </dsp:txBody>
      <dsp:txXfrm>
        <a:off x="3337691" y="1032694"/>
        <a:ext cx="3611616" cy="847587"/>
      </dsp:txXfrm>
    </dsp:sp>
    <dsp:sp modelId="{143FCFD7-E91C-428A-85F5-4FC38A30A3C9}">
      <dsp:nvSpPr>
        <dsp:cNvPr id="0" name=""/>
        <dsp:cNvSpPr/>
      </dsp:nvSpPr>
      <dsp:spPr>
        <a:xfrm>
          <a:off x="3291839" y="1973098"/>
          <a:ext cx="3703320" cy="939291"/>
        </a:xfrm>
        <a:prstGeom prst="roundRect">
          <a:avLst/>
        </a:prstGeom>
        <a:solidFill>
          <a:schemeClr val="accent2">
            <a:hueOff val="2160928"/>
            <a:satOff val="8251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/>
            <a:t>2. Уровень физического развития.</a:t>
          </a:r>
          <a:endParaRPr lang="ru-RU" sz="1900" kern="1200" dirty="0"/>
        </a:p>
      </dsp:txBody>
      <dsp:txXfrm>
        <a:off x="3337691" y="2018950"/>
        <a:ext cx="3611616" cy="847587"/>
      </dsp:txXfrm>
    </dsp:sp>
    <dsp:sp modelId="{5B49BE76-B25C-4E6D-9ABB-B1A3F0D07F8B}">
      <dsp:nvSpPr>
        <dsp:cNvPr id="0" name=""/>
        <dsp:cNvSpPr/>
      </dsp:nvSpPr>
      <dsp:spPr>
        <a:xfrm>
          <a:off x="3291839" y="2959354"/>
          <a:ext cx="3703320" cy="939291"/>
        </a:xfrm>
        <a:prstGeom prst="roundRect">
          <a:avLst/>
        </a:prstGeom>
        <a:solidFill>
          <a:schemeClr val="accent2">
            <a:hueOff val="3241392"/>
            <a:satOff val="12376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3. Уровень нервно-психического развития.</a:t>
          </a:r>
          <a:endParaRPr lang="ru-RU" sz="1900" kern="1200"/>
        </a:p>
      </dsp:txBody>
      <dsp:txXfrm>
        <a:off x="3337691" y="3005206"/>
        <a:ext cx="3611616" cy="847587"/>
      </dsp:txXfrm>
    </dsp:sp>
    <dsp:sp modelId="{6F2F7415-0ABC-46AD-99B1-22363D59BB6D}">
      <dsp:nvSpPr>
        <dsp:cNvPr id="0" name=""/>
        <dsp:cNvSpPr/>
      </dsp:nvSpPr>
      <dsp:spPr>
        <a:xfrm>
          <a:off x="3291839" y="3945610"/>
          <a:ext cx="3703320" cy="939291"/>
        </a:xfrm>
        <a:prstGeom prst="roundRect">
          <a:avLst/>
        </a:prstGeom>
        <a:solidFill>
          <a:schemeClr val="accent2">
            <a:hueOff val="4321856"/>
            <a:satOff val="16502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4. Резистентность и реактивность организма.</a:t>
          </a:r>
          <a:endParaRPr lang="ru-RU" sz="1900" kern="1200"/>
        </a:p>
      </dsp:txBody>
      <dsp:txXfrm>
        <a:off x="3337691" y="3991462"/>
        <a:ext cx="3611616" cy="847587"/>
      </dsp:txXfrm>
    </dsp:sp>
    <dsp:sp modelId="{C38E9C6C-3561-4854-9C54-0496B5952174}">
      <dsp:nvSpPr>
        <dsp:cNvPr id="0" name=""/>
        <dsp:cNvSpPr/>
      </dsp:nvSpPr>
      <dsp:spPr>
        <a:xfrm>
          <a:off x="3291839" y="4931866"/>
          <a:ext cx="3703320" cy="939291"/>
        </a:xfrm>
        <a:prstGeom prst="roundRect">
          <a:avLst/>
        </a:prstGeom>
        <a:solidFill>
          <a:schemeClr val="accent2">
            <a:hueOff val="5402319"/>
            <a:satOff val="20628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5. Функциональное состояние органов и систем.</a:t>
          </a:r>
          <a:endParaRPr lang="ru-RU" sz="1900" kern="1200"/>
        </a:p>
      </dsp:txBody>
      <dsp:txXfrm>
        <a:off x="3337691" y="4977718"/>
        <a:ext cx="3611616" cy="847587"/>
      </dsp:txXfrm>
    </dsp:sp>
    <dsp:sp modelId="{6FEBCC32-FA32-4BD3-A1EA-9DC979DEA21E}">
      <dsp:nvSpPr>
        <dsp:cNvPr id="0" name=""/>
        <dsp:cNvSpPr/>
      </dsp:nvSpPr>
      <dsp:spPr>
        <a:xfrm>
          <a:off x="3291839" y="5918122"/>
          <a:ext cx="3703320" cy="939291"/>
        </a:xfrm>
        <a:prstGeom prst="roundRect">
          <a:avLst/>
        </a:prstGeom>
        <a:solidFill>
          <a:schemeClr val="accent2">
            <a:hueOff val="6482784"/>
            <a:satOff val="24753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6. Хроническая патология или врожденные пороки развития.</a:t>
          </a:r>
          <a:endParaRPr lang="ru-RU" sz="1900" kern="1200"/>
        </a:p>
      </dsp:txBody>
      <dsp:txXfrm>
        <a:off x="3337691" y="5963974"/>
        <a:ext cx="3611616" cy="847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118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70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cs-CZ"/>
              <a:pPr/>
              <a:t>12.06.2022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ru-RU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ru-RU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ru-RU"/>
              <a:t>Сведения об авторе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 cstate="print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ru-RU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kumimoji="0" lang="cs-CZ"/>
              <a:pPr/>
              <a:t>12.06.2022</a:t>
            </a:fld>
            <a:endParaRPr kumimoji="0" lang="ru-RU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: 1 сверху, 2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: 1 слева, 3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сверху: 3 слева, 1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сверху: 2 слева, 3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сверху: 3 слева, 2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дгробные пли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kumimoji="0" lang="ru-RU" baseline="0"/>
              <a:t>Эмблема компании</a:t>
            </a:r>
            <a:endParaRPr kumimoji="0" lang="ru-RU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ru-RU" b="1"/>
            </a:lvl1pPr>
            <a:extLst/>
          </a:lstStyle>
          <a:p>
            <a:pPr lvl="0"/>
            <a:r>
              <a:rPr kumimoji="0" lang="ru-RU"/>
              <a:t>Сумма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ru-RU" sz="800" i="1"/>
            </a:lvl1pPr>
            <a:extLst/>
          </a:lstStyle>
          <a:p>
            <a:pPr lvl="0"/>
            <a:r>
              <a:rPr kumimoji="0" lang="ru-RU"/>
              <a:t>Дата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ru-RU" sz="800"/>
            </a:lvl1pPr>
            <a:extLst/>
          </a:lstStyle>
          <a:p>
            <a:pPr lvl="0"/>
            <a:r>
              <a:rPr kumimoji="0" lang="ru-RU"/>
              <a:t>Описание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ru-RU" sz="1200"/>
            </a:lvl1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 baseline="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 baseline="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 baseline="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ru-RU" sz="1100"/>
            </a:lvl1pPr>
            <a:extLst/>
          </a:lstStyle>
          <a:p>
            <a:pPr lvl="0"/>
            <a:r>
              <a:rPr kumimoji="0" lang="ru-RU"/>
              <a:t>Пункт повестки дня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ru-RU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Стр.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F17F374F-8F2E-42FC-B8C0-8EDFCA32CD96}" type="datetime1">
              <a:rPr kumimoji="0" lang="ru-RU" sz="1100"/>
              <a:pPr algn="r"/>
              <a:t>12.06.2022</a:t>
            </a:fld>
            <a:endParaRPr kumimoji="0" lang="ru-RU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ru-RU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ru-RU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kumimoji="0" lang="cs-CZ"/>
              <a:pPr/>
              <a:t>12.06.2022</a:t>
            </a:fld>
            <a:endParaRPr kumimoji="0"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  <a:extLst/>
          </a:lstStyle>
          <a:p>
            <a:endParaRPr kumimoji="0" lang="ru-RU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 cstate="print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: 2 слева, 1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верху: 1 слева, 2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ru-RU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ru-RU"/>
              <a:t>Заголовок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kumimoji="0" lang="cs-CZ"/>
              <a:pPr algn="r"/>
              <a:t>12.06.2022</a:t>
            </a:fld>
            <a:endParaRPr kumimoji="0" lang="ru-RU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pPr eaLnBrk="1" latinLnBrk="0" hangingPunct="1"/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ru-RU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kumimoji="0" lang="cs-CZ"/>
              <a:pPr algn="r"/>
              <a:t>12.06.2022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000"/>
            </a:lvl1pPr>
            <a:extLst/>
          </a:lstStyle>
          <a:p>
            <a:pPr algn="r"/>
            <a:fld id="{256D3EEF-DE4E-429D-8EC4-DDC531AFF587}" type="slidenum">
              <a:rPr kumimoji="0" lang="ru-RU" sz="1000"/>
              <a:pPr algn="r"/>
              <a:t>‹#›</a:t>
            </a:fld>
            <a:endParaRPr kumimoji="0" lang="ru-RU" sz="1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ru-RU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ru-RU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8" cstate="print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ru-RU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ru-RU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5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 /><Relationship Id="rId7" Type="http://schemas.microsoft.com/office/2007/relationships/diagramDrawing" Target="../diagrams/drawing6.xml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5.xml" /><Relationship Id="rId6" Type="http://schemas.openxmlformats.org/officeDocument/2006/relationships/diagramColors" Target="../diagrams/colors6.xml" /><Relationship Id="rId5" Type="http://schemas.openxmlformats.org/officeDocument/2006/relationships/diagramQuickStyle" Target="../diagrams/quickStyle6.xml" /><Relationship Id="rId4" Type="http://schemas.openxmlformats.org/officeDocument/2006/relationships/diagramLayout" Target="../diagrams/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4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 /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4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5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4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 /><Relationship Id="rId7" Type="http://schemas.microsoft.com/office/2007/relationships/diagramDrawing" Target="../diagrams/drawing4.xm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Relationship Id="rId6" Type="http://schemas.openxmlformats.org/officeDocument/2006/relationships/diagramColors" Target="../diagrams/colors4.xml" /><Relationship Id="rId5" Type="http://schemas.openxmlformats.org/officeDocument/2006/relationships/diagramQuickStyle" Target="../diagrams/quickStyle4.xml" /><Relationship Id="rId4" Type="http://schemas.openxmlformats.org/officeDocument/2006/relationships/diagramLayout" Target="../diagrams/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4648200" y="4953001"/>
            <a:ext cx="4495800" cy="914400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Автор выпускной квалификационной работы: Власенко С.Р.</a:t>
            </a:r>
          </a:p>
          <a:p>
            <a:r>
              <a:rPr lang="ru-RU" sz="1800" dirty="0"/>
              <a:t>Научный руководитель:  </a:t>
            </a:r>
            <a:r>
              <a:rPr lang="ru-RU" sz="1800" dirty="0" err="1"/>
              <a:t>Сеникова</a:t>
            </a:r>
            <a:r>
              <a:rPr lang="ru-RU" sz="1800" dirty="0"/>
              <a:t> М.К.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152400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ГОСУДАРСТВЕННОЕ БЮДЖЕТНОЕ ПРОФЕССИОНАЛЬНОЕ ОБРАЗОВАТЕЛЬНОЕ УЧРЕЖДЕНИЕ ДЕПАРТАМЕНТА ЗДРАВООХРАНЕНИЯ ГОРОДА МОСКВЫ </a:t>
            </a:r>
          </a:p>
          <a:p>
            <a:pPr algn="ctr"/>
            <a:r>
              <a:rPr lang="ru-RU" dirty="0"/>
              <a:t>«СВЯТО-ДИМИТРИЕВСКОЕ УЧИЛИЩЕ СЕСТЕР МИЛОСЕРДИЯ»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1524000"/>
            <a:ext cx="79248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выпускная квалификационная работа</a:t>
            </a:r>
          </a:p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 </a:t>
            </a:r>
          </a:p>
          <a:p>
            <a:pPr algn="ctr"/>
            <a:r>
              <a:rPr lang="ru-RU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«Особенности работы сестринского персонала отделения диспансеризации детской поликлиники»</a:t>
            </a:r>
          </a:p>
          <a:p>
            <a:pPr algn="ctr">
              <a:lnSpc>
                <a:spcPct val="120000"/>
              </a:lnSpc>
            </a:pP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4600" y="40386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/>
              <a:t>34.02.01 Сестринское дело</a:t>
            </a:r>
            <a:br>
              <a:rPr lang="ru-RU" dirty="0"/>
            </a:b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2C9C75-7315-CF44-9E98-EC5201952E64}"/>
              </a:ext>
            </a:extLst>
          </p:cNvPr>
          <p:cNvSpPr txBox="1"/>
          <p:nvPr/>
        </p:nvSpPr>
        <p:spPr>
          <a:xfrm>
            <a:off x="3665621" y="632806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Москва, 2020.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ИСКЛЮЧИТЬ?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/>
              <a:t>Из рациона нужно исключить или ограничить прием следующих продуктов: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4478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Сахар – употреблять в редких случаях и в небольшом количестве;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Продукты с пищевыми красителями и консервантами;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Газированную воду;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Магазинный майонез, кетчуп и прочие соусы;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Продукты и напитки, в которых присутствует кофеин;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Острую пищу;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Фаст-фуд (хот-доги, гамбургеры);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Грибы и орехи.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504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42982-7278-9D4D-8E81-371D3DC5C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ЖЕ ВЗЯТЬ С СОБОЙ?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01680599"/>
              </p:ext>
            </p:extLst>
          </p:nvPr>
        </p:nvGraphicFramePr>
        <p:xfrm>
          <a:off x="304800" y="381001"/>
          <a:ext cx="8001000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96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3657600" cy="35814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6B1DF-5C05-8248-A924-203815D0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ГРУППЫ ЗДОРОВЬЯ ДЕТЕЙ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52977629"/>
              </p:ext>
            </p:extLst>
          </p:nvPr>
        </p:nvGraphicFramePr>
        <p:xfrm>
          <a:off x="685800" y="0"/>
          <a:ext cx="10287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601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27559"/>
              </p:ext>
            </p:extLst>
          </p:nvPr>
        </p:nvGraphicFramePr>
        <p:xfrm>
          <a:off x="2" y="-144127"/>
          <a:ext cx="9143999" cy="713493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105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1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Возраст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Врач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Необходимые анализы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35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Новорожденный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Педиатр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Аудиологический скрининг (проверка слуха специальным прибором), неонатальный скрининг на фенилкетонурию, врожденный гипотиреоз, муковисцидоз, адреногенитальный синдром и галактоземию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347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 месяц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Педиатр, детский хирург, офтальмолог, невролог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УЗИ органов брюшной полости, сердца, тазобедренных суставов, головного мозга (нейросонография), аудиологический скрининг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92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 месяца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Педиатр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34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 месяца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Педиатр, травматолог-ортопед, невролог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Аудиологический</a:t>
                      </a:r>
                      <a:r>
                        <a:rPr lang="ru-RU" sz="2000" dirty="0">
                          <a:effectLst/>
                        </a:rPr>
                        <a:t> скрининг, общие анализы мочи и крови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92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4 месяца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Педиатр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92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 месяцев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Педиатр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6 месяцев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Педиатр, невролог, детский хирург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Общие анализы мочи и крови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69" marR="91469" marT="91469" marB="9146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6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126367"/>
              </p:ext>
            </p:extLst>
          </p:nvPr>
        </p:nvGraphicFramePr>
        <p:xfrm>
          <a:off x="-2" y="0"/>
          <a:ext cx="9144001" cy="685799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05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0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861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7 месяцев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Педиатр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61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8 месяцев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Педиатр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546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9 месяцев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Педиатр, стоматолог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Общие анализы мочи и крови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61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10 месяцев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Педиатр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61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11 месяцев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Педиатр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806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12 месяцев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Педиатр, ЛОР, детский психиатр, детский хирург, офтальмолог, детский стоматолог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Общие анализы мочи и крови, ЭКГ, анализ на уровень сахара в крови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114300" marB="11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23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РОЛЬ  МЕДИЦИНСКОЙ СЕСТРЫ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7620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6000" dirty="0"/>
              <a:t>Роль медицинской сестры в проведении диспансеризации  детского населения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1371600"/>
            <a:ext cx="6324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Участковые медсестры знакомят родителей с целями и задачами детской диспансеризации, объясняют причины и сущность болезни при ее возникновении, подробно обосновывают правила организации посещения поликлиники, знакомят с режимом, диетой ребенка, мотивируют  и информируют родителей о необходимости прохождения детской диспансеризации.</a:t>
            </a:r>
          </a:p>
        </p:txBody>
      </p:sp>
    </p:spTree>
    <p:extLst>
      <p:ext uri="{BB962C8B-B14F-4D97-AF65-F5344CB8AC3E}">
        <p14:creationId xmlns:p14="http://schemas.microsoft.com/office/powerpoint/2010/main" val="16928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ВЫВОДЫ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3400"/>
          </a:xfrm>
        </p:spPr>
        <p:txBody>
          <a:bodyPr>
            <a:noAutofit/>
          </a:bodyPr>
          <a:lstStyle/>
          <a:p>
            <a:r>
              <a:rPr lang="ru-RU" sz="2400" dirty="0"/>
              <a:t>Выводы к </a:t>
            </a:r>
            <a:r>
              <a:rPr lang="en-US" sz="2400" dirty="0"/>
              <a:t>I</a:t>
            </a:r>
            <a:r>
              <a:rPr lang="ru-RU" sz="2400" dirty="0"/>
              <a:t> главе: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1166842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1166842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cs typeface="Times New Roman" panose="02020603050405020304" pitchFamily="18" charset="0"/>
              </a:rPr>
              <a:t>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397674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результате изучения литературы и всех статистических данных, был сделан вывод, что статистические данные демонстрируют высокий уровень  заболеваемости среди детского населения, в том числе среди детей первого года жизни, и также, что важную роль среди профилактики заболеваний, и в снижении уровня заболеваемости, играет диспансеризация. </a:t>
            </a:r>
          </a:p>
        </p:txBody>
      </p:sp>
    </p:spTree>
    <p:extLst>
      <p:ext uri="{BB962C8B-B14F-4D97-AF65-F5344CB8AC3E}">
        <p14:creationId xmlns:p14="http://schemas.microsoft.com/office/powerpoint/2010/main" val="21765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ОПРОС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3400"/>
          </a:xfrm>
        </p:spPr>
        <p:txBody>
          <a:bodyPr>
            <a:noAutofit/>
          </a:bodyPr>
          <a:lstStyle/>
          <a:p>
            <a:r>
              <a:rPr lang="ru-RU" sz="2800" dirty="0"/>
              <a:t>Анкетирование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48810118"/>
              </p:ext>
            </p:extLst>
          </p:nvPr>
        </p:nvGraphicFramePr>
        <p:xfrm>
          <a:off x="457200" y="1143000"/>
          <a:ext cx="4572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46557732"/>
              </p:ext>
            </p:extLst>
          </p:nvPr>
        </p:nvGraphicFramePr>
        <p:xfrm>
          <a:off x="3276600" y="3810000"/>
          <a:ext cx="4876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17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ОПРОС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04800"/>
            <a:ext cx="8077200" cy="533400"/>
          </a:xfrm>
        </p:spPr>
        <p:txBody>
          <a:bodyPr>
            <a:noAutofit/>
          </a:bodyPr>
          <a:lstStyle/>
          <a:p>
            <a:r>
              <a:rPr lang="ru-RU" sz="2800" dirty="0"/>
              <a:t>Анкетирование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2050365"/>
              </p:ext>
            </p:extLst>
          </p:nvPr>
        </p:nvGraphicFramePr>
        <p:xfrm>
          <a:off x="533400" y="1143000"/>
          <a:ext cx="4419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93398491"/>
              </p:ext>
            </p:extLst>
          </p:nvPr>
        </p:nvGraphicFramePr>
        <p:xfrm>
          <a:off x="2667000" y="3733800"/>
          <a:ext cx="4648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513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ВЫВОДЫ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</p:spPr>
        <p:txBody>
          <a:bodyPr>
            <a:noAutofit/>
          </a:bodyPr>
          <a:lstStyle/>
          <a:p>
            <a:r>
              <a:rPr lang="ru-RU" sz="2400" dirty="0"/>
              <a:t>Выводы ко второй главе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219198"/>
            <a:ext cx="75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A"/>
                </a:solidFill>
                <a:ea typeface="MS Mincho"/>
              </a:rPr>
              <a:t>Большинство опрошенных плохо осведомлены о понятии диспансеризации детского населения.</a:t>
            </a:r>
            <a:endParaRPr lang="ru-RU" sz="20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A"/>
                </a:solidFill>
                <a:ea typeface="MS Mincho"/>
              </a:rPr>
              <a:t>Многие опрошенные не знают о роли медицинской сестры при прохождении диспансеризации в детских поликлиниках.</a:t>
            </a:r>
            <a:endParaRPr lang="ru-RU" sz="20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A"/>
                </a:solidFill>
                <a:ea typeface="MS Mincho"/>
              </a:rPr>
              <a:t>Большинство опрошенных не удовлетворены квалификацией специалистов в детской поликлинике.</a:t>
            </a:r>
            <a:endParaRPr lang="ru-RU" sz="20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A"/>
                </a:solidFill>
                <a:ea typeface="MS Mincho"/>
              </a:rPr>
              <a:t>Также, был сделан вывод, что медицинские сестры уделяют недостаточное внимание мотивации и информированию родителей о необходимости прохождения детской диспансеризации</a:t>
            </a:r>
            <a:r>
              <a:rPr lang="ru-RU" dirty="0">
                <a:solidFill>
                  <a:srgbClr val="00000A"/>
                </a:solidFill>
                <a:latin typeface="Times New Roman"/>
                <a:ea typeface="MS Mincho"/>
              </a:rPr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709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153400" cy="457200"/>
          </a:xfrm>
        </p:spPr>
        <p:txBody>
          <a:bodyPr>
            <a:noAutofit/>
          </a:bodyPr>
          <a:lstStyle/>
          <a:p>
            <a:r>
              <a:rPr lang="ru-RU" sz="2800" dirty="0"/>
              <a:t>Актуальность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6522" y="26878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1143000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 </a:t>
            </a:r>
            <a:r>
              <a:rPr lang="ru-RU" sz="2400" dirty="0"/>
              <a:t>	</a:t>
            </a:r>
            <a:r>
              <a:rPr lang="ru-RU" sz="2800" dirty="0">
                <a:cs typeface="Times New Roman" panose="02020603050405020304" pitchFamily="18" charset="0"/>
              </a:rPr>
              <a:t>Диспансеризация здорового ребенка – это обязательное периодическое комплексное обследование здоровья малыша, которое следует обязательно проходить с первого года его жизни. </a:t>
            </a:r>
          </a:p>
          <a:p>
            <a:endParaRPr lang="ru-RU" sz="2800" dirty="0">
              <a:cs typeface="Times New Roman" panose="02020603050405020304" pitchFamily="18" charset="0"/>
            </a:endParaRPr>
          </a:p>
          <a:p>
            <a:pPr indent="457200"/>
            <a:r>
              <a:rPr lang="ru-RU" sz="2800" dirty="0">
                <a:cs typeface="Times New Roman" panose="02020603050405020304" pitchFamily="18" charset="0"/>
              </a:rPr>
              <a:t>     Первый год жизни ребёнка особенно важен для его развития и дальнейшего становления здоровья. В связи с этим предусмотрена специальная программа, которая включает в себя обязательный осмотр медицинскими сестрами детей первого года жизни. </a:t>
            </a:r>
            <a:endParaRPr lang="ru-RU" sz="2800" dirty="0"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9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ПЛАКАТ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</p:spPr>
        <p:txBody>
          <a:bodyPr>
            <a:noAutofit/>
          </a:bodyPr>
          <a:lstStyle/>
          <a:p>
            <a:r>
              <a:rPr lang="ru-RU" sz="2400" dirty="0"/>
              <a:t>Разработка плаката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066800"/>
            <a:ext cx="6934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Данный плакат повысит знания у родителей, и поможет быть подготовленными к посещению поликлиники для прохождения диспансеризации ребенка первого года жизни, поможет родителям лучше понимать важность и суть детской диспансеризации.</a:t>
            </a:r>
          </a:p>
        </p:txBody>
      </p:sp>
    </p:spTree>
    <p:extLst>
      <p:ext uri="{BB962C8B-B14F-4D97-AF65-F5344CB8AC3E}">
        <p14:creationId xmlns:p14="http://schemas.microsoft.com/office/powerpoint/2010/main" val="424847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ПЛАКАТ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</p:spPr>
        <p:txBody>
          <a:bodyPr>
            <a:noAutofit/>
          </a:bodyPr>
          <a:lstStyle/>
          <a:p>
            <a:r>
              <a:rPr lang="ru-RU" sz="2400" dirty="0"/>
              <a:t>ПЛАКАТ</a:t>
            </a:r>
          </a:p>
        </p:txBody>
      </p:sp>
      <p:pic>
        <p:nvPicPr>
          <p:cNvPr id="4" name="Рисунок 3" descr="https://sun9-14.userapi.com/impg/9FGzNBqEqgRyUrkyxalow58VtF25FiilbbKtCA/tMLY-mWWIBM.jpg?size=1280x759&amp;quality=96&amp;sign=7479b188f92a1fd7163b78f236fbf334&amp;type=albu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010400" cy="4190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620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ЗАКЛЮЧЕНИЕ</a:t>
            </a: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4685DCA9-CF12-1B4C-944B-5CAE4D2C76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</p:spPr>
        <p:txBody>
          <a:bodyPr>
            <a:noAutofit/>
          </a:bodyPr>
          <a:lstStyle/>
          <a:p>
            <a:pPr algn="ctr"/>
            <a:r>
              <a:rPr lang="ru-RU" sz="2400"/>
              <a:t>ЗАКЛЮЧЕНИЕ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14400"/>
            <a:ext cx="8458200" cy="53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В результате данного исследования была подтверждена гипотеза: качественная организация работы медицинской сестры отделения диспансеризации детской поликлиники поможет улучшить качество проведения диспансеризации, повысит эффективность диспансеризации и повысит уровень информирования среди родителей по вопросам детской диспансеризации.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Пациентам нужен доступный, простой в обращении и достоверный источник информации, который позволит им повысить свой уровень знаний о процессе диспансеризации. Таким источником может стать плакат, который был разработан в процессе  данной выпускной квалификационной работы.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Продукт данной выпускной квалификационной работы – способ достижения поставленной в начале цели исследования, он основан на выводах глав работы, на результатах решения задач, поставленных для достижения цели.</a:t>
            </a:r>
          </a:p>
        </p:txBody>
      </p:sp>
    </p:spTree>
    <p:extLst>
      <p:ext uri="{BB962C8B-B14F-4D97-AF65-F5344CB8AC3E}">
        <p14:creationId xmlns:p14="http://schemas.microsoft.com/office/powerpoint/2010/main" val="15030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+mn-lt"/>
              </a:rPr>
              <a:t>ЗДОРОВЬЕ ДЕТЕЙ-В НАШИХ РУКАХ!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971800"/>
            <a:ext cx="69084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4" name="Объект 6">
            <a:extLst>
              <a:ext uri="{FF2B5EF4-FFF2-40B4-BE49-F238E27FC236}">
                <a16:creationId xmlns:a16="http://schemas.microsoft.com/office/drawing/2014/main" id="{6A291B53-E844-4078-B3A1-2E4FA2B4A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37113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1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ЦЕЛЬ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3581640"/>
              </p:ext>
            </p:extLst>
          </p:nvPr>
        </p:nvGraphicFramePr>
        <p:xfrm>
          <a:off x="172656" y="609600"/>
          <a:ext cx="7447344" cy="5309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47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767C5A-0D68-944F-9DFE-993446F9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10646165"/>
              </p:ext>
            </p:extLst>
          </p:nvPr>
        </p:nvGraphicFramePr>
        <p:xfrm>
          <a:off x="30866" y="-27972"/>
          <a:ext cx="8579734" cy="6950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5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ПРЕДПОЛАГАЕМАЯ  ГИПОТЕЗА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44106567"/>
              </p:ext>
            </p:extLst>
          </p:nvPr>
        </p:nvGraphicFramePr>
        <p:xfrm>
          <a:off x="0" y="0"/>
          <a:ext cx="8686800" cy="6814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477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МЕТОДЫ ИССЛЕДОВАНИЯ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</p:spPr>
        <p:txBody>
          <a:bodyPr>
            <a:noAutofit/>
          </a:bodyPr>
          <a:lstStyle/>
          <a:p>
            <a:r>
              <a:rPr lang="ru-RU" sz="2400" dirty="0"/>
              <a:t>Методы исследования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295400"/>
            <a:ext cx="7239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научно-теоретический анализ литературы по теме дипломной работы;</a:t>
            </a:r>
            <a:endParaRPr lang="ru-RU" sz="24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анонимное анкетирование 30 человек на тему детской диспансеризации;</a:t>
            </a:r>
            <a:endParaRPr lang="ru-RU" sz="24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мониторинг Интернет-ресурсов;</a:t>
            </a:r>
            <a:endParaRPr lang="ru-RU" sz="2400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анализ и обобщение полученных данных.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310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2513" y="152400"/>
            <a:ext cx="7543800" cy="618630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/>
                <a:cs typeface="Times New Roman"/>
              </a:rPr>
              <a:t>Диспансеризация – это комплекс мероприятий, включающих в себя профилактический медицинский осмотр и дополнительные методы обследований, проводимых в целях оценки состояния здоровья (включая определение группы здоровья и группы диспансерного наблюдения) и осуществляемых в отношении определенных групп населения в соответствии с законодательством Российской Федерации.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-192374" y="838200"/>
            <a:ext cx="1447800" cy="533400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D64DEE7C-0E10-5442-B2EF-622E21F2A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</a:t>
            </a:r>
          </a:p>
        </p:txBody>
      </p:sp>
    </p:spTree>
    <p:extLst>
      <p:ext uri="{BB962C8B-B14F-4D97-AF65-F5344CB8AC3E}">
        <p14:creationId xmlns:p14="http://schemas.microsoft.com/office/powerpoint/2010/main" val="30481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124200"/>
            <a:ext cx="4343401" cy="33528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D01B7-FDAD-374A-9D15-9E6D98D3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3BA335-1409-3846-804C-ACFD41D27D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3400"/>
          </a:xfrm>
        </p:spPr>
        <p:txBody>
          <a:bodyPr>
            <a:noAutofit/>
          </a:bodyPr>
          <a:lstStyle/>
          <a:p>
            <a:r>
              <a:rPr lang="ru-RU" sz="2800" dirty="0"/>
              <a:t>Диспансеризация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6528993"/>
              </p:ext>
            </p:extLst>
          </p:nvPr>
        </p:nvGraphicFramePr>
        <p:xfrm>
          <a:off x="0" y="990600"/>
          <a:ext cx="5943600" cy="342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455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ДЕТСКОЕ ПИТАНИЕ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9906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Особенности правильного детского питания на первом году жизни</a:t>
            </a:r>
          </a:p>
        </p:txBody>
      </p:sp>
      <p:pic>
        <p:nvPicPr>
          <p:cNvPr id="3076" name="Picture 4" descr="https://i.mycdn.me/i?r=AyH4iRPQ2q0otWIFepML2LxRPZ7J97AZuXziz2rnlrko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096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17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Рекламный букле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Рекламный буклет.potx</Template>
  <TotalTime>0</TotalTime>
  <Words>887</Words>
  <Application>Microsoft Office PowerPoint</Application>
  <PresentationFormat>Экран (4:3)</PresentationFormat>
  <Paragraphs>145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Рекламный буклет</vt:lpstr>
      <vt:lpstr>Презентация PowerPoint</vt:lpstr>
      <vt:lpstr>АКТУАЛЬНОСТЬ</vt:lpstr>
      <vt:lpstr>ЦЕЛЬ</vt:lpstr>
      <vt:lpstr>ЗАДАЧИ</vt:lpstr>
      <vt:lpstr>ПРЕДПОЛАГАЕМАЯ  ГИПОТЕЗА</vt:lpstr>
      <vt:lpstr>МЕТОДЫ ИССЛЕДОВАНИЯ</vt:lpstr>
      <vt:lpstr>ОПРЕДЕЛЕНИЕ</vt:lpstr>
      <vt:lpstr>ОПРЕДЕЛЕНИЕ</vt:lpstr>
      <vt:lpstr>ДЕТСКОЕ ПИТАНИЕ</vt:lpstr>
      <vt:lpstr>ЧТО ИСКЛЮЧИТЬ?</vt:lpstr>
      <vt:lpstr>ЧТО ЖЕ ВЗЯТЬ С СОБОЙ?</vt:lpstr>
      <vt:lpstr>ГРУППЫ ЗДОРОВЬЯ ДЕТЕЙ</vt:lpstr>
      <vt:lpstr>Презентация PowerPoint</vt:lpstr>
      <vt:lpstr>Презентация PowerPoint</vt:lpstr>
      <vt:lpstr>РОЛЬ  МЕДИЦИНСКОЙ СЕСТРЫ</vt:lpstr>
      <vt:lpstr>ВЫВОДЫ</vt:lpstr>
      <vt:lpstr>ОПРОС</vt:lpstr>
      <vt:lpstr>ОПРОС</vt:lpstr>
      <vt:lpstr>ВЫВОДЫ</vt:lpstr>
      <vt:lpstr>ПЛАКАТ</vt:lpstr>
      <vt:lpstr>ПЛАКАТ</vt:lpstr>
      <vt:lpstr>ЗАКЛЮЧЕНИЕ</vt:lpstr>
      <vt:lpstr>ЗДОРОВЬЕ ДЕТЕЙ-В НАШИХ РУКАХ!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Силуана Власенко</cp:lastModifiedBy>
  <cp:revision>2</cp:revision>
  <dcterms:modified xsi:type="dcterms:W3CDTF">2022-06-12T14:09:11Z</dcterms:modified>
</cp:coreProperties>
</file>