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78">
          <p15:clr>
            <a:srgbClr val="000000"/>
          </p15:clr>
        </p15:guide>
        <p15:guide id="2" orient="horz" pos="3117">
          <p15:clr>
            <a:srgbClr val="000000"/>
          </p15:clr>
        </p15:guide>
        <p15:guide id="3" pos="5602">
          <p15:clr>
            <a:srgbClr val="000000"/>
          </p15:clr>
        </p15:guide>
        <p15:guide id="4" pos="158">
          <p15:clr>
            <a:srgbClr val="000000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m1H0IN7pZnHQi2jfkgbKGj8Cq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677916C-A6CD-400D-A205-89D8D92DCF47}">
  <a:tblStyle styleId="{8677916C-A6CD-400D-A205-89D8D92DCF47}" styleName="Table_0">
    <a:wholeTbl>
      <a:tcTxStyle b="off" i="off">
        <a:font>
          <a:latin typeface="Hero"/>
          <a:ea typeface="Hero"/>
          <a:cs typeface="Hero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FCFE"/>
          </a:solidFill>
        </a:fill>
      </a:tcStyle>
    </a:wholeTbl>
    <a:band1H>
      <a:tcTxStyle/>
      <a:tcStyle>
        <a:tcBdr/>
        <a:fill>
          <a:solidFill>
            <a:srgbClr val="F8FAF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FAFC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BFCFE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BFCFE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4" d="100"/>
          <a:sy n="154" d="100"/>
        </p:scale>
        <p:origin x="-300" y="-72"/>
      </p:cViewPr>
      <p:guideLst>
        <p:guide orient="horz" pos="78"/>
        <p:guide orient="horz" pos="3117"/>
        <p:guide pos="5602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98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0" descr="C:\Users\User\Desktop\Виктор Валерьевич\XXXL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824" y="123825"/>
            <a:ext cx="8642351" cy="4824413"/>
          </a:xfrm>
          <a:prstGeom prst="rect">
            <a:avLst/>
          </a:prstGeom>
          <a:solidFill>
            <a:srgbClr val="0F243E"/>
          </a:solidFill>
          <a:ln>
            <a:noFill/>
          </a:ln>
        </p:spPr>
      </p:pic>
      <p:sp>
        <p:nvSpPr>
          <p:cNvPr id="16" name="Google Shape;16;p10"/>
          <p:cNvSpPr/>
          <p:nvPr/>
        </p:nvSpPr>
        <p:spPr>
          <a:xfrm>
            <a:off x="251044" y="123825"/>
            <a:ext cx="8642351" cy="4824413"/>
          </a:xfrm>
          <a:prstGeom prst="rect">
            <a:avLst/>
          </a:prstGeom>
          <a:solidFill>
            <a:srgbClr val="0D1623">
              <a:alpha val="84705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37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rgbClr val="F1F5FA"/>
              </a:buClr>
              <a:buSzPts val="1400"/>
              <a:buFont typeface="Arial"/>
              <a:buNone/>
              <a:defRPr>
                <a:solidFill>
                  <a:srgbClr val="F1F5FA"/>
                </a:solidFill>
              </a:defRPr>
            </a:lvl1pPr>
            <a:lvl2pPr lvl="1" algn="ctr">
              <a:spcBef>
                <a:spcPts val="240"/>
              </a:spcBef>
              <a:spcAft>
                <a:spcPts val="0"/>
              </a:spcAft>
              <a:buClr>
                <a:srgbClr val="F1F5FA"/>
              </a:buClr>
              <a:buSzPts val="1200"/>
              <a:buFont typeface="Arial"/>
              <a:buNone/>
              <a:defRPr>
                <a:solidFill>
                  <a:srgbClr val="F1F5FA"/>
                </a:solidFill>
              </a:defRPr>
            </a:lvl2pPr>
            <a:lvl3pPr lvl="2" algn="ctr">
              <a:spcBef>
                <a:spcPts val="220"/>
              </a:spcBef>
              <a:spcAft>
                <a:spcPts val="0"/>
              </a:spcAft>
              <a:buClr>
                <a:srgbClr val="F1F5FA"/>
              </a:buClr>
              <a:buSzPts val="1100"/>
              <a:buFont typeface="Arial"/>
              <a:buNone/>
              <a:defRPr>
                <a:solidFill>
                  <a:srgbClr val="F1F5FA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F1F5FA"/>
              </a:buClr>
              <a:buSzPts val="1000"/>
              <a:buFont typeface="Arial"/>
              <a:buNone/>
              <a:defRPr>
                <a:solidFill>
                  <a:srgbClr val="F1F5FA"/>
                </a:solidFill>
              </a:defRPr>
            </a:lvl4pPr>
            <a:lvl5pPr lvl="4" algn="ctr">
              <a:spcBef>
                <a:spcPts val="180"/>
              </a:spcBef>
              <a:spcAft>
                <a:spcPts val="0"/>
              </a:spcAft>
              <a:buClr>
                <a:srgbClr val="F1F5FA"/>
              </a:buClr>
              <a:buSzPts val="900"/>
              <a:buFont typeface="Arial"/>
              <a:buNone/>
              <a:defRPr>
                <a:solidFill>
                  <a:srgbClr val="F1F5FA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F1F5FA"/>
              </a:buClr>
              <a:buSzPts val="2000"/>
              <a:buNone/>
              <a:defRPr>
                <a:solidFill>
                  <a:srgbClr val="F1F5FA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F1F5FA"/>
              </a:buClr>
              <a:buSzPts val="2000"/>
              <a:buNone/>
              <a:defRPr>
                <a:solidFill>
                  <a:srgbClr val="F1F5FA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F1F5FA"/>
              </a:buClr>
              <a:buSzPts val="2000"/>
              <a:buNone/>
              <a:defRPr>
                <a:solidFill>
                  <a:srgbClr val="F1F5FA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F1F5FA"/>
              </a:buClr>
              <a:buSzPts val="2000"/>
              <a:buNone/>
              <a:defRPr>
                <a:solidFill>
                  <a:srgbClr val="F1F5F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250825" y="122261"/>
            <a:ext cx="8642350" cy="34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250825" y="4948238"/>
            <a:ext cx="5768280" cy="12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91999" y="4948238"/>
            <a:ext cx="370384" cy="14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250825" y="123478"/>
            <a:ext cx="8642350" cy="34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250825" y="4948238"/>
            <a:ext cx="5768280" cy="12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491999" y="4948238"/>
            <a:ext cx="370384" cy="14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250825" y="123478"/>
            <a:ext cx="8642350" cy="34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250825" y="699542"/>
            <a:ext cx="8642350" cy="424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250825" y="4948238"/>
            <a:ext cx="5768280" cy="12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1F5F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8491999" y="4948238"/>
            <a:ext cx="370384" cy="14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1F5F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1F5F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1F5F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1F5F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1F5F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1F5F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1F5F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1F5F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1F5F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s://www.device50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K_EFPd3kBTLClvLhZRrRt8FD5sK8YpfSC8Xw_3m1PpY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539552" y="1597819"/>
            <a:ext cx="828092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DE9D8"/>
              </a:buClr>
              <a:buSzPts val="1600"/>
              <a:buFont typeface="Arial"/>
              <a:buNone/>
            </a:pPr>
            <a:r>
              <a:rPr lang="ru-RU">
                <a:solidFill>
                  <a:srgbClr val="FDE9D8"/>
                </a:solidFill>
              </a:rPr>
              <a:t>Кейс </a:t>
            </a:r>
            <a:br>
              <a:rPr lang="ru-RU">
                <a:solidFill>
                  <a:srgbClr val="FDE9D8"/>
                </a:solidFill>
              </a:rPr>
            </a:br>
            <a:r>
              <a:rPr lang="ru-RU">
                <a:solidFill>
                  <a:srgbClr val="FDE9D8"/>
                </a:solidFill>
              </a:rPr>
              <a:t>«Продвижение магазина запчастей для иномарок в Яндекс Директе»</a:t>
            </a:r>
            <a:endParaRPr>
              <a:solidFill>
                <a:srgbClr val="FDE9D8"/>
              </a:solidFill>
            </a:endParaRPr>
          </a:p>
        </p:txBody>
      </p:sp>
      <p:sp>
        <p:nvSpPr>
          <p:cNvPr id="32" name="Google Shape;32;p1"/>
          <p:cNvSpPr txBox="1">
            <a:spLocks noGrp="1"/>
          </p:cNvSpPr>
          <p:nvPr>
            <p:ph type="subTitle" idx="1"/>
          </p:nvPr>
        </p:nvSpPr>
        <p:spPr>
          <a:xfrm>
            <a:off x="5332735" y="3974254"/>
            <a:ext cx="3560440" cy="95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1F5FA"/>
              </a:buClr>
              <a:buSzPts val="1000"/>
              <a:buFont typeface="Arial"/>
              <a:buNone/>
            </a:pPr>
            <a:r>
              <a:rPr lang="ru-RU" sz="1000"/>
              <a:t>Исполнитель: Чернов Виктор Валерьевич</a:t>
            </a:r>
            <a:endParaRPr/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rgbClr val="F1F5FA"/>
              </a:buClr>
              <a:buSzPts val="1000"/>
              <a:buFont typeface="Arial"/>
              <a:buNone/>
            </a:pPr>
            <a:r>
              <a:rPr lang="ru-RU" sz="1000"/>
              <a:t>Телефон для связи: +7 (925) 756-61-38</a:t>
            </a:r>
            <a:endParaRPr/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rgbClr val="F1F5FA"/>
              </a:buClr>
              <a:buSzPts val="1000"/>
              <a:buFont typeface="Arial"/>
              <a:buNone/>
            </a:pPr>
            <a:r>
              <a:rPr lang="ru-RU" sz="1000"/>
              <a:t>Почта: </a:t>
            </a:r>
            <a:r>
              <a:rPr lang="ru-RU" sz="1000">
                <a:solidFill>
                  <a:schemeClr val="dk1"/>
                </a:solidFill>
              </a:rPr>
              <a:t>victor.chernov92@bk.ru</a:t>
            </a:r>
            <a:endParaRPr sz="10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>
                <a:solidFill>
                  <a:schemeClr val="dk1"/>
                </a:solidFill>
              </a:rPr>
              <a:t>Телеграм: @victorchernovvv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250130" y="120819"/>
            <a:ext cx="8642350" cy="34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DE9D8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DE9D8"/>
                </a:solidFill>
              </a:rPr>
              <a:t>Вводные:</a:t>
            </a:r>
            <a:endParaRPr sz="1400">
              <a:solidFill>
                <a:srgbClr val="FDE9D8"/>
              </a:solidFill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323528" y="9155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237033" y="483518"/>
            <a:ext cx="8642349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действия: Планета Земля, Россия, Московская область, город Солнечногорск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Отдаленность от Москвы: 62 км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 города: 49 400 человек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Клиент: Магазин автозапчастей Device50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Услуга: Продвижение компании в Яндекс Директе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Бюджет: 48 000₽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Средний чек: 3 500₽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Время сотрудничества: С апреля 2022 года по настоящее время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251520" y="1880454"/>
            <a:ext cx="8642350" cy="34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DE9D8"/>
              </a:buClr>
              <a:buSzPts val="1400"/>
              <a:buFont typeface="Arial"/>
              <a:buNone/>
            </a:pPr>
            <a:r>
              <a:rPr lang="ru-RU" sz="1400" b="0" u="none">
                <a:solidFill>
                  <a:srgbClr val="FDE9D8"/>
                </a:solidFill>
                <a:latin typeface="Arial"/>
                <a:ea typeface="Arial"/>
                <a:cs typeface="Arial"/>
                <a:sym typeface="Arial"/>
              </a:rPr>
              <a:t>Этапы продвижения:</a:t>
            </a:r>
            <a:endParaRPr/>
          </a:p>
        </p:txBody>
      </p:sp>
      <p:sp>
        <p:nvSpPr>
          <p:cNvPr id="41" name="Google Shape;41;p2"/>
          <p:cNvSpPr txBox="1"/>
          <p:nvPr/>
        </p:nvSpPr>
        <p:spPr>
          <a:xfrm>
            <a:off x="237032" y="2230001"/>
            <a:ext cx="864234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Подготовка посадочной страницы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Подключение систем аналитики, настройка целей и событий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Подготовка рекламных кампаний, настройка связок с подменой контента на сайте по методу Yagla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Запуск рекламной кампании по методу гиперсегментации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Промежуточные выводы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2" descr="C:\Users\User\Downloads\pngwing.co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9026" y="2448496"/>
            <a:ext cx="2492473" cy="269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29452" y="113199"/>
            <a:ext cx="8642350" cy="34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DE9D8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DE9D8"/>
                </a:solidFill>
              </a:rPr>
              <a:t>Подготовка посадочной страницы</a:t>
            </a:r>
            <a:endParaRPr/>
          </a:p>
        </p:txBody>
      </p:sp>
      <p:sp>
        <p:nvSpPr>
          <p:cNvPr id="48" name="Google Shape;48;p3"/>
          <p:cNvSpPr txBox="1"/>
          <p:nvPr/>
        </p:nvSpPr>
        <p:spPr>
          <a:xfrm>
            <a:off x="261933" y="483518"/>
            <a:ext cx="86312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начале года клиент принял решение о переезде с полноценного сайта с функционалом интернет-магазина на одностаничник. Передо мной стояла задача за короткий срок (3дня) собрать на конструкторе Tilda, конверсионную посадочную стр. с основной информацией об ассортименте магазина, его местоположение и со скромным лидгеном.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3" descr="C:\Users\User\Desktop\Снимок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336" y="2471297"/>
            <a:ext cx="2412000" cy="109162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0" name="Google Shape;50;p3" descr="C:\Users\User\Desktop\Снимок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336" y="3791947"/>
            <a:ext cx="2412000" cy="10840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1" name="Google Shape;51;p3" descr="C:\Users\User\Desktop\Снимок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4078" y="1175153"/>
            <a:ext cx="2412000" cy="1072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2" name="Google Shape;52;p3" descr="C:\Users\User\Desktop\Снимок5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4078" y="2471297"/>
            <a:ext cx="2412000" cy="10862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3" name="Google Shape;53;p3" descr="C:\Users\User\Desktop\Снимок6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4078" y="3791947"/>
            <a:ext cx="2412000" cy="10693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4" name="Google Shape;54;p3" descr="C:\Users\User\Desktop\Снимок8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4456" y="2471297"/>
            <a:ext cx="2412000" cy="11061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55" name="Google Shape;55;p3"/>
          <p:cNvSpPr txBox="1"/>
          <p:nvPr/>
        </p:nvSpPr>
        <p:spPr>
          <a:xfrm>
            <a:off x="7281302" y="4923820"/>
            <a:ext cx="1590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u="sng">
                <a:solidFill>
                  <a:srgbClr val="DAEEF3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https://www.device50.ru/</a:t>
            </a:r>
            <a:endParaRPr sz="900">
              <a:solidFill>
                <a:srgbClr val="DAEE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3" descr="C:\Users\User\Desktop\Снимок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7336" y="1175153"/>
            <a:ext cx="2412000" cy="108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253603" y="123825"/>
            <a:ext cx="8642350" cy="34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DE9D8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DE9D8"/>
                </a:solidFill>
              </a:rPr>
              <a:t>Подключение систем аналитики, настройка целей и событий</a:t>
            </a:r>
            <a:endParaRPr/>
          </a:p>
        </p:txBody>
      </p:sp>
      <p:sp>
        <p:nvSpPr>
          <p:cNvPr id="62" name="Google Shape;62;p4"/>
          <p:cNvSpPr txBox="1"/>
          <p:nvPr/>
        </p:nvSpPr>
        <p:spPr>
          <a:xfrm>
            <a:off x="251520" y="989846"/>
            <a:ext cx="482453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Подключение аналитики, установка метрики на сайт - процесс стандартный, поэтому его описывать не буду.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Тальда позволяет добавлять скрипты счетчиков напрямую в код сайта, но мы перестраховались и ,на всякий случай, поместили их в контейнер GTM.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4" descr="C:\Users\User\Desktop\Снимок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432327"/>
            <a:ext cx="3816424" cy="2571471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64" name="Google Shape;64;p4"/>
          <p:cNvSpPr txBox="1"/>
          <p:nvPr/>
        </p:nvSpPr>
        <p:spPr>
          <a:xfrm>
            <a:off x="4574778" y="3507854"/>
            <a:ext cx="43897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Яндекс Метрике настроили ретаргетинговые цели одновременно с конверсионными. Сохранили нужные нам сегменты аудиторий на которые будем настраивать ретаргетинг и создали аудитории в Яндекс Аудиториях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4" descr="C:\Users\User\Desktop\Снимок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2871755"/>
            <a:ext cx="4172025" cy="207648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250825" y="114335"/>
            <a:ext cx="8425631" cy="36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DE9D8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DE9D8"/>
                </a:solidFill>
              </a:rPr>
              <a:t>Подготовка рекламных кампаний, настройка связок с подменой контента на сайте</a:t>
            </a:r>
            <a:endParaRPr/>
          </a:p>
        </p:txBody>
      </p:sp>
      <p:sp>
        <p:nvSpPr>
          <p:cNvPr id="72" name="Google Shape;72;p5"/>
          <p:cNvSpPr txBox="1"/>
          <p:nvPr/>
        </p:nvSpPr>
        <p:spPr>
          <a:xfrm>
            <a:off x="251520" y="555526"/>
            <a:ext cx="439248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 запуском РК мы провели подготовительный этап, в рамках которого выполнили: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Составление карты ценностей компании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Описание продукта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Описание целевой аудитории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Конкурентная разведка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Написание УТП и продающих офферов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Определение KPI. Расчет выгодной цены клика CPC, расчет предельной стоимости конверсии CPA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Сбор семантики и минус слов, кластеризация запросов по базисам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Подготовка креативов для РСЯ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Настройка Проекта связок, подключение Бид-менджера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6492931" y="4920616"/>
            <a:ext cx="237436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https://docs.google.com/spreadsheets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5" descr="C:\Users\User\Desktop\Снимок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9281" y="771549"/>
            <a:ext cx="4308018" cy="172492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75" name="Google Shape;75;p5"/>
          <p:cNvSpPr txBox="1"/>
          <p:nvPr/>
        </p:nvSpPr>
        <p:spPr>
          <a:xfrm>
            <a:off x="250825" y="2767239"/>
            <a:ext cx="4681215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Немного о настройке Проекта связок и Бид-менджере. Что это и с чем едят 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связок позволяет учесть и показать пользователю ценностное предложение по максимуму соответствующее его потребностям, т.е мы настраиваем несколько вариантов текста с подменами. В итоге в тесте участвует оригинал и подменный вариант, затем мы анализируем какой из вариантов оказался более конверсионным. Вариантов подмен может быть несколько.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Бид-менеджер (биддер) - инструмент для автоматического управления ставками в контекстной рекламе на основе установленных условий: удержания определенной позиции, ограничения цены за клик в заданных пределах, максимизации трафика, получения переходов по минимальной стоимости и т. д. Работает в стратегиях с ручной оптимизацией.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5" descr="C:\Users\User\Desktop\Снимок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5305" y="3201321"/>
            <a:ext cx="4091994" cy="144016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250825" y="133971"/>
            <a:ext cx="8642350" cy="34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DE9D8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DE9D8"/>
                </a:solidFill>
              </a:rPr>
              <a:t>Запуск рекламных кампаний по методу гиперсегментации</a:t>
            </a:r>
            <a:endParaRPr sz="1400">
              <a:solidFill>
                <a:srgbClr val="FDE9D8"/>
              </a:solidFill>
            </a:endParaRPr>
          </a:p>
        </p:txBody>
      </p:sp>
      <p:sp>
        <p:nvSpPr>
          <p:cNvPr id="82" name="Google Shape;82;p6"/>
          <p:cNvSpPr txBox="1"/>
          <p:nvPr/>
        </p:nvSpPr>
        <p:spPr>
          <a:xfrm>
            <a:off x="252602" y="483518"/>
            <a:ext cx="8642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Бюджет на продвижение составлял 48 000₽ и работало 3 РК – РСЯ, поиск, ретаргетинг.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Запуски рекламных кампаний выполнялись в 2 этапа 50/50: с 15 августа по 14 сентября и с 13 октября по настоящее время.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 txBox="1"/>
          <p:nvPr/>
        </p:nvSpPr>
        <p:spPr>
          <a:xfrm>
            <a:off x="252602" y="987574"/>
            <a:ext cx="511326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первого запуска с 15 августа по 14 сентября: 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6" descr="C:\Users\User\Desktop\Снимок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365" y="1347613"/>
            <a:ext cx="8532822" cy="49645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85" name="Google Shape;85;p6"/>
          <p:cNvSpPr txBox="1"/>
          <p:nvPr/>
        </p:nvSpPr>
        <p:spPr>
          <a:xfrm>
            <a:off x="250824" y="3248422"/>
            <a:ext cx="511326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второго запуска с 13 октября по настоящее время: 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 txBox="1"/>
          <p:nvPr/>
        </p:nvSpPr>
        <p:spPr>
          <a:xfrm>
            <a:off x="250823" y="1995686"/>
            <a:ext cx="8281615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завершению первого этапа был проведен ряд действий по оптимизации рекламных кампаний: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Увеличение семантического ядра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Добавление новых групп объявлений в рекламные кампании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Расширение кол-ва минус слов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Были установлены корректировки по полу и возрасту посетителей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Удаление нерелевантных площадок в РСЯ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6" descr="C:\Users\User\Desktop\Снимок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983" y="3561269"/>
            <a:ext cx="8587585" cy="35933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88" name="Google Shape;88;p6"/>
          <p:cNvSpPr txBox="1"/>
          <p:nvPr/>
        </p:nvSpPr>
        <p:spPr>
          <a:xfrm>
            <a:off x="252602" y="4197087"/>
            <a:ext cx="861496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момент оформления кейса рекламные кампании продолжают докручивать бюджет и приносить конверсии, на клиентском счете еще 8 000₽. Оптимизация РК продолжается и мы держим руку на пульсе, но промежуточный результат уже устраивает клиента и мы видим, что движемся в верном направление.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222360" y="123825"/>
            <a:ext cx="8642350" cy="34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DE9D8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DE9D8"/>
                </a:solidFill>
              </a:rPr>
              <a:t>Вместо вывода</a:t>
            </a:r>
            <a:endParaRPr/>
          </a:p>
        </p:txBody>
      </p:sp>
      <p:graphicFrame>
        <p:nvGraphicFramePr>
          <p:cNvPr id="94" name="Google Shape;94;p7"/>
          <p:cNvGraphicFramePr/>
          <p:nvPr>
            <p:extLst>
              <p:ext uri="{D42A27DB-BD31-4B8C-83A1-F6EECF244321}">
                <p14:modId xmlns:p14="http://schemas.microsoft.com/office/powerpoint/2010/main" val="4253446049"/>
              </p:ext>
            </p:extLst>
          </p:nvPr>
        </p:nvGraphicFramePr>
        <p:xfrm>
          <a:off x="226065" y="555526"/>
          <a:ext cx="8642350" cy="2992200"/>
        </p:xfrm>
        <a:graphic>
          <a:graphicData uri="http://schemas.openxmlformats.org/drawingml/2006/table">
            <a:tbl>
              <a:tblPr firstRow="1" bandRow="1">
                <a:noFill/>
                <a:tableStyleId>{8677916C-A6CD-400D-A205-89D8D92DCF47}</a:tableStyleId>
              </a:tblPr>
              <a:tblGrid>
                <a:gridCol w="2329425"/>
                <a:gridCol w="1348275"/>
                <a:gridCol w="1286975"/>
                <a:gridCol w="1286975"/>
                <a:gridCol w="23907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1-ый этап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2-ой этап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Итог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Показы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91 865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62</a:t>
                      </a:r>
                      <a:r>
                        <a:rPr lang="ru-RU" sz="1400" u="none" strike="noStrike" cap="none" baseline="0" dirty="0" smtClean="0"/>
                        <a:t> 992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154 857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1 028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1</a:t>
                      </a:r>
                      <a:r>
                        <a:rPr lang="ru-RU" sz="1400" u="none" strike="noStrike" cap="none" baseline="0" dirty="0" smtClean="0"/>
                        <a:t> 231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2</a:t>
                      </a:r>
                      <a:r>
                        <a:rPr lang="ru-RU" sz="1400" u="none" strike="noStrike" cap="none" baseline="0" dirty="0" smtClean="0"/>
                        <a:t> 259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Клики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/>
                        <a:t>CTR % (соотношение показов и кликов)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1,12%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1,92%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1,46%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23₽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17,3₽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20₽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CPC (Ср. цена клика)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Cr (кол-во конверсий)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59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106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165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5,74%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8,61%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7,3%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Cr % (процент конверсий)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 smtClean="0"/>
                        <a:t>C</a:t>
                      </a:r>
                      <a:r>
                        <a:rPr lang="en-US" sz="1000" u="none" strike="noStrike" cap="none" dirty="0" smtClean="0"/>
                        <a:t>PA</a:t>
                      </a:r>
                      <a:r>
                        <a:rPr lang="ru-RU" sz="1000" u="none" strike="noStrike" cap="none" dirty="0" smtClean="0"/>
                        <a:t> </a:t>
                      </a:r>
                      <a:r>
                        <a:rPr lang="ru-RU" sz="1000" u="none" strike="noStrike" cap="none" dirty="0"/>
                        <a:t>(стоимость </a:t>
                      </a:r>
                      <a:r>
                        <a:rPr lang="ru-RU" sz="1000" u="none" strike="noStrike" cap="none" dirty="0" smtClean="0"/>
                        <a:t>конверсии)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401₽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201₽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/>
                        <a:t>272₽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95" name="Google Shape;95;p7"/>
          <p:cNvSpPr txBox="1"/>
          <p:nvPr/>
        </p:nvSpPr>
        <p:spPr>
          <a:xfrm>
            <a:off x="250826" y="3795886"/>
            <a:ext cx="864235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сожалению, мы не можем </a:t>
            </a:r>
            <a:r>
              <a:rPr lang="ru-RU" sz="900" dirty="0" smtClean="0">
                <a:solidFill>
                  <a:schemeClr val="dk1"/>
                </a:solidFill>
              </a:rPr>
              <a:t>посчитать</a:t>
            </a:r>
            <a:r>
              <a:rPr lang="ru-RU" sz="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воронку на всех этапах, но зная кол-во конверсий, средний чек и что каждая 3 сделка закрывается в продажу, можем предположить: </a:t>
            </a:r>
            <a:r>
              <a:rPr lang="ru-RU" sz="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900" dirty="0" smtClean="0">
                <a:solidFill>
                  <a:schemeClr val="dk1"/>
                </a:solidFill>
              </a:rPr>
              <a:t>165</a:t>
            </a:r>
            <a:r>
              <a:rPr lang="ru-RU" sz="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3) * 3 500 (Ср. сек) = </a:t>
            </a:r>
            <a:r>
              <a:rPr lang="ru-RU" sz="900" dirty="0" smtClean="0">
                <a:solidFill>
                  <a:schemeClr val="dk1"/>
                </a:solidFill>
              </a:rPr>
              <a:t>192 500₽</a:t>
            </a:r>
            <a:r>
              <a:rPr lang="ru-RU" sz="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48 </a:t>
            </a:r>
            <a:r>
              <a:rPr lang="ru-RU" sz="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000₽  </a:t>
            </a: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ru-RU" sz="900" dirty="0" smtClean="0">
                <a:solidFill>
                  <a:schemeClr val="dk1"/>
                </a:solidFill>
              </a:rPr>
              <a:t>144 500</a:t>
            </a:r>
            <a:r>
              <a:rPr lang="ru-RU" sz="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₽ </a:t>
            </a: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мы заработали, при реальной цене </a:t>
            </a:r>
            <a:r>
              <a:rPr lang="ru-RU" sz="900" dirty="0" smtClean="0">
                <a:solidFill>
                  <a:schemeClr val="dk1"/>
                </a:solidFill>
              </a:rPr>
              <a:t>конверсии (</a:t>
            </a:r>
            <a:r>
              <a:rPr lang="en-US" sz="900" dirty="0" smtClean="0">
                <a:solidFill>
                  <a:schemeClr val="dk1"/>
                </a:solidFill>
              </a:rPr>
              <a:t>CPA</a:t>
            </a:r>
            <a:r>
              <a:rPr lang="ru-RU" sz="900" dirty="0" smtClean="0">
                <a:solidFill>
                  <a:schemeClr val="dk1"/>
                </a:solidFill>
              </a:rPr>
              <a:t>) 816</a:t>
            </a:r>
            <a:r>
              <a:rPr lang="ru-RU" sz="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₽ </a:t>
            </a: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цене </a:t>
            </a:r>
            <a:r>
              <a:rPr lang="ru-RU" sz="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клика (</a:t>
            </a:r>
            <a:r>
              <a:rPr lang="en-US" sz="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CPC)</a:t>
            </a:r>
            <a:r>
              <a:rPr lang="ru-RU" sz="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900" dirty="0" smtClean="0">
                <a:solidFill>
                  <a:schemeClr val="dk1"/>
                </a:solidFill>
              </a:rPr>
              <a:t>60</a:t>
            </a:r>
            <a:r>
              <a:rPr lang="ru-RU" sz="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₽</a:t>
            </a:r>
            <a:r>
              <a:rPr lang="ru-RU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Расчеты производились с учетом комиссии Яндекса 20%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DE9D8"/>
              </a:buClr>
              <a:buSzPts val="1400"/>
              <a:buFont typeface="Arial"/>
              <a:buNone/>
            </a:pPr>
            <a:r>
              <a:rPr lang="ru-RU" sz="1400">
                <a:solidFill>
                  <a:srgbClr val="FDE9D8"/>
                </a:solidFill>
              </a:rPr>
              <a:t>Спасибо за внимание!</a:t>
            </a:r>
            <a:endParaRPr/>
          </a:p>
        </p:txBody>
      </p:sp>
      <p:sp>
        <p:nvSpPr>
          <p:cNvPr id="101" name="Google Shape;101;p8"/>
          <p:cNvSpPr txBox="1"/>
          <p:nvPr/>
        </p:nvSpPr>
        <p:spPr>
          <a:xfrm>
            <a:off x="755576" y="2427734"/>
            <a:ext cx="77724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DE9D8"/>
              </a:buClr>
              <a:buSzPts val="1000"/>
              <a:buFont typeface="Arial"/>
              <a:buNone/>
            </a:pPr>
            <a:r>
              <a:rPr lang="ru-RU" sz="1000">
                <a:solidFill>
                  <a:srgbClr val="FDE9D8"/>
                </a:solidFill>
                <a:latin typeface="Arial"/>
                <a:ea typeface="Arial"/>
                <a:cs typeface="Arial"/>
                <a:sym typeface="Arial"/>
              </a:rPr>
              <a:t>Контактные данные были на первом слайде ;-)</a:t>
            </a:r>
            <a:endParaRPr sz="1000">
              <a:solidFill>
                <a:srgbClr val="FDE9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Другая 11">
      <a:dk1>
        <a:srgbClr val="ECF1F8"/>
      </a:dk1>
      <a:lt1>
        <a:srgbClr val="36609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8">
      <a:majorFont>
        <a:latin typeface="Hero Bold"/>
        <a:ea typeface=""/>
        <a:cs typeface=""/>
      </a:majorFont>
      <a:minorFont>
        <a:latin typeface="He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777</Words>
  <Application>Microsoft Office PowerPoint</Application>
  <PresentationFormat>Экран (16:9)</PresentationFormat>
  <Paragraphs>99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Презентация1</vt:lpstr>
      <vt:lpstr>Кейс  «Продвижение магазина запчастей для иномарок в Яндекс Директе»</vt:lpstr>
      <vt:lpstr>Вводные:</vt:lpstr>
      <vt:lpstr>Подготовка посадочной страницы</vt:lpstr>
      <vt:lpstr>Подключение систем аналитики, настройка целей и событий</vt:lpstr>
      <vt:lpstr>Подготовка рекламных кампаний, настройка связок с подменой контента на сайте</vt:lpstr>
      <vt:lpstr>Запуск рекламных кампаний по методу гиперсегментации</vt:lpstr>
      <vt:lpstr>Вместо вывода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 «Продвижение магазина запчастей для иномарок в Яндекс Директе»</dc:title>
  <dc:creator>Manager1</dc:creator>
  <cp:lastModifiedBy>Manager1</cp:lastModifiedBy>
  <cp:revision>3</cp:revision>
  <dcterms:created xsi:type="dcterms:W3CDTF">2022-11-08T16:10:53Z</dcterms:created>
  <dcterms:modified xsi:type="dcterms:W3CDTF">2022-11-17T07:04:44Z</dcterms:modified>
</cp:coreProperties>
</file>