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75" r:id="rId1"/>
  </p:sldMasterIdLst>
  <p:sldIdLst>
    <p:sldId id="261" r:id="rId2"/>
    <p:sldId id="256" r:id="rId3"/>
    <p:sldId id="257" r:id="rId4"/>
    <p:sldId id="260" r:id="rId5"/>
    <p:sldId id="258" r:id="rId6"/>
    <p:sldId id="25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56"/>
    <p:restoredTop sz="95775"/>
  </p:normalViewPr>
  <p:slideViewPr>
    <p:cSldViewPr snapToGrid="0">
      <p:cViewPr varScale="1">
        <p:scale>
          <a:sx n="110" d="100"/>
          <a:sy n="110" d="100"/>
        </p:scale>
        <p:origin x="39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093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1/24/23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459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1/24/23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9403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1/24/23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077475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1/24/23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9269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1/24/23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0373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1/24/23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8777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1671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1/24/23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691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400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287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1/24/23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921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1/24/23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21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1/24/23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517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1/24/23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775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1/24/23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707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1/24/23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384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1/24/23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3931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76" r:id="rId1"/>
    <p:sldLayoutId id="2147483977" r:id="rId2"/>
    <p:sldLayoutId id="2147483978" r:id="rId3"/>
    <p:sldLayoutId id="2147483979" r:id="rId4"/>
    <p:sldLayoutId id="2147483980" r:id="rId5"/>
    <p:sldLayoutId id="2147483981" r:id="rId6"/>
    <p:sldLayoutId id="2147483982" r:id="rId7"/>
    <p:sldLayoutId id="2147483983" r:id="rId8"/>
    <p:sldLayoutId id="2147483984" r:id="rId9"/>
    <p:sldLayoutId id="2147483985" r:id="rId10"/>
    <p:sldLayoutId id="2147483986" r:id="rId11"/>
    <p:sldLayoutId id="2147483987" r:id="rId12"/>
    <p:sldLayoutId id="2147483988" r:id="rId13"/>
    <p:sldLayoutId id="2147483989" r:id="rId14"/>
    <p:sldLayoutId id="2147483990" r:id="rId15"/>
    <p:sldLayoutId id="2147483991" r:id="rId16"/>
    <p:sldLayoutId id="2147483992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7" Type="http://schemas.openxmlformats.org/officeDocument/2006/relationships/slide" Target="slide3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DDBE64-87A7-9E9B-BA0B-0DC3C798F1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5E86961-F827-5B61-8C86-93E41A173F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Планета Венера: интересные факты | Спутники Венеры | Атмосфера, поверхность  | Какого цвета Венера | Star Walk">
            <a:extLst>
              <a:ext uri="{FF2B5EF4-FFF2-40B4-BE49-F238E27FC236}">
                <a16:creationId xmlns:a16="http://schemas.microsoft.com/office/drawing/2014/main" id="{93C258FB-79CA-14B6-7532-3732BDC00D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485"/>
            <a:ext cx="12301852" cy="7021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вал 4">
            <a:hlinkClick r:id="rId3" action="ppaction://hlinksldjump"/>
            <a:extLst>
              <a:ext uri="{FF2B5EF4-FFF2-40B4-BE49-F238E27FC236}">
                <a16:creationId xmlns:a16="http://schemas.microsoft.com/office/drawing/2014/main" id="{C70A825B-2389-01A4-5805-E9C2BED19B1C}"/>
              </a:ext>
            </a:extLst>
          </p:cNvPr>
          <p:cNvSpPr/>
          <p:nvPr/>
        </p:nvSpPr>
        <p:spPr>
          <a:xfrm>
            <a:off x="6951290" y="1346274"/>
            <a:ext cx="1324607" cy="1322769"/>
          </a:xfrm>
          <a:prstGeom prst="ellipse">
            <a:avLst/>
          </a:prstGeom>
          <a:solidFill>
            <a:schemeClr val="accent1">
              <a:lumMod val="75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>
            <a:hlinkClick r:id="rId4" action="ppaction://hlinksldjump"/>
            <a:extLst>
              <a:ext uri="{FF2B5EF4-FFF2-40B4-BE49-F238E27FC236}">
                <a16:creationId xmlns:a16="http://schemas.microsoft.com/office/drawing/2014/main" id="{D62D99AB-6599-809A-0B9D-03D9F11B7667}"/>
              </a:ext>
            </a:extLst>
          </p:cNvPr>
          <p:cNvSpPr/>
          <p:nvPr/>
        </p:nvSpPr>
        <p:spPr>
          <a:xfrm>
            <a:off x="7755038" y="2749425"/>
            <a:ext cx="1766182" cy="1683752"/>
          </a:xfrm>
          <a:prstGeom prst="ellipse">
            <a:avLst/>
          </a:prstGeom>
          <a:solidFill>
            <a:schemeClr val="accent1">
              <a:lumMod val="75000"/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>
            <a:hlinkClick r:id="rId5" action="ppaction://hlinksldjump"/>
            <a:extLst>
              <a:ext uri="{FF2B5EF4-FFF2-40B4-BE49-F238E27FC236}">
                <a16:creationId xmlns:a16="http://schemas.microsoft.com/office/drawing/2014/main" id="{F9EA43D6-912C-6DAB-2AF5-CE5BB9A15CAE}"/>
              </a:ext>
            </a:extLst>
          </p:cNvPr>
          <p:cNvSpPr/>
          <p:nvPr/>
        </p:nvSpPr>
        <p:spPr>
          <a:xfrm>
            <a:off x="8275898" y="4610835"/>
            <a:ext cx="2125402" cy="2004277"/>
          </a:xfrm>
          <a:prstGeom prst="ellipse">
            <a:avLst/>
          </a:prstGeom>
          <a:solidFill>
            <a:schemeClr val="accent1">
              <a:lumMod val="75000"/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дзаголовок 2">
            <a:extLst>
              <a:ext uri="{FF2B5EF4-FFF2-40B4-BE49-F238E27FC236}">
                <a16:creationId xmlns:a16="http://schemas.microsoft.com/office/drawing/2014/main" id="{3A48A3D9-2202-C8F9-6C7C-E46CF3AAB4B8}"/>
              </a:ext>
            </a:extLst>
          </p:cNvPr>
          <p:cNvSpPr txBox="1">
            <a:spLocks/>
          </p:cNvSpPr>
          <p:nvPr/>
        </p:nvSpPr>
        <p:spPr>
          <a:xfrm>
            <a:off x="1549493" y="3420244"/>
            <a:ext cx="3965482" cy="14946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900" noProof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«ПЛАНЕТА ВЕНЕРА»</a:t>
            </a:r>
          </a:p>
          <a:p>
            <a:pPr algn="ctr"/>
            <a:endParaRPr lang="ru-RU" dirty="0"/>
          </a:p>
        </p:txBody>
      </p:sp>
      <p:sp>
        <p:nvSpPr>
          <p:cNvPr id="10" name="Овал 9">
            <a:hlinkClick r:id="rId6" action="ppaction://hlinksldjump"/>
            <a:extLst>
              <a:ext uri="{FF2B5EF4-FFF2-40B4-BE49-F238E27FC236}">
                <a16:creationId xmlns:a16="http://schemas.microsoft.com/office/drawing/2014/main" id="{99AC7B43-FC09-F49A-187D-26D953E056FB}"/>
              </a:ext>
            </a:extLst>
          </p:cNvPr>
          <p:cNvSpPr/>
          <p:nvPr/>
        </p:nvSpPr>
        <p:spPr>
          <a:xfrm>
            <a:off x="9740985" y="3493149"/>
            <a:ext cx="1233391" cy="1117687"/>
          </a:xfrm>
          <a:prstGeom prst="ellipse">
            <a:avLst/>
          </a:prstGeom>
          <a:solidFill>
            <a:schemeClr val="accent1">
              <a:lumMod val="75000"/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241E500-F804-ABB2-5D66-92F5E0FDF45D}"/>
              </a:ext>
            </a:extLst>
          </p:cNvPr>
          <p:cNvSpPr txBox="1"/>
          <p:nvPr/>
        </p:nvSpPr>
        <p:spPr>
          <a:xfrm>
            <a:off x="9761935" y="3783613"/>
            <a:ext cx="12333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" action="ppaction://hlinkshowjump?jump=nextslid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Титульный лист</a:t>
            </a:r>
            <a:endParaRPr lang="ru-RU" sz="1400" b="1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hlinkClick r:id="rId4" action="ppaction://hlinksldjump"/>
            <a:extLst>
              <a:ext uri="{FF2B5EF4-FFF2-40B4-BE49-F238E27FC236}">
                <a16:creationId xmlns:a16="http://schemas.microsoft.com/office/drawing/2014/main" id="{14516A97-4D6F-8BC0-06E6-7E9DE7B77C19}"/>
              </a:ext>
            </a:extLst>
          </p:cNvPr>
          <p:cNvSpPr txBox="1"/>
          <p:nvPr/>
        </p:nvSpPr>
        <p:spPr>
          <a:xfrm>
            <a:off x="7744147" y="3354570"/>
            <a:ext cx="1975888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Характеристика</a:t>
            </a:r>
            <a:endParaRPr lang="ru-RU" sz="1700" b="1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1A51FC0-5A61-0C2A-5AC2-2B1755FE65BB}"/>
              </a:ext>
            </a:extLst>
          </p:cNvPr>
          <p:cNvSpPr txBox="1"/>
          <p:nvPr/>
        </p:nvSpPr>
        <p:spPr>
          <a:xfrm>
            <a:off x="6997105" y="1755693"/>
            <a:ext cx="127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Строение</a:t>
            </a:r>
            <a:endParaRPr lang="ru-RU" b="1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D5F795B-9F31-6725-16D6-D4630FACA4DE}"/>
              </a:ext>
            </a:extLst>
          </p:cNvPr>
          <p:cNvSpPr txBox="1"/>
          <p:nvPr/>
        </p:nvSpPr>
        <p:spPr>
          <a:xfrm>
            <a:off x="8540477" y="5188560"/>
            <a:ext cx="15962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Интересные факты</a:t>
            </a:r>
            <a:endParaRPr lang="ru-RU" b="1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Овал 19">
            <a:hlinkClick r:id="rId7" action="ppaction://hlinksldjump"/>
            <a:extLst>
              <a:ext uri="{FF2B5EF4-FFF2-40B4-BE49-F238E27FC236}">
                <a16:creationId xmlns:a16="http://schemas.microsoft.com/office/drawing/2014/main" id="{51DA51CA-DB13-827F-EC64-732AFA0F56E7}"/>
              </a:ext>
            </a:extLst>
          </p:cNvPr>
          <p:cNvSpPr/>
          <p:nvPr/>
        </p:nvSpPr>
        <p:spPr>
          <a:xfrm>
            <a:off x="5932026" y="457706"/>
            <a:ext cx="1037863" cy="993670"/>
          </a:xfrm>
          <a:prstGeom prst="ellipse">
            <a:avLst/>
          </a:prstGeom>
          <a:solidFill>
            <a:schemeClr val="accent1">
              <a:lumMod val="75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E359D6F-3912-3BFF-0A29-04452AB5D233}"/>
              </a:ext>
            </a:extLst>
          </p:cNvPr>
          <p:cNvSpPr txBox="1"/>
          <p:nvPr/>
        </p:nvSpPr>
        <p:spPr>
          <a:xfrm>
            <a:off x="5996438" y="800652"/>
            <a:ext cx="10006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История</a:t>
            </a:r>
            <a:endParaRPr lang="ru-RU" sz="1400" b="1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953304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Планета Венера: интересные факты | Спутники Венеры | Атмосфера, поверхность  | Какого цвета Венера | Star Walk">
            <a:extLst>
              <a:ext uri="{FF2B5EF4-FFF2-40B4-BE49-F238E27FC236}">
                <a16:creationId xmlns:a16="http://schemas.microsoft.com/office/drawing/2014/main" id="{43111760-C46F-0E84-ED91-D4F5EE5152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4083" y="-45686"/>
            <a:ext cx="12276083" cy="690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071F09-1A62-DAA2-E9D5-ACAA369705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5187" y="2888678"/>
            <a:ext cx="5552483" cy="923330"/>
          </a:xfrm>
        </p:spPr>
        <p:txBody>
          <a:bodyPr>
            <a:normAutofit fontScale="90000"/>
          </a:bodyPr>
          <a:lstStyle/>
          <a:p>
            <a:r>
              <a:rPr lang="ru-RU" sz="60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6000" noProof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ланеты земной группы</a:t>
            </a:r>
            <a:endParaRPr lang="ru-RU" sz="60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6951DE3-1711-6529-9445-B5406D253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73768" y="3825598"/>
            <a:ext cx="3763902" cy="1405467"/>
          </a:xfrm>
        </p:spPr>
        <p:txBody>
          <a:bodyPr/>
          <a:lstStyle/>
          <a:p>
            <a:r>
              <a:rPr lang="ru-RU" sz="7000" noProof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ВЕНЕРА</a:t>
            </a:r>
            <a:endParaRPr lang="ru-RU" sz="7000" noProof="1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FA93D5B-9994-6142-266F-2409D818DDA1}"/>
              </a:ext>
            </a:extLst>
          </p:cNvPr>
          <p:cNvSpPr txBox="1"/>
          <p:nvPr/>
        </p:nvSpPr>
        <p:spPr>
          <a:xfrm>
            <a:off x="7677875" y="5706320"/>
            <a:ext cx="4514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Выполнила: Богданова Юлия</a:t>
            </a:r>
          </a:p>
        </p:txBody>
      </p:sp>
    </p:spTree>
    <p:extLst>
      <p:ext uri="{BB962C8B-B14F-4D97-AF65-F5344CB8AC3E}">
        <p14:creationId xmlns:p14="http://schemas.microsoft.com/office/powerpoint/2010/main" val="11599622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22E5E341-9370-3F3C-4008-A9176AB326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15812" cy="6858000"/>
          </a:xfrm>
          <a:prstGeom prst="rect">
            <a:avLst/>
          </a:prstGeom>
        </p:spPr>
      </p:pic>
      <p:sp>
        <p:nvSpPr>
          <p:cNvPr id="11" name="Скругленный прямоугольник 10">
            <a:extLst>
              <a:ext uri="{FF2B5EF4-FFF2-40B4-BE49-F238E27FC236}">
                <a16:creationId xmlns:a16="http://schemas.microsoft.com/office/drawing/2014/main" id="{7133E00B-34C4-5EBD-CC11-71DCF4CDB63A}"/>
              </a:ext>
            </a:extLst>
          </p:cNvPr>
          <p:cNvSpPr/>
          <p:nvPr/>
        </p:nvSpPr>
        <p:spPr>
          <a:xfrm>
            <a:off x="855209" y="1629102"/>
            <a:ext cx="4862419" cy="5034455"/>
          </a:xfrm>
          <a:prstGeom prst="roundRect">
            <a:avLst/>
          </a:prstGeom>
          <a:solidFill>
            <a:schemeClr val="accent1">
              <a:lumMod val="75000"/>
              <a:alpha val="21372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51F3F21-20B1-0972-5A87-8A70E8C131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03557" y="1776248"/>
            <a:ext cx="4077740" cy="4719144"/>
          </a:xfrm>
        </p:spPr>
        <p:txBody>
          <a:bodyPr>
            <a:noAutofit/>
          </a:bodyPr>
          <a:lstStyle/>
          <a:p>
            <a:pPr marL="0" indent="0" algn="just" fontAlgn="base">
              <a:buNone/>
            </a:pPr>
            <a:r>
              <a:rPr lang="ru-RU" sz="1800" b="0" i="0" u="none" strike="noStrike" dirty="0">
                <a:solidFill>
                  <a:schemeClr val="tx1">
                    <a:lumMod val="8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телескоп, пусть даже небольшой, можно без труда заметить и отследить сдвиг видимой фазы диска планеты Венера. Их в первый раз наблюдал в 1610 году Галилей. Атмосферу обнаружил М.В. Ломоносов 6 июня 1761 года, когда планета проходила по диску Солнца. Это космическое событие было предварительно вычислено, и его с нетерпением ждали астрономы всего мира. Но только Ломоносов сосредоточил внимание на том, что при соприкосновении Венеры с диском Солнца вокруг планеты появилось «тонкое, как волосик, сияние». Ломоносов дал верное научное разъяснение этому явлению: он счел его следствием рефракции солнечных лучей в атмосфере Венеры</a:t>
            </a:r>
            <a:r>
              <a:rPr lang="ru-RU" sz="18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Рисунок 14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73319F39-3DF2-1DF1-E71D-7A542CC9F8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01075" y="3726394"/>
            <a:ext cx="2735716" cy="2735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75455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706A4BC-1FE5-7520-A092-468C811AF3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0123"/>
            <a:ext cx="12192000" cy="6898246"/>
          </a:xfrm>
          <a:prstGeom prst="rect">
            <a:avLst/>
          </a:prstGeom>
        </p:spPr>
      </p:pic>
      <p:sp>
        <p:nvSpPr>
          <p:cNvPr id="8" name="Скругленный прямоугольник 7">
            <a:extLst>
              <a:ext uri="{FF2B5EF4-FFF2-40B4-BE49-F238E27FC236}">
                <a16:creationId xmlns:a16="http://schemas.microsoft.com/office/drawing/2014/main" id="{20DCB2FC-F06F-7E0A-82E4-7D3D2E1194BA}"/>
              </a:ext>
            </a:extLst>
          </p:cNvPr>
          <p:cNvSpPr/>
          <p:nvPr/>
        </p:nvSpPr>
        <p:spPr>
          <a:xfrm>
            <a:off x="578069" y="2196662"/>
            <a:ext cx="5885793" cy="4513461"/>
          </a:xfrm>
          <a:prstGeom prst="roundRect">
            <a:avLst/>
          </a:prstGeom>
          <a:solidFill>
            <a:schemeClr val="accent1"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FD7425E-6159-E733-C4C0-588C1422A7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5167" y="2374075"/>
            <a:ext cx="5331596" cy="4152849"/>
          </a:xfrm>
        </p:spPr>
        <p:txBody>
          <a:bodyPr>
            <a:normAutofit fontScale="92500" lnSpcReduction="20000"/>
          </a:bodyPr>
          <a:lstStyle/>
          <a:p>
            <a:pPr marL="0" indent="0" algn="just" fontAlgn="base">
              <a:buNone/>
            </a:pPr>
            <a:r>
              <a:rPr lang="ru-RU" sz="21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Атмосфера Венеры состоит на 96,5% из углекислого газа и 3,5 % азота. Другие </a:t>
            </a:r>
            <a:r>
              <a:rPr lang="ru-RU" sz="2100" b="0" i="0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газы</a:t>
            </a:r>
            <a:r>
              <a:rPr lang="ru-RU" sz="21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водяной пар, кислород, окись и двуокись серы, аргон, неон, гелий и криптон составляют менее 0,1%. Облака Венеры отражают 76% приходящего солнечного света. </a:t>
            </a:r>
          </a:p>
          <a:p>
            <a:pPr marL="0" indent="0" algn="just" fontAlgn="base">
              <a:buNone/>
            </a:pPr>
            <a:r>
              <a:rPr lang="ru-RU" sz="21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Мощная атмосфера, состоящая из углекислого газа, пропускает к поверхности 23% солнечного излучения. Это излучение нагревает поверхность планеты, однако тепловое инфракрасное излучение сквозь атмосферу проходит с большим трудом. И только, когда поверхность нагревается до 735° К, уходящий поток энергии оказывается равным пришедшему к поверхности. Благодаря такому парниковому эффекту у поверхности Венеры сохраняется высокая температура независимо от широты местности. В горах, где толщина атмосферы меньше, температура ниже на несколько десятков градусов.</a:t>
            </a:r>
          </a:p>
          <a:p>
            <a:endParaRPr lang="ru-RU" dirty="0"/>
          </a:p>
        </p:txBody>
      </p:sp>
      <p:pic>
        <p:nvPicPr>
          <p:cNvPr id="9" name="Рисунок 8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095A2186-3E6C-73C9-F49F-BE7E12024E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86775" y="3612094"/>
            <a:ext cx="2850016" cy="2850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402090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BE2F9CCE-1BBD-E4E8-15A6-65DE1E774C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2875" y="0"/>
            <a:ext cx="12385483" cy="6858000"/>
          </a:xfrm>
          <a:prstGeom prst="rect">
            <a:avLst/>
          </a:prstGeom>
        </p:spPr>
      </p:pic>
      <p:sp>
        <p:nvSpPr>
          <p:cNvPr id="10" name="Скругленный прямоугольник 9">
            <a:extLst>
              <a:ext uri="{FF2B5EF4-FFF2-40B4-BE49-F238E27FC236}">
                <a16:creationId xmlns:a16="http://schemas.microsoft.com/office/drawing/2014/main" id="{EE48179F-5A97-C9E5-A6F7-2A55D70FC33A}"/>
              </a:ext>
            </a:extLst>
          </p:cNvPr>
          <p:cNvSpPr/>
          <p:nvPr/>
        </p:nvSpPr>
        <p:spPr>
          <a:xfrm>
            <a:off x="7784486" y="3228975"/>
            <a:ext cx="3152172" cy="3438143"/>
          </a:xfrm>
          <a:prstGeom prst="roundRect">
            <a:avLst/>
          </a:prstGeom>
          <a:solidFill>
            <a:schemeClr val="accent1">
              <a:alpha val="20487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76E270E-C0CD-1EE4-3F0D-C0A7978EAC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21254" y="3429000"/>
            <a:ext cx="3152172" cy="3238118"/>
          </a:xfrm>
        </p:spPr>
        <p:txBody>
          <a:bodyPr>
            <a:normAutofit fontScale="92500" lnSpcReduction="2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ru-RU" sz="20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Расстояние от Солнца: 108 200 000 км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20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Продолжительность суток: 117д 0ч 0м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20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Масса: 4,867</a:t>
            </a:r>
            <a:r>
              <a:rPr lang="en" sz="20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E24 </a:t>
            </a:r>
            <a:r>
              <a:rPr lang="ru-RU" sz="20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кг (0,815 массы Земли)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20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Ускорение свободного падения: 8,87 м/с²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20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обращения: 225 дней</a:t>
            </a:r>
          </a:p>
          <a:p>
            <a:pPr marL="0" indent="0">
              <a:buNone/>
            </a:pPr>
            <a:br>
              <a:rPr lang="ru-RU" dirty="0"/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>
            <a:extLst>
              <a:ext uri="{FF2B5EF4-FFF2-40B4-BE49-F238E27FC236}">
                <a16:creationId xmlns:a16="http://schemas.microsoft.com/office/drawing/2014/main" id="{823FAD71-191F-1F97-7B97-D79BC26178E2}"/>
              </a:ext>
            </a:extLst>
          </p:cNvPr>
          <p:cNvSpPr/>
          <p:nvPr/>
        </p:nvSpPr>
        <p:spPr>
          <a:xfrm>
            <a:off x="275205" y="2262100"/>
            <a:ext cx="6182745" cy="4405018"/>
          </a:xfrm>
          <a:prstGeom prst="roundRect">
            <a:avLst/>
          </a:prstGeom>
          <a:solidFill>
            <a:schemeClr val="accent1">
              <a:alpha val="2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AAE59FB3-37D8-B5D6-35F4-A9DFCA300F91}"/>
              </a:ext>
            </a:extLst>
          </p:cNvPr>
          <p:cNvSpPr txBox="1">
            <a:spLocks/>
          </p:cNvSpPr>
          <p:nvPr/>
        </p:nvSpPr>
        <p:spPr>
          <a:xfrm>
            <a:off x="509286" y="2471736"/>
            <a:ext cx="5830471" cy="39616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500" b="1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Давление на планете Венера</a:t>
            </a:r>
            <a:r>
              <a:rPr lang="ru-RU" sz="15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достигает 92 земных атмосфер. Это значит, что на каждый квадратный сантиметр давит столб газа весом в 92 килограмма.</a:t>
            </a:r>
          </a:p>
          <a:p>
            <a:pPr algn="l"/>
            <a:r>
              <a:rPr lang="ru-RU" sz="1500" b="1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Диаметр Венеры</a:t>
            </a:r>
            <a:r>
              <a:rPr lang="ru-RU" sz="15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только лишь на 600 километров меньше земного и составляет 12104 км, а сила тяжести практически такая же, как на нашей планете. Килограммовая гиря на Венере будет весить 850 граммов. Таким образом, Венера сильно близка к Земле размером, силой тяжести и составом, поэтому ее зовут "</a:t>
            </a:r>
            <a:r>
              <a:rPr lang="ru-RU" sz="1500" b="0" i="0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землеподобной</a:t>
            </a:r>
            <a:r>
              <a:rPr lang="ru-RU" sz="15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" планетой, или "сестрой Земли".</a:t>
            </a:r>
          </a:p>
          <a:p>
            <a:pPr algn="l"/>
            <a:r>
              <a:rPr lang="ru-RU" sz="1500" b="1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Венера </a:t>
            </a:r>
            <a:r>
              <a:rPr lang="ru-RU" sz="15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вращается вокруг своей оси в направлении, противоположном направлению других планет Солнечной системы — с востока на запад. Так себя ведет еще только одна планета в нашей системе — Уран. Один оборот вокруг оси составляет 243 земных суток. А вот венерианский год занимает всего 224,7 земных суток. Выходит, что день на Венере продолжается более, чем год! На Венере прослеживается смена дня и ночи, а вот смены времен года не случается.</a:t>
            </a:r>
          </a:p>
        </p:txBody>
      </p:sp>
      <p:pic>
        <p:nvPicPr>
          <p:cNvPr id="12" name="Рисунок 11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66F38C95-60B7-33C1-B57E-9A3881723F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54645" y="5597143"/>
            <a:ext cx="1069975" cy="1069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936284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1AA8B68A-8C64-F45E-BE07-C6493D9E6E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0013"/>
            <a:ext cx="12203906" cy="6958013"/>
          </a:xfrm>
          <a:prstGeom prst="rect">
            <a:avLst/>
          </a:prstGeom>
        </p:spPr>
      </p:pic>
      <p:sp>
        <p:nvSpPr>
          <p:cNvPr id="10" name="Скругленный прямоугольник 9">
            <a:extLst>
              <a:ext uri="{FF2B5EF4-FFF2-40B4-BE49-F238E27FC236}">
                <a16:creationId xmlns:a16="http://schemas.microsoft.com/office/drawing/2014/main" id="{76559442-3E65-FF0F-6B8F-5853CDD55ADF}"/>
              </a:ext>
            </a:extLst>
          </p:cNvPr>
          <p:cNvSpPr/>
          <p:nvPr/>
        </p:nvSpPr>
        <p:spPr>
          <a:xfrm>
            <a:off x="357189" y="2057399"/>
            <a:ext cx="6129336" cy="4600575"/>
          </a:xfrm>
          <a:prstGeom prst="roundRect">
            <a:avLst/>
          </a:prstGeom>
          <a:solidFill>
            <a:schemeClr val="accent1">
              <a:alpha val="2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77D1E41E-DA07-6685-F0C6-D955D77CB3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538" y="2314148"/>
            <a:ext cx="5781676" cy="4343825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ru-RU" sz="29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Венера — самая схожая с Землей по размерам планета, ее диаметр меньше земного всего на 640 километров.</a:t>
            </a:r>
          </a:p>
          <a:p>
            <a:pPr marL="0" indent="0" algn="just">
              <a:buNone/>
            </a:pPr>
            <a:r>
              <a:rPr lang="ru-RU" sz="29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День на Венере длиннее, чем год — 243 земных дня.</a:t>
            </a:r>
          </a:p>
          <a:p>
            <a:pPr marL="0" indent="0" algn="just">
              <a:buNone/>
            </a:pPr>
            <a:r>
              <a:rPr lang="ru-RU" sz="29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Поверхность Венеры скрыта столь плотными облаками, что сквозь них не проникают никакие лучи видимой части спектра.</a:t>
            </a:r>
          </a:p>
          <a:p>
            <a:pPr marL="0" indent="0" algn="just">
              <a:buNone/>
            </a:pPr>
            <a:r>
              <a:rPr lang="ru-RU" sz="29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Сила притяжения на Венере составляет примерно девять десятых от земной.</a:t>
            </a:r>
          </a:p>
          <a:p>
            <a:pPr marL="0" indent="0" algn="just">
              <a:buNone/>
            </a:pPr>
            <a:r>
              <a:rPr lang="ru-RU" sz="29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 Венере идут дожди из серной кислоты.</a:t>
            </a:r>
          </a:p>
          <a:p>
            <a:pPr marL="0" indent="0" algn="just">
              <a:buNone/>
            </a:pPr>
            <a:r>
              <a:rPr lang="ru-RU" sz="29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Из всех планет Солнечной системы только Венера вращается вокруг Солнца по часовой стрелке.</a:t>
            </a:r>
          </a:p>
          <a:p>
            <a:pPr marL="0" indent="0" algn="just">
              <a:buNone/>
            </a:pPr>
            <a:r>
              <a:rPr lang="ru-RU" sz="29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Венера — самая горячая планета в Солнечной системе, несмотря на то, что находится она намного дальше от Солнца, чем Меркурий.</a:t>
            </a:r>
          </a:p>
          <a:p>
            <a:pPr marL="0" indent="0" algn="just">
              <a:buNone/>
            </a:pPr>
            <a:r>
              <a:rPr lang="ru-RU" sz="29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Самые высокие горы на Венере достигают отметки в 11,3 километра.</a:t>
            </a:r>
          </a:p>
          <a:p>
            <a:pPr marL="0" indent="0" algn="just">
              <a:buNone/>
            </a:pPr>
            <a:r>
              <a:rPr lang="ru-RU" sz="29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 поверхности Венеры есть тысячи вулканов.</a:t>
            </a:r>
          </a:p>
          <a:p>
            <a:pPr marL="0" indent="0" algn="just">
              <a:buNone/>
            </a:pPr>
            <a:r>
              <a:rPr lang="ru-RU" sz="29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 Венере нет воды ни в каком виде.</a:t>
            </a:r>
          </a:p>
          <a:p>
            <a:endParaRPr lang="ru-RU" dirty="0"/>
          </a:p>
        </p:txBody>
      </p:sp>
      <p:pic>
        <p:nvPicPr>
          <p:cNvPr id="11" name="Рисунок 10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7D16E6B3-C44F-7E9C-C6D1-6EA48511D6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92380" y="4548891"/>
            <a:ext cx="2109082" cy="2109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266788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Берлин">
  <a:themeElements>
    <a:clrScheme name="Берлин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Берлин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ерли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{5388E23F-1A9E-5C4F-AFCD-E6E992D12D6A}tf10001057</Template>
  <TotalTime>115</TotalTime>
  <Words>598</Words>
  <Application>Microsoft Macintosh PowerPoint</Application>
  <PresentationFormat>Широкоэкранный</PresentationFormat>
  <Paragraphs>31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Times New Roman</vt:lpstr>
      <vt:lpstr>Trebuchet MS</vt:lpstr>
      <vt:lpstr>Берлин</vt:lpstr>
      <vt:lpstr>Презентация PowerPoint</vt:lpstr>
      <vt:lpstr>Планеты земной группы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yayulyaya</dc:creator>
  <cp:lastModifiedBy>yayulyaya</cp:lastModifiedBy>
  <cp:revision>5</cp:revision>
  <dcterms:created xsi:type="dcterms:W3CDTF">2023-01-18T20:40:01Z</dcterms:created>
  <dcterms:modified xsi:type="dcterms:W3CDTF">2023-01-23T22:20:46Z</dcterms:modified>
</cp:coreProperties>
</file>