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bindmitri@gmail.com" initials="z" lastIdx="1" clrIdx="0">
    <p:extLst>
      <p:ext uri="{19B8F6BF-5375-455C-9EA6-DF929625EA0E}">
        <p15:presenceInfo xmlns:p15="http://schemas.microsoft.com/office/powerpoint/2012/main" userId="e2173a936cc0e6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F81"/>
    <a:srgbClr val="2E2F30"/>
    <a:srgbClr val="535455"/>
    <a:srgbClr val="7D814E"/>
    <a:srgbClr val="6D6B38"/>
    <a:srgbClr val="1F211E"/>
    <a:srgbClr val="2D4329"/>
    <a:srgbClr val="595B4C"/>
    <a:srgbClr val="525156"/>
    <a:srgbClr val="394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86C2-6266-4315-8D22-167F40F2B27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49454-F988-4C4C-A3E5-3184C7DB7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49454-F988-4C4C-A3E5-3184C7DB77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2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C1A2D-6181-C474-7453-45F54EFC7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188556-E653-59A9-6CC5-C773D4F8D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F41CE-C376-53A1-AFAB-1F3242B4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0ED2B-6D48-16F5-A0A2-9CEEC225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E68A0-37A5-170E-6E2D-59B2EA48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6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E912B-B2DE-E315-A9E9-A2E1E488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64E38F-A85C-73F5-3888-B6D0ED7A0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83FCD9-5591-AB3E-71DA-43EEC80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708E1-36E9-4CF7-2D80-BEBF7B06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ED70D4-E2C4-59EA-A4E8-C6A576D9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6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0F97E1-C9CD-70E8-6ED7-16CB233C6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322027-EC00-BA3B-C7B3-1757884F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8F899-482B-99DA-30AD-CBE3B29A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1D48B-D255-B9E0-817B-88AD23C2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7A4A0-732A-B107-26DB-4FF0935B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9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07CF0-02FE-A147-3B43-52BC7806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CD14D3-BF67-0428-64F4-A6299A52F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AC441-F364-9A4F-2E21-560C3F38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4A3F4-E775-1F8E-E13B-A719E274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3698B-2023-CF6A-B808-A607DC96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9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26B23-198D-D9E2-3010-C9FE32FA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980E33-1D01-70A5-D609-88221EE6A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3B518F-26C3-F4BA-BEF6-88681697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B6BC30-DFB5-829D-F2DE-022C821F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D9A8C3-26E0-A7F4-6BDB-9F97F474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6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BA47A-3508-566A-1AC4-55FE42E5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A522A5-20CC-D20B-D6BA-11D4D7EAC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00F32-F5B3-806E-623F-A86BBB223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FA0A7-7912-F5E2-6ED7-14763CFF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E0CFCC-023A-BF8E-222F-2E2730C1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20BC4D-1200-41E8-3E17-47EFA20F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1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9872B-4639-045A-935E-3CC272BB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AEE0C3-119C-D68B-7623-B2D42DA5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B46AD2-748B-9341-5BF9-241162867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574844-7F02-3B39-496D-F27C8584A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E76823-C574-905B-C19D-B733701EF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8D5AF9-AA4B-C672-191F-93C95192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6C6F77-53F2-BAC3-9D72-978C62B6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6E0287-20AB-3B56-6FE3-4C14305F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5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BF0FD-7D9A-0C63-37D3-C28DA06A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2D2132-F25B-E0D5-7994-F281A1B0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3A5EDC-A7B1-9D55-F070-031B8C15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1922B0-F8F7-EB43-AD30-28FFBA81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676F4D-3C84-89A9-B8D5-192D8E2B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C20F27-6733-B30D-4776-B9FD9A33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543EA-8405-A85F-1461-70650E6B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4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410FE-8287-96A7-01B6-2229E018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524A2-92CB-FE7E-36E2-40C406FFA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66DDAC-09B2-7AFE-BB51-9A48F46CD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71FDB1-6739-CCDD-2F41-EE27C556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B10A29-93B4-7C92-E953-239AC612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DCCF2-7A5F-B7BC-60AE-98DF8195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4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FD0F4-A84F-207A-9799-979FE6CD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2668EA-4F27-2D82-2D15-408D545F4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0D7D54-4B8E-A4B7-1DAD-C6AD139E6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0A9400-6839-22CD-551F-8A3AEB0F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72B5FD-D35F-C017-BD2C-E314F98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329FC4-4842-8C98-766F-1A95B5A0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3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6FC6F-AF7E-5F34-6D20-B1C38743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56D304-6165-8E82-861E-87BE286C2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158346-B29A-1D79-5FBF-B51A82629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F066-EC71-4C52-B188-07D9A6541D50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FA02AC-0FE8-0A6D-D0DE-26F7AC7C8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6EC6A-19C3-5D4D-62E7-CFDD7CFFD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9EEC-1B9D-47C2-8C49-BFE98904B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7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алалал">
            <a:extLst>
              <a:ext uri="{FF2B5EF4-FFF2-40B4-BE49-F238E27FC236}">
                <a16:creationId xmlns:a16="http://schemas.microsoft.com/office/drawing/2014/main" id="{CF70EC7A-6138-E7ED-16CA-0FCC04F254A9}"/>
              </a:ext>
            </a:extLst>
          </p:cNvPr>
          <p:cNvSpPr/>
          <p:nvPr/>
        </p:nvSpPr>
        <p:spPr>
          <a:xfrm>
            <a:off x="228600" y="3793524"/>
            <a:ext cx="7902146" cy="3064476"/>
          </a:xfrm>
          <a:prstGeom prst="rect">
            <a:avLst/>
          </a:prstGeom>
          <a:solidFill>
            <a:srgbClr val="2E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!!Фотка">
            <a:extLst>
              <a:ext uri="{FF2B5EF4-FFF2-40B4-BE49-F238E27FC236}">
                <a16:creationId xmlns:a16="http://schemas.microsoft.com/office/drawing/2014/main" id="{16F326FE-C92E-657F-8BD1-976E2405C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7" r="13133"/>
          <a:stretch/>
        </p:blipFill>
        <p:spPr>
          <a:xfrm>
            <a:off x="868680" y="0"/>
            <a:ext cx="6286500" cy="574589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BCB1E8C-210F-DF03-8257-ADAC0EBEAB8A}"/>
              </a:ext>
            </a:extLst>
          </p:cNvPr>
          <p:cNvSpPr/>
          <p:nvPr/>
        </p:nvSpPr>
        <p:spPr>
          <a:xfrm>
            <a:off x="11323320" y="0"/>
            <a:ext cx="868680" cy="3017520"/>
          </a:xfrm>
          <a:prstGeom prst="rect">
            <a:avLst/>
          </a:prstGeom>
          <a:solidFill>
            <a:srgbClr val="2E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C7ED86-3107-1626-31E9-1D5B8F4C1B66}"/>
              </a:ext>
            </a:extLst>
          </p:cNvPr>
          <p:cNvSpPr txBox="1"/>
          <p:nvPr/>
        </p:nvSpPr>
        <p:spPr>
          <a:xfrm>
            <a:off x="7155180" y="1112108"/>
            <a:ext cx="4766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2E2F30"/>
                </a:solidFill>
                <a:latin typeface="Montserrat" pitchFamily="2" charset="-52"/>
              </a:rPr>
              <a:t>РУМЫНИЯ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E51236-CC33-D408-F587-719456C4BC98}"/>
              </a:ext>
            </a:extLst>
          </p:cNvPr>
          <p:cNvSpPr txBox="1"/>
          <p:nvPr/>
        </p:nvSpPr>
        <p:spPr>
          <a:xfrm>
            <a:off x="7620062" y="2198900"/>
            <a:ext cx="37032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Montserrat" pitchFamily="2" charset="-52"/>
              </a:rPr>
              <a:t>Природные ресурсы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FDF8A-4AB4-8B78-13AE-030E45A941A2}"/>
              </a:ext>
            </a:extLst>
          </p:cNvPr>
          <p:cNvSpPr txBox="1"/>
          <p:nvPr/>
        </p:nvSpPr>
        <p:spPr>
          <a:xfrm>
            <a:off x="8549640" y="3600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A926-74FF-87C7-B149-F06A04B8E1FF}"/>
              </a:ext>
            </a:extLst>
          </p:cNvPr>
          <p:cNvSpPr txBox="1"/>
          <p:nvPr/>
        </p:nvSpPr>
        <p:spPr>
          <a:xfrm>
            <a:off x="8695414" y="3808352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0" dirty="0">
                <a:effectLst/>
                <a:latin typeface="Montserrat Light" pitchFamily="2" charset="-52"/>
              </a:rPr>
              <a:t> </a:t>
            </a:r>
            <a:r>
              <a:rPr lang="ru-RU" dirty="0">
                <a:latin typeface="Montserrat Light" pitchFamily="2" charset="-52"/>
              </a:rPr>
              <a:t>Залежи рудных ресурсов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F7D1B22-17B4-FB8B-54E6-A94E7A51223C}"/>
              </a:ext>
            </a:extLst>
          </p:cNvPr>
          <p:cNvSpPr/>
          <p:nvPr/>
        </p:nvSpPr>
        <p:spPr>
          <a:xfrm>
            <a:off x="8696822" y="3952174"/>
            <a:ext cx="74004" cy="740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B60A6-15A9-BF66-BA72-F8B8E8AC379B}"/>
              </a:ext>
            </a:extLst>
          </p:cNvPr>
          <p:cNvSpPr txBox="1"/>
          <p:nvPr/>
        </p:nvSpPr>
        <p:spPr>
          <a:xfrm>
            <a:off x="8696822" y="4161220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0" dirty="0">
                <a:effectLst/>
                <a:latin typeface="Montserrat Light" pitchFamily="2" charset="-52"/>
              </a:rPr>
              <a:t> </a:t>
            </a:r>
            <a:r>
              <a:rPr lang="ru-RU" dirty="0">
                <a:latin typeface="Montserrat Light" pitchFamily="2" charset="-52"/>
              </a:rPr>
              <a:t>Запасы углеводов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B8CE604-D52F-4B15-8E1E-B461EBF6DF08}"/>
              </a:ext>
            </a:extLst>
          </p:cNvPr>
          <p:cNvSpPr/>
          <p:nvPr/>
        </p:nvSpPr>
        <p:spPr>
          <a:xfrm>
            <a:off x="8698230" y="4305042"/>
            <a:ext cx="74004" cy="740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6549A3-C4BD-86E0-C7D3-41A512577D98}"/>
              </a:ext>
            </a:extLst>
          </p:cNvPr>
          <p:cNvSpPr txBox="1"/>
          <p:nvPr/>
        </p:nvSpPr>
        <p:spPr>
          <a:xfrm>
            <a:off x="8696822" y="4506404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0" dirty="0">
                <a:effectLst/>
                <a:latin typeface="Montserrat Light" pitchFamily="2" charset="-52"/>
              </a:rPr>
              <a:t> </a:t>
            </a:r>
            <a:r>
              <a:rPr lang="ru-RU" i="0" dirty="0">
                <a:effectLst/>
                <a:latin typeface="Montserrat Light" pitchFamily="2" charset="-52"/>
              </a:rPr>
              <a:t>Водоснабжение</a:t>
            </a:r>
            <a:endParaRPr lang="ru-RU" dirty="0">
              <a:latin typeface="Montserrat Light" pitchFamily="2" charset="-52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DFDD6EE-9CED-CC22-7683-AD6928F000A4}"/>
              </a:ext>
            </a:extLst>
          </p:cNvPr>
          <p:cNvSpPr/>
          <p:nvPr/>
        </p:nvSpPr>
        <p:spPr>
          <a:xfrm>
            <a:off x="8698230" y="4650226"/>
            <a:ext cx="74004" cy="740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7DE4BD-6C41-FD56-6052-56EC0F79BFFA}"/>
              </a:ext>
            </a:extLst>
          </p:cNvPr>
          <p:cNvSpPr txBox="1"/>
          <p:nvPr/>
        </p:nvSpPr>
        <p:spPr>
          <a:xfrm>
            <a:off x="8697047" y="4838669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0" dirty="0">
                <a:effectLst/>
                <a:latin typeface="Montserrat Light" pitchFamily="2" charset="-52"/>
              </a:rPr>
              <a:t> </a:t>
            </a:r>
            <a:r>
              <a:rPr lang="ru-RU" i="0" dirty="0">
                <a:effectLst/>
                <a:latin typeface="Montserrat Light" pitchFamily="2" charset="-52"/>
              </a:rPr>
              <a:t>Почвенный по</a:t>
            </a:r>
            <a:r>
              <a:rPr lang="ru-RU" dirty="0">
                <a:latin typeface="Montserrat Light" pitchFamily="2" charset="-52"/>
              </a:rPr>
              <a:t>кров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EE0937F-2503-8EEB-933E-8DBECA7A62D3}"/>
              </a:ext>
            </a:extLst>
          </p:cNvPr>
          <p:cNvSpPr/>
          <p:nvPr/>
        </p:nvSpPr>
        <p:spPr>
          <a:xfrm>
            <a:off x="8698455" y="4982491"/>
            <a:ext cx="74004" cy="740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D76C64F-BFD4-F59F-897C-4CEFDE909D7B}"/>
              </a:ext>
            </a:extLst>
          </p:cNvPr>
          <p:cNvSpPr/>
          <p:nvPr/>
        </p:nvSpPr>
        <p:spPr>
          <a:xfrm>
            <a:off x="8821121" y="6310011"/>
            <a:ext cx="2164242" cy="32400"/>
          </a:xfrm>
          <a:prstGeom prst="rect">
            <a:avLst/>
          </a:prstGeom>
          <a:solidFill>
            <a:srgbClr val="2E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432C75C-14C5-ABF8-7105-A0AD48925205}"/>
              </a:ext>
            </a:extLst>
          </p:cNvPr>
          <p:cNvSpPr/>
          <p:nvPr/>
        </p:nvSpPr>
        <p:spPr>
          <a:xfrm>
            <a:off x="8821121" y="5742806"/>
            <a:ext cx="2164242" cy="32400"/>
          </a:xfrm>
          <a:prstGeom prst="rect">
            <a:avLst/>
          </a:prstGeom>
          <a:solidFill>
            <a:srgbClr val="2E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51B5BF2-B5B7-EE79-6CCE-06D33BBB0706}"/>
              </a:ext>
            </a:extLst>
          </p:cNvPr>
          <p:cNvSpPr/>
          <p:nvPr/>
        </p:nvSpPr>
        <p:spPr>
          <a:xfrm rot="5400000" flipV="1">
            <a:off x="10690952" y="6026364"/>
            <a:ext cx="599517" cy="32400"/>
          </a:xfrm>
          <a:prstGeom prst="rect">
            <a:avLst/>
          </a:prstGeom>
          <a:solidFill>
            <a:srgbClr val="2E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9D689E2-B253-4E9B-FC88-7EC84B109D6F}"/>
              </a:ext>
            </a:extLst>
          </p:cNvPr>
          <p:cNvSpPr/>
          <p:nvPr/>
        </p:nvSpPr>
        <p:spPr>
          <a:xfrm rot="5400000" flipV="1">
            <a:off x="8537563" y="6033515"/>
            <a:ext cx="599517" cy="32400"/>
          </a:xfrm>
          <a:prstGeom prst="rect">
            <a:avLst/>
          </a:prstGeom>
          <a:solidFill>
            <a:srgbClr val="2E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CBBD6A-48D1-3BA1-45B6-DE34294B7B5B}"/>
              </a:ext>
            </a:extLst>
          </p:cNvPr>
          <p:cNvSpPr txBox="1"/>
          <p:nvPr/>
        </p:nvSpPr>
        <p:spPr>
          <a:xfrm>
            <a:off x="9128384" y="5775206"/>
            <a:ext cx="157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2E2F30"/>
                </a:solidFill>
                <a:latin typeface="Nunito" pitchFamily="2" charset="-52"/>
              </a:rPr>
              <a:t>Узнать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B41A11E-13D9-E084-F626-B2F37CE69727}"/>
              </a:ext>
            </a:extLst>
          </p:cNvPr>
          <p:cNvSpPr/>
          <p:nvPr/>
        </p:nvSpPr>
        <p:spPr>
          <a:xfrm rot="5400000">
            <a:off x="1135990" y="-276640"/>
            <a:ext cx="5775206" cy="6299172"/>
          </a:xfrm>
          <a:prstGeom prst="rect">
            <a:avLst/>
          </a:prstGeom>
          <a:solidFill>
            <a:srgbClr val="2E2F3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A57218-1772-F8FC-0147-C3917879EB59}"/>
              </a:ext>
            </a:extLst>
          </p:cNvPr>
          <p:cNvSpPr txBox="1"/>
          <p:nvPr/>
        </p:nvSpPr>
        <p:spPr>
          <a:xfrm>
            <a:off x="5772169" y="-2026950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spc="-150" dirty="0">
                <a:solidFill>
                  <a:srgbClr val="2E2F30"/>
                </a:solidFill>
                <a:latin typeface="Montserrat SemiBold" pitchFamily="2" charset="-52"/>
              </a:rPr>
              <a:t>Основные отрасли</a:t>
            </a:r>
          </a:p>
          <a:p>
            <a:r>
              <a:rPr lang="ru-RU" sz="3600" b="1" spc="-150" dirty="0">
                <a:solidFill>
                  <a:srgbClr val="2E2F30"/>
                </a:solidFill>
                <a:latin typeface="Montserrat SemiBold" pitchFamily="2" charset="-52"/>
              </a:rPr>
              <a:t>Промышленности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4075EF7-57D1-2CDC-6347-AA9342004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" y="7140443"/>
            <a:ext cx="1801410" cy="12573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D8EA81E-1AF5-B283-3DC3-4A1B56E64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91" y="6943353"/>
            <a:ext cx="1647655" cy="16476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19AF9C2-60BC-389E-7FD4-5E8A46EC8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549" y="6785677"/>
            <a:ext cx="1685277" cy="168527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E0419E8-1447-3039-DD1B-336AEDF0E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02" y="6485842"/>
            <a:ext cx="2152698" cy="215269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3FF0125-8A9E-27C2-2560-B88176FC1213}"/>
              </a:ext>
            </a:extLst>
          </p:cNvPr>
          <p:cNvSpPr txBox="1"/>
          <p:nvPr/>
        </p:nvSpPr>
        <p:spPr>
          <a:xfrm>
            <a:off x="6133594" y="-969144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Montserrat Light" pitchFamily="2" charset="-52"/>
              </a:rPr>
              <a:t>Румынии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30D43-AA5B-6AA5-C528-BC86C7669D16}"/>
              </a:ext>
            </a:extLst>
          </p:cNvPr>
          <p:cNvSpPr txBox="1"/>
          <p:nvPr/>
        </p:nvSpPr>
        <p:spPr>
          <a:xfrm>
            <a:off x="857679" y="-1651317"/>
            <a:ext cx="33968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0" i="0" dirty="0">
                <a:solidFill>
                  <a:srgbClr val="2E2F30"/>
                </a:solidFill>
                <a:effectLst/>
                <a:latin typeface="Nunito" pitchFamily="2" charset="-52"/>
              </a:rPr>
              <a:t>На территории Румынии работают крупнейшие заводы. Также обнаружены очень большие запасы нефти и газа на черноморском шельфе Румынии</a:t>
            </a:r>
            <a:r>
              <a:rPr lang="ru-RU" b="0" i="0" dirty="0">
                <a:solidFill>
                  <a:srgbClr val="2E2F30"/>
                </a:solidFill>
                <a:effectLst/>
                <a:latin typeface="Nunito" pitchFamily="2" charset="-52"/>
              </a:rPr>
              <a:t>.</a:t>
            </a:r>
            <a:endParaRPr lang="ru-RU" dirty="0">
              <a:solidFill>
                <a:srgbClr val="2E2F30"/>
              </a:solidFill>
              <a:latin typeface="Nunito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4656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9E3347-6EC9-5F10-0DC6-D5216F84A484}"/>
              </a:ext>
            </a:extLst>
          </p:cNvPr>
          <p:cNvSpPr/>
          <p:nvPr/>
        </p:nvSpPr>
        <p:spPr>
          <a:xfrm rot="5400000" flipV="1">
            <a:off x="7676" y="4263392"/>
            <a:ext cx="2948938" cy="2240271"/>
          </a:xfrm>
          <a:prstGeom prst="rect">
            <a:avLst/>
          </a:prstGeom>
          <a:solidFill>
            <a:srgbClr val="53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4061E6-2E59-16EC-BC96-8D2A4C65DE79}"/>
              </a:ext>
            </a:extLst>
          </p:cNvPr>
          <p:cNvSpPr/>
          <p:nvPr/>
        </p:nvSpPr>
        <p:spPr>
          <a:xfrm>
            <a:off x="3375699" y="3909057"/>
            <a:ext cx="2240272" cy="2948940"/>
          </a:xfrm>
          <a:prstGeom prst="rect">
            <a:avLst/>
          </a:prstGeom>
          <a:solidFill>
            <a:srgbClr val="53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397A02-DD1B-AD6F-FDCB-41D0F30A9019}"/>
              </a:ext>
            </a:extLst>
          </p:cNvPr>
          <p:cNvSpPr/>
          <p:nvPr/>
        </p:nvSpPr>
        <p:spPr>
          <a:xfrm>
            <a:off x="6576028" y="3909057"/>
            <a:ext cx="2240272" cy="2948938"/>
          </a:xfrm>
          <a:prstGeom prst="rect">
            <a:avLst/>
          </a:prstGeom>
          <a:solidFill>
            <a:srgbClr val="53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5EA3EC-200E-802A-8F7A-49065C433A50}"/>
              </a:ext>
            </a:extLst>
          </p:cNvPr>
          <p:cNvSpPr/>
          <p:nvPr/>
        </p:nvSpPr>
        <p:spPr>
          <a:xfrm rot="5400000" flipV="1">
            <a:off x="9235385" y="4263391"/>
            <a:ext cx="2948939" cy="2240273"/>
          </a:xfrm>
          <a:prstGeom prst="rect">
            <a:avLst/>
          </a:prstGeom>
          <a:solidFill>
            <a:srgbClr val="53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E1B9207-6377-D145-1D42-2941AEFFAC20}"/>
              </a:ext>
            </a:extLst>
          </p:cNvPr>
          <p:cNvSpPr/>
          <p:nvPr/>
        </p:nvSpPr>
        <p:spPr>
          <a:xfrm>
            <a:off x="6945610" y="0"/>
            <a:ext cx="2518390" cy="618531"/>
          </a:xfrm>
          <a:prstGeom prst="rect">
            <a:avLst/>
          </a:prstGeom>
          <a:solidFill>
            <a:srgbClr val="2E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!!Фотка">
            <a:extLst>
              <a:ext uri="{FF2B5EF4-FFF2-40B4-BE49-F238E27FC236}">
                <a16:creationId xmlns:a16="http://schemas.microsoft.com/office/drawing/2014/main" id="{573BE567-1258-2CC9-9797-AEC706930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0"/>
          <a:stretch/>
        </p:blipFill>
        <p:spPr>
          <a:xfrm>
            <a:off x="9464000" y="0"/>
            <a:ext cx="2286000" cy="294893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C0D583-A525-0858-28A3-11A3273A6480}"/>
              </a:ext>
            </a:extLst>
          </p:cNvPr>
          <p:cNvSpPr/>
          <p:nvPr/>
        </p:nvSpPr>
        <p:spPr>
          <a:xfrm rot="5400000">
            <a:off x="9109667" y="353056"/>
            <a:ext cx="2948939" cy="2240273"/>
          </a:xfrm>
          <a:prstGeom prst="rect">
            <a:avLst/>
          </a:prstGeom>
          <a:solidFill>
            <a:srgbClr val="2E2F3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6E3308-1F13-7089-D3A7-14703F7CD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0" y="4126226"/>
            <a:ext cx="1801410" cy="12573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725D15-7200-E932-90CB-991CB4F51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44" y="3945385"/>
            <a:ext cx="1647655" cy="164765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05D46DD-5C94-2EA9-B9E6-1221ED38F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25" y="3881418"/>
            <a:ext cx="1685277" cy="16852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68FF2B4-F6F4-F0FD-BF92-07300EFF5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05" y="3647707"/>
            <a:ext cx="2152698" cy="21526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EE9F0E4-0DCF-4C3F-863C-C21AB25BC7F7}"/>
              </a:ext>
            </a:extLst>
          </p:cNvPr>
          <p:cNvSpPr txBox="1"/>
          <p:nvPr/>
        </p:nvSpPr>
        <p:spPr>
          <a:xfrm>
            <a:off x="455033" y="5882234"/>
            <a:ext cx="21034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Nunito" pitchFamily="2" charset="-52"/>
              </a:rPr>
              <a:t>Нефтехимия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AE04C5-309E-7E12-EE4B-690373876540}"/>
              </a:ext>
            </a:extLst>
          </p:cNvPr>
          <p:cNvSpPr txBox="1"/>
          <p:nvPr/>
        </p:nvSpPr>
        <p:spPr>
          <a:xfrm>
            <a:off x="3562338" y="5689874"/>
            <a:ext cx="18357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Nunito" pitchFamily="2" charset="-52"/>
              </a:rPr>
              <a:t>Авто -</a:t>
            </a:r>
          </a:p>
          <a:p>
            <a:r>
              <a:rPr lang="ru-RU" sz="2500" dirty="0">
                <a:solidFill>
                  <a:schemeClr val="bg1"/>
                </a:solidFill>
                <a:latin typeface="Nunito" pitchFamily="2" charset="-52"/>
              </a:rPr>
              <a:t>мобильная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BE0335-F61D-6DEF-49F8-CFE67D4A46D2}"/>
              </a:ext>
            </a:extLst>
          </p:cNvPr>
          <p:cNvSpPr txBox="1"/>
          <p:nvPr/>
        </p:nvSpPr>
        <p:spPr>
          <a:xfrm>
            <a:off x="6728590" y="5882234"/>
            <a:ext cx="19351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Nunito" pitchFamily="2" charset="-52"/>
              </a:rPr>
              <a:t>Оружейная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B31982-AC2B-6179-872F-E1A793D3684B}"/>
              </a:ext>
            </a:extLst>
          </p:cNvPr>
          <p:cNvSpPr txBox="1"/>
          <p:nvPr/>
        </p:nvSpPr>
        <p:spPr>
          <a:xfrm>
            <a:off x="9931436" y="5882234"/>
            <a:ext cx="15568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latin typeface="Nunito" pitchFamily="2" charset="-52"/>
              </a:rPr>
              <a:t>Текстиль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121737-F6D7-A9FA-CCC8-FD859F4FC13C}"/>
              </a:ext>
            </a:extLst>
          </p:cNvPr>
          <p:cNvSpPr txBox="1"/>
          <p:nvPr/>
        </p:nvSpPr>
        <p:spPr>
          <a:xfrm>
            <a:off x="4245613" y="620999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spc="-150" dirty="0">
                <a:solidFill>
                  <a:srgbClr val="2E2F30"/>
                </a:solidFill>
                <a:latin typeface="Montserrat SemiBold" pitchFamily="2" charset="-52"/>
              </a:rPr>
              <a:t>Основные отрасли</a:t>
            </a:r>
          </a:p>
          <a:p>
            <a:r>
              <a:rPr lang="ru-RU" sz="3600" b="1" spc="-150" dirty="0">
                <a:solidFill>
                  <a:srgbClr val="2E2F30"/>
                </a:solidFill>
                <a:latin typeface="Montserrat SemiBold" pitchFamily="2" charset="-52"/>
              </a:rPr>
              <a:t>Промышленности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AD4F5F-0C6F-6E32-3062-9CFC0C298CBB}"/>
              </a:ext>
            </a:extLst>
          </p:cNvPr>
          <p:cNvSpPr txBox="1"/>
          <p:nvPr/>
        </p:nvSpPr>
        <p:spPr>
          <a:xfrm>
            <a:off x="4607038" y="1678805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2E2F30"/>
                </a:solidFill>
                <a:latin typeface="Montserrat Light" pitchFamily="2" charset="-52"/>
              </a:rPr>
              <a:t>Румынии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89E6DE-36BE-A254-FFE7-45FD4E532DF8}"/>
              </a:ext>
            </a:extLst>
          </p:cNvPr>
          <p:cNvSpPr txBox="1"/>
          <p:nvPr/>
        </p:nvSpPr>
        <p:spPr>
          <a:xfrm>
            <a:off x="334034" y="797359"/>
            <a:ext cx="33968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0" i="0" dirty="0">
                <a:solidFill>
                  <a:srgbClr val="2E2F30"/>
                </a:solidFill>
                <a:effectLst/>
                <a:latin typeface="Nunito" pitchFamily="2" charset="-52"/>
              </a:rPr>
              <a:t>На территории Румынии работают крупнейшие заводы. Также обнаружены очень большие запасы нефти и газа на черноморском шельфе Румынии</a:t>
            </a:r>
            <a:r>
              <a:rPr lang="ru-RU" b="0" i="0" dirty="0">
                <a:solidFill>
                  <a:srgbClr val="2E2F30"/>
                </a:solidFill>
                <a:effectLst/>
                <a:latin typeface="Nunito" pitchFamily="2" charset="-52"/>
              </a:rPr>
              <a:t>.</a:t>
            </a:r>
            <a:endParaRPr lang="ru-RU" dirty="0">
              <a:solidFill>
                <a:srgbClr val="2E2F30"/>
              </a:solidFill>
              <a:latin typeface="Nunito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99640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A378AEC-E88C-7E9B-492C-A22610CB10D2}"/>
              </a:ext>
            </a:extLst>
          </p:cNvPr>
          <p:cNvSpPr/>
          <p:nvPr/>
        </p:nvSpPr>
        <p:spPr>
          <a:xfrm>
            <a:off x="0" y="609600"/>
            <a:ext cx="12192000" cy="5600700"/>
          </a:xfrm>
          <a:prstGeom prst="rect">
            <a:avLst/>
          </a:prstGeom>
          <a:solidFill>
            <a:srgbClr val="2E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!!Фотка">
            <a:extLst>
              <a:ext uri="{FF2B5EF4-FFF2-40B4-BE49-F238E27FC236}">
                <a16:creationId xmlns:a16="http://schemas.microsoft.com/office/drawing/2014/main" id="{0D0C3DAF-E18F-6209-3B58-7240DFF08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641623"/>
            <a:ext cx="5824538" cy="357475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0505893-632F-6AD6-CEAC-E966A067CD33}"/>
              </a:ext>
            </a:extLst>
          </p:cNvPr>
          <p:cNvSpPr/>
          <p:nvPr/>
        </p:nvSpPr>
        <p:spPr>
          <a:xfrm rot="5400000">
            <a:off x="1717803" y="431781"/>
            <a:ext cx="3574753" cy="5994437"/>
          </a:xfrm>
          <a:prstGeom prst="rect">
            <a:avLst/>
          </a:prstGeom>
          <a:solidFill>
            <a:srgbClr val="2E2F3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76247A-CE4C-FF8E-2E53-A74CA2078C3B}"/>
              </a:ext>
            </a:extLst>
          </p:cNvPr>
          <p:cNvSpPr txBox="1"/>
          <p:nvPr/>
        </p:nvSpPr>
        <p:spPr>
          <a:xfrm>
            <a:off x="7180260" y="1133791"/>
            <a:ext cx="46434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i="0" dirty="0" err="1">
                <a:solidFill>
                  <a:srgbClr val="E1E3E6"/>
                </a:solidFill>
                <a:effectLst/>
                <a:latin typeface="Montserrat" pitchFamily="2" charset="-52"/>
              </a:rPr>
              <a:t>Rompetrol</a:t>
            </a:r>
            <a:r>
              <a:rPr lang="ru-RU" sz="3600" b="1" spc="-150" dirty="0">
                <a:solidFill>
                  <a:schemeClr val="bg1"/>
                </a:solidFill>
                <a:latin typeface="Montserrat SemiBold" pitchFamily="2" charset="-52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513D00-6B9E-2FA4-52A6-0B0013602334}"/>
              </a:ext>
            </a:extLst>
          </p:cNvPr>
          <p:cNvSpPr txBox="1"/>
          <p:nvPr/>
        </p:nvSpPr>
        <p:spPr>
          <a:xfrm>
            <a:off x="1685610" y="902958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0" i="0" dirty="0">
                <a:solidFill>
                  <a:srgbClr val="E1E3E6"/>
                </a:solidFill>
                <a:effectLst/>
                <a:latin typeface="Montserrat Light" pitchFamily="2" charset="-52"/>
              </a:rPr>
              <a:t>Румынская компания</a:t>
            </a:r>
            <a:endParaRPr lang="ru-RU" sz="2400" dirty="0">
              <a:solidFill>
                <a:schemeClr val="bg1"/>
              </a:solidFill>
              <a:latin typeface="Montserrat Light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77F85F-3ED5-69EB-18CB-10DE7D9FF75B}"/>
              </a:ext>
            </a:extLst>
          </p:cNvPr>
          <p:cNvSpPr txBox="1"/>
          <p:nvPr/>
        </p:nvSpPr>
        <p:spPr>
          <a:xfrm>
            <a:off x="7180260" y="2354054"/>
            <a:ext cx="481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1E3E6"/>
                </a:solidFill>
                <a:latin typeface="Nunito" pitchFamily="2" charset="-52"/>
              </a:rPr>
              <a:t>К</a:t>
            </a:r>
            <a:r>
              <a:rPr lang="ru-RU" b="0" i="0" dirty="0">
                <a:solidFill>
                  <a:srgbClr val="E1E3E6"/>
                </a:solidFill>
                <a:effectLst/>
                <a:latin typeface="Nunito" pitchFamily="2" charset="-52"/>
              </a:rPr>
              <a:t>омпания по разработке, производству и переработке сырой нефти, базирующаяся в Румынии. Компания также занимается сбытом и дистрибуцией нефтепродуктов через свою сеть бензиновых и дизельных заправочных станций. Основанная как государственная компания в 1974 году, она была приватизирована в 1993 году и стала дочерней компанией KMG International в 2007 году.</a:t>
            </a:r>
            <a:endParaRPr lang="ru-RU" dirty="0">
              <a:latin typeface="Nunito" pitchFamily="2" charset="-52"/>
            </a:endParaRPr>
          </a:p>
        </p:txBody>
      </p:sp>
      <p:pic>
        <p:nvPicPr>
          <p:cNvPr id="26" name="!!Фотка2">
            <a:extLst>
              <a:ext uri="{FF2B5EF4-FFF2-40B4-BE49-F238E27FC236}">
                <a16:creationId xmlns:a16="http://schemas.microsoft.com/office/drawing/2014/main" id="{A8AB85EB-E9F5-DE77-95A1-DDD9DA12B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60" y="-2934672"/>
            <a:ext cx="4562012" cy="26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4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C39A10-2DB9-0DA6-DCA1-10B7E2A52E0C}"/>
              </a:ext>
            </a:extLst>
          </p:cNvPr>
          <p:cNvSpPr/>
          <p:nvPr/>
        </p:nvSpPr>
        <p:spPr>
          <a:xfrm>
            <a:off x="10553700" y="2207279"/>
            <a:ext cx="1638300" cy="2275821"/>
          </a:xfrm>
          <a:prstGeom prst="rect">
            <a:avLst/>
          </a:prstGeom>
          <a:solidFill>
            <a:srgbClr val="2E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598DFC-A282-E1FB-24CD-133720DEB4CE}"/>
              </a:ext>
            </a:extLst>
          </p:cNvPr>
          <p:cNvSpPr/>
          <p:nvPr/>
        </p:nvSpPr>
        <p:spPr>
          <a:xfrm>
            <a:off x="0" y="1752600"/>
            <a:ext cx="1638300" cy="3124200"/>
          </a:xfrm>
          <a:prstGeom prst="rect">
            <a:avLst/>
          </a:prstGeom>
          <a:solidFill>
            <a:srgbClr val="2E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!!Фотка">
            <a:extLst>
              <a:ext uri="{FF2B5EF4-FFF2-40B4-BE49-F238E27FC236}">
                <a16:creationId xmlns:a16="http://schemas.microsoft.com/office/drawing/2014/main" id="{E3841336-CE45-3A66-E434-7F9082893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3556000"/>
            <a:ext cx="5335919" cy="299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467793-40E6-D49E-2807-48C217F996E6}"/>
              </a:ext>
            </a:extLst>
          </p:cNvPr>
          <p:cNvSpPr txBox="1"/>
          <p:nvPr/>
        </p:nvSpPr>
        <p:spPr>
          <a:xfrm>
            <a:off x="1854200" y="0"/>
            <a:ext cx="3187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tserrat SemiBold" pitchFamily="2" charset="-52"/>
              </a:rPr>
              <a:t>РУДНЫЕ </a:t>
            </a:r>
            <a:r>
              <a:rPr lang="ru-RU" sz="4000" dirty="0">
                <a:solidFill>
                  <a:srgbClr val="2E2F30"/>
                </a:solidFill>
                <a:latin typeface="Montserrat SemiBold" pitchFamily="2" charset="-52"/>
              </a:rPr>
              <a:t>РЕСУРСЫ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574D0-F965-EE42-C49E-69B2F27C48E0}"/>
              </a:ext>
            </a:extLst>
          </p:cNvPr>
          <p:cNvSpPr txBox="1"/>
          <p:nvPr/>
        </p:nvSpPr>
        <p:spPr>
          <a:xfrm>
            <a:off x="1854200" y="1270675"/>
            <a:ext cx="414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Залежи рудных ресурсов многочисленны, но крупных месторождений немного, хотя в сумме они вполне обеспечивают страну для удовлетворения потребностей в свинце, цинке, алюминии, марганце, меди.</a:t>
            </a:r>
            <a:endParaRPr lang="ru-RU" dirty="0">
              <a:solidFill>
                <a:srgbClr val="7D7F8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!!Фотка2">
            <a:extLst>
              <a:ext uri="{FF2B5EF4-FFF2-40B4-BE49-F238E27FC236}">
                <a16:creationId xmlns:a16="http://schemas.microsoft.com/office/drawing/2014/main" id="{8FE44E1D-DA41-3BCC-17F4-C9FAF23BC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2" y="416577"/>
            <a:ext cx="4562012" cy="2672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017FF3-AAE1-E8B6-04DD-8357AEDC9AC0}"/>
              </a:ext>
            </a:extLst>
          </p:cNvPr>
          <p:cNvSpPr txBox="1"/>
          <p:nvPr/>
        </p:nvSpPr>
        <p:spPr>
          <a:xfrm>
            <a:off x="6572251" y="3302000"/>
            <a:ext cx="3913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rgbClr val="2E2F30"/>
                </a:solidFill>
                <a:latin typeface="Montserrat SemiBold" pitchFamily="2" charset="-52"/>
              </a:rPr>
              <a:t>РУМЫНСКИЕ РЕКИ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B1EF9C-D0FC-6AFD-4509-B426400A2534}"/>
              </a:ext>
            </a:extLst>
          </p:cNvPr>
          <p:cNvSpPr txBox="1"/>
          <p:nvPr/>
        </p:nvSpPr>
        <p:spPr>
          <a:xfrm>
            <a:off x="6808558" y="4483100"/>
            <a:ext cx="5245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Реки берут начало в Карпатах и относятся к бассейну Дуная. Основным источником водоснабжения являются грунтовые воды:</a:t>
            </a:r>
          </a:p>
          <a:p>
            <a:pPr algn="r"/>
            <a:r>
              <a:rPr lang="ru-RU" b="0" i="0" dirty="0" err="1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Молдовское</a:t>
            </a:r>
            <a:r>
              <a:rPr lang="ru-RU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 плато, Трансильванская впадина, Карпатский </a:t>
            </a:r>
            <a:r>
              <a:rPr lang="ru-RU" b="0" i="0" dirty="0" err="1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ороген</a:t>
            </a:r>
            <a:r>
              <a:rPr lang="ru-RU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. Есть источники минеральных вод. На западе страны обнаружены термальные воды с температурой на поверхности 75-85 </a:t>
            </a:r>
            <a:r>
              <a:rPr lang="ru-RU" b="0" i="0" dirty="0">
                <a:solidFill>
                  <a:srgbClr val="E1E3E6"/>
                </a:solidFill>
                <a:effectLst/>
                <a:latin typeface="Century Gothic" panose="020B0502020202020204" pitchFamily="34" charset="0"/>
              </a:rPr>
              <a:t>градусов</a:t>
            </a:r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.</a:t>
            </a:r>
            <a:endParaRPr lang="ru-RU" dirty="0">
              <a:solidFill>
                <a:srgbClr val="7D7F8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CFC374-3BD6-0A11-0155-97F1C5AADD01}"/>
              </a:ext>
            </a:extLst>
          </p:cNvPr>
          <p:cNvSpPr txBox="1"/>
          <p:nvPr/>
        </p:nvSpPr>
        <p:spPr>
          <a:xfrm>
            <a:off x="4389767" y="7357390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Аллювиальные и болотно-торфяные отмечаются по долинам рек.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Лесные массивы занимают третью часть территории Румынии, а из них четвертая часть занята ценными хвойными лесами, где преобладают ель и пихта. До высоты 500 м растет дуб и бук.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В Карпатах буковые леса доходят до отметки 1200-1400 м, выше этой отметки растут хвойные породы деревьев.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AE18D-3ECD-4ABE-1D38-E34358F49441}"/>
              </a:ext>
            </a:extLst>
          </p:cNvPr>
          <p:cNvSpPr txBox="1"/>
          <p:nvPr/>
        </p:nvSpPr>
        <p:spPr>
          <a:xfrm>
            <a:off x="4367367" y="9287941"/>
            <a:ext cx="7672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Аллювиальные и болотно-торфяные отмечаются по долинам рек.</a:t>
            </a:r>
            <a:br>
              <a:rPr lang="ru-RU" sz="1600" dirty="0">
                <a:solidFill>
                  <a:srgbClr val="7D7F81"/>
                </a:solidFill>
                <a:latin typeface="Century Gothic" panose="020B0502020202020204" pitchFamily="34" charset="0"/>
              </a:rPr>
            </a:br>
            <a:r>
              <a:rPr lang="ru-RU" sz="1600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Лесные массивы занимают третью часть территории Румынии, а из них четвертая часть занята ценными хвойными лесами, где преобладают ель и пихта. До высоты 500 м растет дуб и бук.</a:t>
            </a:r>
            <a:br>
              <a:rPr lang="ru-RU" sz="1600" dirty="0">
                <a:solidFill>
                  <a:srgbClr val="7D7F81"/>
                </a:solidFill>
                <a:latin typeface="Century Gothic" panose="020B0502020202020204" pitchFamily="34" charset="0"/>
              </a:rPr>
            </a:br>
            <a:r>
              <a:rPr lang="ru-RU" sz="1600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В Карпатах буковые леса доходят до отметки 1200-1400 м, выше этой отметки растут хвойные породы деревьев.</a:t>
            </a:r>
            <a:endParaRPr lang="ru-RU" sz="1600" dirty="0">
              <a:solidFill>
                <a:srgbClr val="7D7F8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3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Фотка">
            <a:extLst>
              <a:ext uri="{FF2B5EF4-FFF2-40B4-BE49-F238E27FC236}">
                <a16:creationId xmlns:a16="http://schemas.microsoft.com/office/drawing/2014/main" id="{56C359C1-940F-BBD7-3E88-46E998595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0" y="2061029"/>
            <a:ext cx="3601063" cy="479697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6C05E8-631E-3272-DC6B-139DB427800D}"/>
              </a:ext>
            </a:extLst>
          </p:cNvPr>
          <p:cNvSpPr/>
          <p:nvPr/>
        </p:nvSpPr>
        <p:spPr>
          <a:xfrm>
            <a:off x="459352" y="2061030"/>
            <a:ext cx="3601063" cy="4796970"/>
          </a:xfrm>
          <a:prstGeom prst="rect">
            <a:avLst/>
          </a:prstGeom>
          <a:solidFill>
            <a:srgbClr val="2E2F3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A7ED9A-FCFC-DA02-39FC-8388E0ADEC29}"/>
              </a:ext>
            </a:extLst>
          </p:cNvPr>
          <p:cNvSpPr/>
          <p:nvPr/>
        </p:nvSpPr>
        <p:spPr>
          <a:xfrm>
            <a:off x="4515758" y="0"/>
            <a:ext cx="1580242" cy="3215622"/>
          </a:xfrm>
          <a:prstGeom prst="rect">
            <a:avLst/>
          </a:prstGeom>
          <a:solidFill>
            <a:srgbClr val="2E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D3CAC-9203-F350-2FDA-B34C10C5DA37}"/>
              </a:ext>
            </a:extLst>
          </p:cNvPr>
          <p:cNvSpPr txBox="1"/>
          <p:nvPr/>
        </p:nvSpPr>
        <p:spPr>
          <a:xfrm>
            <a:off x="6522315" y="132531"/>
            <a:ext cx="5408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2E2F30"/>
                </a:solidFill>
                <a:latin typeface="Montserrat SemiBold" pitchFamily="2" charset="-52"/>
              </a:rPr>
              <a:t>ПОЧВА РУМЫНИИ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30511-ADFF-A6AB-C2BB-9750B032D15F}"/>
              </a:ext>
            </a:extLst>
          </p:cNvPr>
          <p:cNvSpPr txBox="1"/>
          <p:nvPr/>
        </p:nvSpPr>
        <p:spPr>
          <a:xfrm>
            <a:off x="6272999" y="1607811"/>
            <a:ext cx="4880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>
                <a:solidFill>
                  <a:srgbClr val="7D7F81"/>
                </a:solidFill>
                <a:latin typeface="Century Gothic" panose="020B0502020202020204" pitchFamily="34" charset="0"/>
              </a:rPr>
            </a:br>
            <a:r>
              <a:rPr lang="ru-RU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Почвенный покров формировался в зависимости от рельефа и климата – на низменных территориях, включая Трансильванию, преобладают плодородные черноземные почвы.</a:t>
            </a:r>
            <a:br>
              <a:rPr lang="ru-RU" dirty="0">
                <a:solidFill>
                  <a:srgbClr val="7D7F81"/>
                </a:solidFill>
                <a:latin typeface="Century Gothic" panose="020B0502020202020204" pitchFamily="34" charset="0"/>
              </a:rPr>
            </a:br>
            <a:r>
              <a:rPr lang="ru-RU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В горных районах сформировались сильно щелочные мало плодородные почвы. Для холмистой местности, где вырублены лиственные леса, характерны бурые лесные, горнолесные почвы, напоминающие подзолы</a:t>
            </a:r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.</a:t>
            </a:r>
            <a:br>
              <a:rPr lang="ru-RU" dirty="0"/>
            </a:br>
            <a:endParaRPr lang="ru-RU" dirty="0">
              <a:solidFill>
                <a:srgbClr val="7D7F8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0BF6F-4B4A-23E7-38A9-BCEECED90A3F}"/>
              </a:ext>
            </a:extLst>
          </p:cNvPr>
          <p:cNvSpPr txBox="1"/>
          <p:nvPr/>
        </p:nvSpPr>
        <p:spPr>
          <a:xfrm>
            <a:off x="4266442" y="5288340"/>
            <a:ext cx="7672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Аллювиальные и болотно-торфяные отмечаются по долинам рек.</a:t>
            </a:r>
            <a:br>
              <a:rPr lang="ru-RU" sz="1600" dirty="0">
                <a:solidFill>
                  <a:srgbClr val="7D7F81"/>
                </a:solidFill>
                <a:latin typeface="Century Gothic" panose="020B0502020202020204" pitchFamily="34" charset="0"/>
              </a:rPr>
            </a:br>
            <a:r>
              <a:rPr lang="ru-RU" sz="1600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Лесные массивы занимают третью часть территории Румынии, а из них четвертая часть занята ценными хвойными лесами, где преобладают ель и пихта. До высоты 500 м растет дуб и бук.</a:t>
            </a:r>
            <a:br>
              <a:rPr lang="ru-RU" sz="1600" dirty="0">
                <a:solidFill>
                  <a:srgbClr val="7D7F81"/>
                </a:solidFill>
                <a:latin typeface="Century Gothic" panose="020B0502020202020204" pitchFamily="34" charset="0"/>
              </a:rPr>
            </a:br>
            <a:r>
              <a:rPr lang="ru-RU" sz="1600" b="0" i="0" dirty="0">
                <a:solidFill>
                  <a:srgbClr val="7D7F81"/>
                </a:solidFill>
                <a:effectLst/>
                <a:latin typeface="Century Gothic" panose="020B0502020202020204" pitchFamily="34" charset="0"/>
              </a:rPr>
              <a:t>В Карпатах буковые леса доходят до отметки 1200-1400 м, выше этой отметки растут хвойные породы деревьев.</a:t>
            </a:r>
            <a:endParaRPr lang="ru-RU" sz="1600" dirty="0">
              <a:solidFill>
                <a:srgbClr val="7D7F8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53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449</Words>
  <Application>Microsoft Office PowerPoint</Application>
  <PresentationFormat>Широкоэкранный</PresentationFormat>
  <Paragraphs>34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zubindmitri@gmail.com</dc:creator>
  <cp:lastModifiedBy>Зубин Даниил</cp:lastModifiedBy>
  <cp:revision>7</cp:revision>
  <dcterms:created xsi:type="dcterms:W3CDTF">2023-02-19T09:04:45Z</dcterms:created>
  <dcterms:modified xsi:type="dcterms:W3CDTF">2023-11-18T14:59:28Z</dcterms:modified>
</cp:coreProperties>
</file>