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78" r:id="rId3"/>
    <p:sldId id="258" r:id="rId4"/>
    <p:sldId id="276" r:id="rId5"/>
    <p:sldId id="273" r:id="rId6"/>
    <p:sldId id="274" r:id="rId7"/>
    <p:sldId id="275" r:id="rId8"/>
    <p:sldId id="279" r:id="rId9"/>
    <p:sldId id="262" r:id="rId10"/>
    <p:sldId id="263" r:id="rId11"/>
    <p:sldId id="280" r:id="rId12"/>
    <p:sldId id="265" r:id="rId13"/>
    <p:sldId id="267" r:id="rId14"/>
    <p:sldId id="271" r:id="rId15"/>
    <p:sldId id="269" r:id="rId16"/>
    <p:sldId id="272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168832-FDF5-4B95-AE78-739B92B5B81E}" type="doc">
      <dgm:prSet loTypeId="urn:microsoft.com/office/officeart/2005/8/layout/hList7" loCatId="list" qsTypeId="urn:microsoft.com/office/officeart/2005/8/quickstyle/simple2" qsCatId="simple" csTypeId="urn:microsoft.com/office/officeart/2005/8/colors/accent0_3" csCatId="mainScheme" phldr="1"/>
      <dgm:spPr/>
    </dgm:pt>
    <dgm:pt modelId="{D010E8FC-2DC5-4EBD-B297-E780682747E2}">
      <dgm:prSet phldrT="[Текст]" custT="1"/>
      <dgm:spPr/>
      <dgm:t>
        <a:bodyPr/>
        <a:lstStyle/>
        <a:p>
          <a:endParaRPr lang="ru-RU" sz="2400" dirty="0" smtClean="0">
            <a:solidFill>
              <a:srgbClr val="FFC000"/>
            </a:solidFill>
          </a:endParaRPr>
        </a:p>
        <a:p>
          <a:endParaRPr lang="ru-RU" sz="2400" dirty="0" smtClean="0">
            <a:solidFill>
              <a:srgbClr val="FFC000"/>
            </a:solidFill>
          </a:endParaRPr>
        </a:p>
        <a:p>
          <a:r>
            <a:rPr lang="ru-RU" sz="2400" dirty="0" smtClean="0">
              <a:solidFill>
                <a:srgbClr val="FFC000"/>
              </a:solidFill>
            </a:rPr>
            <a:t>---</a:t>
          </a:r>
          <a:endParaRPr lang="ru-RU" sz="2400" dirty="0" smtClean="0">
            <a:solidFill>
              <a:srgbClr val="FFC000"/>
            </a:solidFill>
          </a:endParaRPr>
        </a:p>
        <a:p>
          <a:r>
            <a:rPr lang="ru-RU" sz="2400" i="1" dirty="0" smtClean="0"/>
            <a:t>Разработчик стратегии</a:t>
          </a:r>
        </a:p>
        <a:p>
          <a:r>
            <a:rPr lang="ru-RU" sz="2400" i="1" dirty="0" smtClean="0"/>
            <a:t>Руководитель проекта</a:t>
          </a:r>
          <a:endParaRPr lang="ru-RU" sz="2400" i="1" dirty="0"/>
        </a:p>
      </dgm:t>
    </dgm:pt>
    <dgm:pt modelId="{9504B55F-7E60-474B-A3B5-A7A726ACAAF3}" type="parTrans" cxnId="{BF575FC0-8CB3-4D3D-BE1D-76EF6191EC9D}">
      <dgm:prSet/>
      <dgm:spPr/>
      <dgm:t>
        <a:bodyPr/>
        <a:lstStyle/>
        <a:p>
          <a:endParaRPr lang="ru-RU"/>
        </a:p>
      </dgm:t>
    </dgm:pt>
    <dgm:pt modelId="{27DCFCBD-142F-4E8B-96C4-66B93BBB4923}" type="sibTrans" cxnId="{BF575FC0-8CB3-4D3D-BE1D-76EF6191EC9D}">
      <dgm:prSet/>
      <dgm:spPr/>
      <dgm:t>
        <a:bodyPr/>
        <a:lstStyle/>
        <a:p>
          <a:endParaRPr lang="ru-RU"/>
        </a:p>
      </dgm:t>
    </dgm:pt>
    <dgm:pt modelId="{8AE01C6E-2872-48CD-94CA-FA90DB6693C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C000"/>
              </a:solidFill>
            </a:rPr>
            <a:t>---</a:t>
          </a:r>
          <a:endParaRPr lang="ru-RU" sz="2400" dirty="0" smtClean="0">
            <a:solidFill>
              <a:srgbClr val="FFC000"/>
            </a:solidFill>
          </a:endParaRPr>
        </a:p>
        <a:p>
          <a:r>
            <a:rPr lang="ru-RU" sz="2400" i="1" dirty="0" smtClean="0"/>
            <a:t>Обучающийся</a:t>
          </a:r>
        </a:p>
      </dgm:t>
    </dgm:pt>
    <dgm:pt modelId="{D5FAA15E-BA9F-4DC2-A1E2-F9C90C441E9F}" type="parTrans" cxnId="{B0C87386-901C-4F90-9EA0-7DC8A706F316}">
      <dgm:prSet/>
      <dgm:spPr/>
      <dgm:t>
        <a:bodyPr/>
        <a:lstStyle/>
        <a:p>
          <a:endParaRPr lang="ru-RU"/>
        </a:p>
      </dgm:t>
    </dgm:pt>
    <dgm:pt modelId="{75080001-FD76-405D-9D8D-DADBCFC713EE}" type="sibTrans" cxnId="{B0C87386-901C-4F90-9EA0-7DC8A706F316}">
      <dgm:prSet/>
      <dgm:spPr/>
      <dgm:t>
        <a:bodyPr/>
        <a:lstStyle/>
        <a:p>
          <a:endParaRPr lang="ru-RU"/>
        </a:p>
      </dgm:t>
    </dgm:pt>
    <dgm:pt modelId="{C2816578-7EDA-404C-B381-D03C19594C02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C000"/>
              </a:solidFill>
            </a:rPr>
            <a:t>---</a:t>
          </a:r>
          <a:endParaRPr lang="ru-RU" sz="2400" dirty="0" smtClean="0">
            <a:solidFill>
              <a:srgbClr val="FFC000"/>
            </a:solidFill>
          </a:endParaRPr>
        </a:p>
        <a:p>
          <a:r>
            <a:rPr lang="ru-RU" sz="2400" i="1" dirty="0" smtClean="0"/>
            <a:t>Обучающийся</a:t>
          </a:r>
        </a:p>
      </dgm:t>
    </dgm:pt>
    <dgm:pt modelId="{04DB0DA4-EBD9-49AD-A888-CC12F28CD11C}" type="parTrans" cxnId="{B8F41294-E893-4DD2-8DEE-A99519F757C4}">
      <dgm:prSet/>
      <dgm:spPr/>
      <dgm:t>
        <a:bodyPr/>
        <a:lstStyle/>
        <a:p>
          <a:endParaRPr lang="ru-RU"/>
        </a:p>
      </dgm:t>
    </dgm:pt>
    <dgm:pt modelId="{9FD486E1-877F-4A8E-A24D-13E2C3138EEF}" type="sibTrans" cxnId="{B8F41294-E893-4DD2-8DEE-A99519F757C4}">
      <dgm:prSet/>
      <dgm:spPr/>
      <dgm:t>
        <a:bodyPr/>
        <a:lstStyle/>
        <a:p>
          <a:endParaRPr lang="ru-RU"/>
        </a:p>
      </dgm:t>
    </dgm:pt>
    <dgm:pt modelId="{0BD6D87F-3649-4898-938C-3643FFCE532D}" type="pres">
      <dgm:prSet presAssocID="{19168832-FDF5-4B95-AE78-739B92B5B81E}" presName="Name0" presStyleCnt="0">
        <dgm:presLayoutVars>
          <dgm:dir/>
          <dgm:resizeHandles val="exact"/>
        </dgm:presLayoutVars>
      </dgm:prSet>
      <dgm:spPr/>
    </dgm:pt>
    <dgm:pt modelId="{FFAEEAF1-5F6B-45C2-BE4F-35A1594894EF}" type="pres">
      <dgm:prSet presAssocID="{19168832-FDF5-4B95-AE78-739B92B5B81E}" presName="fgShape" presStyleLbl="fgShp" presStyleIdx="0" presStyleCnt="1" custLinFactNeighborX="-1994" custLinFactNeighborY="17005"/>
      <dgm:spPr>
        <a:noFill/>
        <a:ln>
          <a:noFill/>
        </a:ln>
      </dgm:spPr>
    </dgm:pt>
    <dgm:pt modelId="{E2FE1481-9BD5-46AA-BD82-A1A5BAA9FF3B}" type="pres">
      <dgm:prSet presAssocID="{19168832-FDF5-4B95-AE78-739B92B5B81E}" presName="linComp" presStyleCnt="0"/>
      <dgm:spPr/>
    </dgm:pt>
    <dgm:pt modelId="{FD85176E-C227-4C64-8988-13F0B96116D3}" type="pres">
      <dgm:prSet presAssocID="{D010E8FC-2DC5-4EBD-B297-E780682747E2}" presName="compNode" presStyleCnt="0"/>
      <dgm:spPr/>
    </dgm:pt>
    <dgm:pt modelId="{328FEDB0-8E24-4EA7-9432-F831A755EA36}" type="pres">
      <dgm:prSet presAssocID="{D010E8FC-2DC5-4EBD-B297-E780682747E2}" presName="bkgdShape" presStyleLbl="node1" presStyleIdx="0" presStyleCnt="3"/>
      <dgm:spPr/>
      <dgm:t>
        <a:bodyPr/>
        <a:lstStyle/>
        <a:p>
          <a:endParaRPr lang="ru-RU"/>
        </a:p>
      </dgm:t>
    </dgm:pt>
    <dgm:pt modelId="{BC28233B-282C-43E8-BD18-B74CE9946804}" type="pres">
      <dgm:prSet presAssocID="{D010E8FC-2DC5-4EBD-B297-E780682747E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DB70F-BBE3-4878-9AE5-DF1146274BA4}" type="pres">
      <dgm:prSet presAssocID="{D010E8FC-2DC5-4EBD-B297-E780682747E2}" presName="invisiNode" presStyleLbl="node1" presStyleIdx="0" presStyleCnt="3"/>
      <dgm:spPr/>
    </dgm:pt>
    <dgm:pt modelId="{DF402418-37D9-43E7-BB93-F86664A46DDF}" type="pres">
      <dgm:prSet presAssocID="{D010E8FC-2DC5-4EBD-B297-E780682747E2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D33384-3F13-4B90-A63E-3577FDE7FA4A}" type="pres">
      <dgm:prSet presAssocID="{27DCFCBD-142F-4E8B-96C4-66B93BBB49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D52D01-1DBF-4F7B-AC09-C673870FB89A}" type="pres">
      <dgm:prSet presAssocID="{8AE01C6E-2872-48CD-94CA-FA90DB6693CA}" presName="compNode" presStyleCnt="0"/>
      <dgm:spPr/>
    </dgm:pt>
    <dgm:pt modelId="{FC8D610D-D1A0-4E20-9FD8-52E7CD4876BE}" type="pres">
      <dgm:prSet presAssocID="{8AE01C6E-2872-48CD-94CA-FA90DB6693CA}" presName="bkgdShape" presStyleLbl="node1" presStyleIdx="1" presStyleCnt="3"/>
      <dgm:spPr/>
      <dgm:t>
        <a:bodyPr/>
        <a:lstStyle/>
        <a:p>
          <a:endParaRPr lang="ru-RU"/>
        </a:p>
      </dgm:t>
    </dgm:pt>
    <dgm:pt modelId="{B3EBA6EC-E90A-4BB1-8C52-A8CFB160528B}" type="pres">
      <dgm:prSet presAssocID="{8AE01C6E-2872-48CD-94CA-FA90DB6693C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5840A-6068-45C2-B4F0-ED83CAA3BF63}" type="pres">
      <dgm:prSet presAssocID="{8AE01C6E-2872-48CD-94CA-FA90DB6693CA}" presName="invisiNode" presStyleLbl="node1" presStyleIdx="1" presStyleCnt="3"/>
      <dgm:spPr/>
    </dgm:pt>
    <dgm:pt modelId="{3B860733-69D2-401C-8464-A84443812BCE}" type="pres">
      <dgm:prSet presAssocID="{8AE01C6E-2872-48CD-94CA-FA90DB6693CA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C317C6B-FDB2-4B82-A5E5-864EBD87E7B4}" type="pres">
      <dgm:prSet presAssocID="{75080001-FD76-405D-9D8D-DADBCFC713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1F6047-1976-4E95-8ECD-F0D4B7020B3D}" type="pres">
      <dgm:prSet presAssocID="{C2816578-7EDA-404C-B381-D03C19594C02}" presName="compNode" presStyleCnt="0"/>
      <dgm:spPr/>
    </dgm:pt>
    <dgm:pt modelId="{DA5E87F1-6829-4A7C-84FC-CBD1A52BCB6D}" type="pres">
      <dgm:prSet presAssocID="{C2816578-7EDA-404C-B381-D03C19594C02}" presName="bkgdShape" presStyleLbl="node1" presStyleIdx="2" presStyleCnt="3"/>
      <dgm:spPr/>
      <dgm:t>
        <a:bodyPr/>
        <a:lstStyle/>
        <a:p>
          <a:endParaRPr lang="ru-RU"/>
        </a:p>
      </dgm:t>
    </dgm:pt>
    <dgm:pt modelId="{CEEFAFB5-F73C-4073-9BBA-0D6D86528BD2}" type="pres">
      <dgm:prSet presAssocID="{C2816578-7EDA-404C-B381-D03C19594C0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53B65-C092-42AD-81EC-97CA651FE290}" type="pres">
      <dgm:prSet presAssocID="{C2816578-7EDA-404C-B381-D03C19594C02}" presName="invisiNode" presStyleLbl="node1" presStyleIdx="2" presStyleCnt="3"/>
      <dgm:spPr/>
    </dgm:pt>
    <dgm:pt modelId="{2C9198DE-A312-40D5-9E87-FAEC6A49A1C5}" type="pres">
      <dgm:prSet presAssocID="{C2816578-7EDA-404C-B381-D03C19594C0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B8F41294-E893-4DD2-8DEE-A99519F757C4}" srcId="{19168832-FDF5-4B95-AE78-739B92B5B81E}" destId="{C2816578-7EDA-404C-B381-D03C19594C02}" srcOrd="2" destOrd="0" parTransId="{04DB0DA4-EBD9-49AD-A888-CC12F28CD11C}" sibTransId="{9FD486E1-877F-4A8E-A24D-13E2C3138EEF}"/>
    <dgm:cxn modelId="{DFC903E0-1E76-42C5-9953-DCD03B75D97B}" type="presOf" srcId="{C2816578-7EDA-404C-B381-D03C19594C02}" destId="{DA5E87F1-6829-4A7C-84FC-CBD1A52BCB6D}" srcOrd="0" destOrd="0" presId="urn:microsoft.com/office/officeart/2005/8/layout/hList7"/>
    <dgm:cxn modelId="{5042AB56-5F98-42B3-B2AA-EA764012AEB7}" type="presOf" srcId="{D010E8FC-2DC5-4EBD-B297-E780682747E2}" destId="{BC28233B-282C-43E8-BD18-B74CE9946804}" srcOrd="1" destOrd="0" presId="urn:microsoft.com/office/officeart/2005/8/layout/hList7"/>
    <dgm:cxn modelId="{517E3589-78C5-4F70-B606-24781D3D074A}" type="presOf" srcId="{19168832-FDF5-4B95-AE78-739B92B5B81E}" destId="{0BD6D87F-3649-4898-938C-3643FFCE532D}" srcOrd="0" destOrd="0" presId="urn:microsoft.com/office/officeart/2005/8/layout/hList7"/>
    <dgm:cxn modelId="{BEBFD932-B028-4FC0-A1F9-889564028B9B}" type="presOf" srcId="{27DCFCBD-142F-4E8B-96C4-66B93BBB4923}" destId="{9FD33384-3F13-4B90-A63E-3577FDE7FA4A}" srcOrd="0" destOrd="0" presId="urn:microsoft.com/office/officeart/2005/8/layout/hList7"/>
    <dgm:cxn modelId="{BF575FC0-8CB3-4D3D-BE1D-76EF6191EC9D}" srcId="{19168832-FDF5-4B95-AE78-739B92B5B81E}" destId="{D010E8FC-2DC5-4EBD-B297-E780682747E2}" srcOrd="0" destOrd="0" parTransId="{9504B55F-7E60-474B-A3B5-A7A726ACAAF3}" sibTransId="{27DCFCBD-142F-4E8B-96C4-66B93BBB4923}"/>
    <dgm:cxn modelId="{B0C87386-901C-4F90-9EA0-7DC8A706F316}" srcId="{19168832-FDF5-4B95-AE78-739B92B5B81E}" destId="{8AE01C6E-2872-48CD-94CA-FA90DB6693CA}" srcOrd="1" destOrd="0" parTransId="{D5FAA15E-BA9F-4DC2-A1E2-F9C90C441E9F}" sibTransId="{75080001-FD76-405D-9D8D-DADBCFC713EE}"/>
    <dgm:cxn modelId="{3ECEC96B-4B45-4EDA-9FA6-190EA87475D0}" type="presOf" srcId="{8AE01C6E-2872-48CD-94CA-FA90DB6693CA}" destId="{FC8D610D-D1A0-4E20-9FD8-52E7CD4876BE}" srcOrd="0" destOrd="0" presId="urn:microsoft.com/office/officeart/2005/8/layout/hList7"/>
    <dgm:cxn modelId="{D4578565-CF2A-4960-939B-1B7344B875F5}" type="presOf" srcId="{D010E8FC-2DC5-4EBD-B297-E780682747E2}" destId="{328FEDB0-8E24-4EA7-9432-F831A755EA36}" srcOrd="0" destOrd="0" presId="urn:microsoft.com/office/officeart/2005/8/layout/hList7"/>
    <dgm:cxn modelId="{C3DFC8CC-D9DF-4210-8262-DB32CD6390DD}" type="presOf" srcId="{C2816578-7EDA-404C-B381-D03C19594C02}" destId="{CEEFAFB5-F73C-4073-9BBA-0D6D86528BD2}" srcOrd="1" destOrd="0" presId="urn:microsoft.com/office/officeart/2005/8/layout/hList7"/>
    <dgm:cxn modelId="{64B0A0C6-39EF-4D08-819E-DD2155092444}" type="presOf" srcId="{75080001-FD76-405D-9D8D-DADBCFC713EE}" destId="{8C317C6B-FDB2-4B82-A5E5-864EBD87E7B4}" srcOrd="0" destOrd="0" presId="urn:microsoft.com/office/officeart/2005/8/layout/hList7"/>
    <dgm:cxn modelId="{1AF2C18D-75DF-4E90-A73B-2BBFA98FC85E}" type="presOf" srcId="{8AE01C6E-2872-48CD-94CA-FA90DB6693CA}" destId="{B3EBA6EC-E90A-4BB1-8C52-A8CFB160528B}" srcOrd="1" destOrd="0" presId="urn:microsoft.com/office/officeart/2005/8/layout/hList7"/>
    <dgm:cxn modelId="{D47F91BC-8841-49DE-B84F-701F0C64BFE2}" type="presParOf" srcId="{0BD6D87F-3649-4898-938C-3643FFCE532D}" destId="{FFAEEAF1-5F6B-45C2-BE4F-35A1594894EF}" srcOrd="0" destOrd="0" presId="urn:microsoft.com/office/officeart/2005/8/layout/hList7"/>
    <dgm:cxn modelId="{8B80C721-D3F0-43DC-9920-D341C00D607E}" type="presParOf" srcId="{0BD6D87F-3649-4898-938C-3643FFCE532D}" destId="{E2FE1481-9BD5-46AA-BD82-A1A5BAA9FF3B}" srcOrd="1" destOrd="0" presId="urn:microsoft.com/office/officeart/2005/8/layout/hList7"/>
    <dgm:cxn modelId="{D232E8D8-FB87-4916-9990-35805DBE9AB3}" type="presParOf" srcId="{E2FE1481-9BD5-46AA-BD82-A1A5BAA9FF3B}" destId="{FD85176E-C227-4C64-8988-13F0B96116D3}" srcOrd="0" destOrd="0" presId="urn:microsoft.com/office/officeart/2005/8/layout/hList7"/>
    <dgm:cxn modelId="{BB0CC6B1-1B2D-4A8C-B35A-04A7D14E325A}" type="presParOf" srcId="{FD85176E-C227-4C64-8988-13F0B96116D3}" destId="{328FEDB0-8E24-4EA7-9432-F831A755EA36}" srcOrd="0" destOrd="0" presId="urn:microsoft.com/office/officeart/2005/8/layout/hList7"/>
    <dgm:cxn modelId="{D1D607C8-73E7-45D4-84D8-A18462271B5A}" type="presParOf" srcId="{FD85176E-C227-4C64-8988-13F0B96116D3}" destId="{BC28233B-282C-43E8-BD18-B74CE9946804}" srcOrd="1" destOrd="0" presId="urn:microsoft.com/office/officeart/2005/8/layout/hList7"/>
    <dgm:cxn modelId="{B522D68A-757A-43B1-AAD6-191ED0C513BF}" type="presParOf" srcId="{FD85176E-C227-4C64-8988-13F0B96116D3}" destId="{F1ADB70F-BBE3-4878-9AE5-DF1146274BA4}" srcOrd="2" destOrd="0" presId="urn:microsoft.com/office/officeart/2005/8/layout/hList7"/>
    <dgm:cxn modelId="{277840C1-C8B4-4C0C-B96A-11457E2C24E6}" type="presParOf" srcId="{FD85176E-C227-4C64-8988-13F0B96116D3}" destId="{DF402418-37D9-43E7-BB93-F86664A46DDF}" srcOrd="3" destOrd="0" presId="urn:microsoft.com/office/officeart/2005/8/layout/hList7"/>
    <dgm:cxn modelId="{196ED9EF-9C03-467E-89E0-E97095399116}" type="presParOf" srcId="{E2FE1481-9BD5-46AA-BD82-A1A5BAA9FF3B}" destId="{9FD33384-3F13-4B90-A63E-3577FDE7FA4A}" srcOrd="1" destOrd="0" presId="urn:microsoft.com/office/officeart/2005/8/layout/hList7"/>
    <dgm:cxn modelId="{89662D42-563B-4764-A87F-890567E7BB26}" type="presParOf" srcId="{E2FE1481-9BD5-46AA-BD82-A1A5BAA9FF3B}" destId="{CED52D01-1DBF-4F7B-AC09-C673870FB89A}" srcOrd="2" destOrd="0" presId="urn:microsoft.com/office/officeart/2005/8/layout/hList7"/>
    <dgm:cxn modelId="{B60E3222-68B4-4EA1-B2D9-867379404688}" type="presParOf" srcId="{CED52D01-1DBF-4F7B-AC09-C673870FB89A}" destId="{FC8D610D-D1A0-4E20-9FD8-52E7CD4876BE}" srcOrd="0" destOrd="0" presId="urn:microsoft.com/office/officeart/2005/8/layout/hList7"/>
    <dgm:cxn modelId="{8131346E-8BB9-4186-B9FA-B7659CE0B180}" type="presParOf" srcId="{CED52D01-1DBF-4F7B-AC09-C673870FB89A}" destId="{B3EBA6EC-E90A-4BB1-8C52-A8CFB160528B}" srcOrd="1" destOrd="0" presId="urn:microsoft.com/office/officeart/2005/8/layout/hList7"/>
    <dgm:cxn modelId="{038F7E7A-B264-49F7-A344-9C05BCCB4452}" type="presParOf" srcId="{CED52D01-1DBF-4F7B-AC09-C673870FB89A}" destId="{1D05840A-6068-45C2-B4F0-ED83CAA3BF63}" srcOrd="2" destOrd="0" presId="urn:microsoft.com/office/officeart/2005/8/layout/hList7"/>
    <dgm:cxn modelId="{7F95DC0B-2122-4783-AFC0-E44556DDB814}" type="presParOf" srcId="{CED52D01-1DBF-4F7B-AC09-C673870FB89A}" destId="{3B860733-69D2-401C-8464-A84443812BCE}" srcOrd="3" destOrd="0" presId="urn:microsoft.com/office/officeart/2005/8/layout/hList7"/>
    <dgm:cxn modelId="{F85C4E89-1B10-40B5-B790-0478DEF32F41}" type="presParOf" srcId="{E2FE1481-9BD5-46AA-BD82-A1A5BAA9FF3B}" destId="{8C317C6B-FDB2-4B82-A5E5-864EBD87E7B4}" srcOrd="3" destOrd="0" presId="urn:microsoft.com/office/officeart/2005/8/layout/hList7"/>
    <dgm:cxn modelId="{27C9309F-9661-4ABB-B61F-618EC3A62FBA}" type="presParOf" srcId="{E2FE1481-9BD5-46AA-BD82-A1A5BAA9FF3B}" destId="{911F6047-1976-4E95-8ECD-F0D4B7020B3D}" srcOrd="4" destOrd="0" presId="urn:microsoft.com/office/officeart/2005/8/layout/hList7"/>
    <dgm:cxn modelId="{E262ED0E-83C6-46D4-B9FE-1124F9F5225B}" type="presParOf" srcId="{911F6047-1976-4E95-8ECD-F0D4B7020B3D}" destId="{DA5E87F1-6829-4A7C-84FC-CBD1A52BCB6D}" srcOrd="0" destOrd="0" presId="urn:microsoft.com/office/officeart/2005/8/layout/hList7"/>
    <dgm:cxn modelId="{090CF52E-6992-467D-BC99-2891CFE493AD}" type="presParOf" srcId="{911F6047-1976-4E95-8ECD-F0D4B7020B3D}" destId="{CEEFAFB5-F73C-4073-9BBA-0D6D86528BD2}" srcOrd="1" destOrd="0" presId="urn:microsoft.com/office/officeart/2005/8/layout/hList7"/>
    <dgm:cxn modelId="{9EFC9858-7AB9-4B21-A53C-A15721C47A08}" type="presParOf" srcId="{911F6047-1976-4E95-8ECD-F0D4B7020B3D}" destId="{48253B65-C092-42AD-81EC-97CA651FE290}" srcOrd="2" destOrd="0" presId="urn:microsoft.com/office/officeart/2005/8/layout/hList7"/>
    <dgm:cxn modelId="{510924DC-8174-4F7B-94EB-B5DFB6B0971B}" type="presParOf" srcId="{911F6047-1976-4E95-8ECD-F0D4B7020B3D}" destId="{2C9198DE-A312-40D5-9E87-FAEC6A49A1C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41CA1-2E3D-4FD5-A8EA-8564A39C146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BF24B64-23B3-4220-9F70-F08E07F20945}">
      <dgm:prSet phldrT="[Текст]"/>
      <dgm:spPr/>
      <dgm:t>
        <a:bodyPr/>
        <a:lstStyle/>
        <a:p>
          <a:r>
            <a:rPr lang="ru-RU" dirty="0" smtClean="0"/>
            <a:t>О </a:t>
          </a:r>
          <a:r>
            <a:rPr lang="en-US" dirty="0" smtClean="0"/>
            <a:t>Price Action</a:t>
          </a:r>
          <a:endParaRPr lang="ru-RU" dirty="0"/>
        </a:p>
      </dgm:t>
    </dgm:pt>
    <dgm:pt modelId="{E1D18163-58DD-4651-9171-AA85B448B192}" type="parTrans" cxnId="{5F237E00-C38A-45B3-95BA-365E61C3A200}">
      <dgm:prSet/>
      <dgm:spPr/>
      <dgm:t>
        <a:bodyPr/>
        <a:lstStyle/>
        <a:p>
          <a:endParaRPr lang="ru-RU"/>
        </a:p>
      </dgm:t>
    </dgm:pt>
    <dgm:pt modelId="{B1641E19-FFCD-477D-92FB-B20AEAF690E9}" type="sibTrans" cxnId="{5F237E00-C38A-45B3-95BA-365E61C3A200}">
      <dgm:prSet/>
      <dgm:spPr/>
      <dgm:t>
        <a:bodyPr/>
        <a:lstStyle/>
        <a:p>
          <a:endParaRPr lang="ru-RU"/>
        </a:p>
      </dgm:t>
    </dgm:pt>
    <dgm:pt modelId="{D16F1384-C560-4852-A616-A84BF33B54E0}">
      <dgm:prSet phldrT="[Текст]"/>
      <dgm:spPr/>
      <dgm:t>
        <a:bodyPr/>
        <a:lstStyle/>
        <a:p>
          <a:pPr algn="just"/>
          <a:r>
            <a:rPr lang="ru-RU" dirty="0" smtClean="0">
              <a:latin typeface="Georgia" panose="02040502050405020303" pitchFamily="18" charset="0"/>
            </a:rPr>
            <a:t>Методика анализа торгового инструмента без применения каких – либо индикаторов. Вместо этого используются «паттерны» - модели формируемые на графике в ходе движения цены. Типы графиков для </a:t>
          </a:r>
          <a:r>
            <a:rPr lang="en-US" dirty="0" smtClean="0">
              <a:latin typeface="Georgia" panose="02040502050405020303" pitchFamily="18" charset="0"/>
            </a:rPr>
            <a:t>Price Action</a:t>
          </a:r>
          <a:r>
            <a:rPr lang="ru-RU" dirty="0" smtClean="0">
              <a:latin typeface="Georgia" panose="02040502050405020303" pitchFamily="18" charset="0"/>
            </a:rPr>
            <a:t>: «японские свечи», «бары» или «</a:t>
          </a:r>
          <a:r>
            <a:rPr lang="ru-RU" dirty="0" err="1" smtClean="0">
              <a:latin typeface="Georgia" panose="02040502050405020303" pitchFamily="18" charset="0"/>
            </a:rPr>
            <a:t>хейкен</a:t>
          </a:r>
          <a:r>
            <a:rPr lang="ru-RU" dirty="0" smtClean="0">
              <a:latin typeface="Georgia" panose="02040502050405020303" pitchFamily="18" charset="0"/>
            </a:rPr>
            <a:t> </a:t>
          </a:r>
          <a:r>
            <a:rPr lang="ru-RU" dirty="0" err="1" smtClean="0">
              <a:latin typeface="Georgia" panose="02040502050405020303" pitchFamily="18" charset="0"/>
            </a:rPr>
            <a:t>аши</a:t>
          </a:r>
          <a:r>
            <a:rPr lang="ru-RU" dirty="0" smtClean="0">
              <a:latin typeface="Georgia" panose="02040502050405020303" pitchFamily="18" charset="0"/>
            </a:rPr>
            <a:t>»</a:t>
          </a:r>
          <a:endParaRPr lang="ru-RU" dirty="0"/>
        </a:p>
      </dgm:t>
    </dgm:pt>
    <dgm:pt modelId="{4BA6235F-368C-49F2-8297-877E0A083ADF}" type="parTrans" cxnId="{5BD753C1-EB96-4FF7-8485-33881C90AC0C}">
      <dgm:prSet/>
      <dgm:spPr/>
      <dgm:t>
        <a:bodyPr/>
        <a:lstStyle/>
        <a:p>
          <a:endParaRPr lang="ru-RU"/>
        </a:p>
      </dgm:t>
    </dgm:pt>
    <dgm:pt modelId="{02C6E51A-0DF7-4D7A-9648-1038569C09D0}" type="sibTrans" cxnId="{5BD753C1-EB96-4FF7-8485-33881C90AC0C}">
      <dgm:prSet/>
      <dgm:spPr/>
      <dgm:t>
        <a:bodyPr/>
        <a:lstStyle/>
        <a:p>
          <a:endParaRPr lang="ru-RU"/>
        </a:p>
      </dgm:t>
    </dgm:pt>
    <dgm:pt modelId="{FA371127-9930-46E9-9667-AD6D2E76070B}">
      <dgm:prSet phldrT="[Текст]"/>
      <dgm:spPr/>
      <dgm:t>
        <a:bodyPr/>
        <a:lstStyle/>
        <a:p>
          <a:r>
            <a:rPr lang="ru-RU" dirty="0" smtClean="0"/>
            <a:t>Достоинство</a:t>
          </a:r>
          <a:endParaRPr lang="ru-RU" dirty="0"/>
        </a:p>
      </dgm:t>
    </dgm:pt>
    <dgm:pt modelId="{68F26975-2AB4-4F27-B547-00C5E28091A5}" type="parTrans" cxnId="{DB9A8DC9-43C8-40CB-8890-BD471F05DAFB}">
      <dgm:prSet/>
      <dgm:spPr/>
      <dgm:t>
        <a:bodyPr/>
        <a:lstStyle/>
        <a:p>
          <a:endParaRPr lang="ru-RU"/>
        </a:p>
      </dgm:t>
    </dgm:pt>
    <dgm:pt modelId="{29603C30-1417-4440-827D-74DBF05D01BD}" type="sibTrans" cxnId="{DB9A8DC9-43C8-40CB-8890-BD471F05DAFB}">
      <dgm:prSet/>
      <dgm:spPr/>
      <dgm:t>
        <a:bodyPr/>
        <a:lstStyle/>
        <a:p>
          <a:endParaRPr lang="ru-RU"/>
        </a:p>
      </dgm:t>
    </dgm:pt>
    <dgm:pt modelId="{F931D1DD-AC15-44A9-8752-12C6B720D35B}">
      <dgm:prSet phldrT="[Текст]"/>
      <dgm:spPr/>
      <dgm:t>
        <a:bodyPr/>
        <a:lstStyle/>
        <a:p>
          <a:pPr algn="just"/>
          <a:r>
            <a:rPr lang="ru-RU" dirty="0" smtClean="0">
              <a:latin typeface="Georgia" panose="02040502050405020303" pitchFamily="18" charset="0"/>
            </a:rPr>
            <a:t>Высокое математическое ожидание паттернов, при их правильном выборе</a:t>
          </a:r>
          <a:endParaRPr lang="ru-RU" dirty="0"/>
        </a:p>
      </dgm:t>
    </dgm:pt>
    <dgm:pt modelId="{18B25ECC-F81A-4867-9A84-6D28156509B6}" type="parTrans" cxnId="{152EC5CA-00E0-48E9-BFEE-A4BE411FDDA7}">
      <dgm:prSet/>
      <dgm:spPr/>
      <dgm:t>
        <a:bodyPr/>
        <a:lstStyle/>
        <a:p>
          <a:endParaRPr lang="ru-RU"/>
        </a:p>
      </dgm:t>
    </dgm:pt>
    <dgm:pt modelId="{A884416A-6106-479D-B246-3E5B3784D118}" type="sibTrans" cxnId="{152EC5CA-00E0-48E9-BFEE-A4BE411FDDA7}">
      <dgm:prSet/>
      <dgm:spPr/>
      <dgm:t>
        <a:bodyPr/>
        <a:lstStyle/>
        <a:p>
          <a:endParaRPr lang="ru-RU"/>
        </a:p>
      </dgm:t>
    </dgm:pt>
    <dgm:pt modelId="{C0D2A1C1-06BA-4FA5-BFAA-FA7DD20D811B}">
      <dgm:prSet/>
      <dgm:spPr/>
      <dgm:t>
        <a:bodyPr/>
        <a:lstStyle/>
        <a:p>
          <a:r>
            <a:rPr lang="ru-RU" dirty="0" smtClean="0"/>
            <a:t>Недостаток</a:t>
          </a:r>
          <a:endParaRPr lang="ru-RU" dirty="0"/>
        </a:p>
      </dgm:t>
    </dgm:pt>
    <dgm:pt modelId="{0EB55DB5-E113-4151-BB36-BE8758C723A8}" type="parTrans" cxnId="{08B2F578-E3A5-4F0E-8F74-7C6DEDBDCAAD}">
      <dgm:prSet/>
      <dgm:spPr/>
      <dgm:t>
        <a:bodyPr/>
        <a:lstStyle/>
        <a:p>
          <a:endParaRPr lang="ru-RU"/>
        </a:p>
      </dgm:t>
    </dgm:pt>
    <dgm:pt modelId="{5DD8C8E4-C298-48E6-BBFC-3DBFA759D515}" type="sibTrans" cxnId="{08B2F578-E3A5-4F0E-8F74-7C6DEDBDCAAD}">
      <dgm:prSet/>
      <dgm:spPr/>
      <dgm:t>
        <a:bodyPr/>
        <a:lstStyle/>
        <a:p>
          <a:endParaRPr lang="ru-RU"/>
        </a:p>
      </dgm:t>
    </dgm:pt>
    <dgm:pt modelId="{A2C574B6-AB90-44F1-8E9D-2BCA6C93BEBD}">
      <dgm:prSet/>
      <dgm:spPr/>
      <dgm:t>
        <a:bodyPr/>
        <a:lstStyle/>
        <a:p>
          <a:pPr algn="just"/>
          <a:r>
            <a:rPr lang="ru-RU" dirty="0" smtClean="0">
              <a:latin typeface="Georgia" panose="02040502050405020303" pitchFamily="18" charset="0"/>
            </a:rPr>
            <a:t>Сложность поиска паттернов на малых </a:t>
          </a:r>
          <a:r>
            <a:rPr lang="ru-RU" dirty="0" err="1" smtClean="0">
              <a:latin typeface="Georgia" panose="02040502050405020303" pitchFamily="18" charset="0"/>
            </a:rPr>
            <a:t>таймфреймах</a:t>
          </a:r>
          <a:endParaRPr lang="ru-RU" dirty="0"/>
        </a:p>
      </dgm:t>
    </dgm:pt>
    <dgm:pt modelId="{6F9121B6-E416-4124-91BB-BA8DDB1CBD87}" type="parTrans" cxnId="{2E1207DF-F578-441E-935C-8481D5D5EF72}">
      <dgm:prSet/>
      <dgm:spPr/>
      <dgm:t>
        <a:bodyPr/>
        <a:lstStyle/>
        <a:p>
          <a:endParaRPr lang="ru-RU"/>
        </a:p>
      </dgm:t>
    </dgm:pt>
    <dgm:pt modelId="{49E47756-1BFB-45FB-BA56-AF090F7ECE50}" type="sibTrans" cxnId="{2E1207DF-F578-441E-935C-8481D5D5EF72}">
      <dgm:prSet/>
      <dgm:spPr/>
      <dgm:t>
        <a:bodyPr/>
        <a:lstStyle/>
        <a:p>
          <a:endParaRPr lang="ru-RU"/>
        </a:p>
      </dgm:t>
    </dgm:pt>
    <dgm:pt modelId="{CB9B5236-714C-423A-9549-19D184726E4B}" type="pres">
      <dgm:prSet presAssocID="{74641CA1-2E3D-4FD5-A8EA-8564A39C14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8AE67-7CDC-44C9-AB0E-9794DEC3D5EB}" type="pres">
      <dgm:prSet presAssocID="{8BF24B64-23B3-4220-9F70-F08E07F20945}" presName="parentText" presStyleLbl="node1" presStyleIdx="0" presStyleCnt="3" custLinFactNeighborX="-3122" custLinFactNeighborY="-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89E87-5FE6-47C5-BABE-645AC74A34F5}" type="pres">
      <dgm:prSet presAssocID="{8BF24B64-23B3-4220-9F70-F08E07F2094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709F1-547B-4BCA-8D6E-070CBF646D4E}" type="pres">
      <dgm:prSet presAssocID="{FA371127-9930-46E9-9667-AD6D2E7607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15589-9232-4F67-81D8-81ECA2866A16}" type="pres">
      <dgm:prSet presAssocID="{FA371127-9930-46E9-9667-AD6D2E76070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5BA3C-61C6-47FC-B7F9-11097E0C92CB}" type="pres">
      <dgm:prSet presAssocID="{C0D2A1C1-06BA-4FA5-BFAA-FA7DD20D81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AF696-AD90-4DBE-A106-955CF28225C2}" type="pres">
      <dgm:prSet presAssocID="{C0D2A1C1-06BA-4FA5-BFAA-FA7DD20D811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EC5CA-00E0-48E9-BFEE-A4BE411FDDA7}" srcId="{FA371127-9930-46E9-9667-AD6D2E76070B}" destId="{F931D1DD-AC15-44A9-8752-12C6B720D35B}" srcOrd="0" destOrd="0" parTransId="{18B25ECC-F81A-4867-9A84-6D28156509B6}" sibTransId="{A884416A-6106-479D-B246-3E5B3784D118}"/>
    <dgm:cxn modelId="{ED914F9F-7AA6-4C1F-9A05-FD4266E389CB}" type="presOf" srcId="{F931D1DD-AC15-44A9-8752-12C6B720D35B}" destId="{6FF15589-9232-4F67-81D8-81ECA2866A16}" srcOrd="0" destOrd="0" presId="urn:microsoft.com/office/officeart/2005/8/layout/vList2"/>
    <dgm:cxn modelId="{DB9A8DC9-43C8-40CB-8890-BD471F05DAFB}" srcId="{74641CA1-2E3D-4FD5-A8EA-8564A39C146E}" destId="{FA371127-9930-46E9-9667-AD6D2E76070B}" srcOrd="1" destOrd="0" parTransId="{68F26975-2AB4-4F27-B547-00C5E28091A5}" sibTransId="{29603C30-1417-4440-827D-74DBF05D01BD}"/>
    <dgm:cxn modelId="{8B5D2948-6DE3-4CFC-AE9B-D43BE12497B5}" type="presOf" srcId="{FA371127-9930-46E9-9667-AD6D2E76070B}" destId="{43F709F1-547B-4BCA-8D6E-070CBF646D4E}" srcOrd="0" destOrd="0" presId="urn:microsoft.com/office/officeart/2005/8/layout/vList2"/>
    <dgm:cxn modelId="{5BD753C1-EB96-4FF7-8485-33881C90AC0C}" srcId="{8BF24B64-23B3-4220-9F70-F08E07F20945}" destId="{D16F1384-C560-4852-A616-A84BF33B54E0}" srcOrd="0" destOrd="0" parTransId="{4BA6235F-368C-49F2-8297-877E0A083ADF}" sibTransId="{02C6E51A-0DF7-4D7A-9648-1038569C09D0}"/>
    <dgm:cxn modelId="{8B04FA26-FA87-4DA4-9C84-239A63CD97E7}" type="presOf" srcId="{C0D2A1C1-06BA-4FA5-BFAA-FA7DD20D811B}" destId="{ABB5BA3C-61C6-47FC-B7F9-11097E0C92CB}" srcOrd="0" destOrd="0" presId="urn:microsoft.com/office/officeart/2005/8/layout/vList2"/>
    <dgm:cxn modelId="{DF08C8F1-AF3C-40E9-AFE7-E7FDAC3D92C8}" type="presOf" srcId="{D16F1384-C560-4852-A616-A84BF33B54E0}" destId="{9BD89E87-5FE6-47C5-BABE-645AC74A34F5}" srcOrd="0" destOrd="0" presId="urn:microsoft.com/office/officeart/2005/8/layout/vList2"/>
    <dgm:cxn modelId="{BFA1ABA3-4322-4D4F-A5FE-C535D5747D8C}" type="presOf" srcId="{74641CA1-2E3D-4FD5-A8EA-8564A39C146E}" destId="{CB9B5236-714C-423A-9549-19D184726E4B}" srcOrd="0" destOrd="0" presId="urn:microsoft.com/office/officeart/2005/8/layout/vList2"/>
    <dgm:cxn modelId="{2E1207DF-F578-441E-935C-8481D5D5EF72}" srcId="{C0D2A1C1-06BA-4FA5-BFAA-FA7DD20D811B}" destId="{A2C574B6-AB90-44F1-8E9D-2BCA6C93BEBD}" srcOrd="0" destOrd="0" parTransId="{6F9121B6-E416-4124-91BB-BA8DDB1CBD87}" sibTransId="{49E47756-1BFB-45FB-BA56-AF090F7ECE50}"/>
    <dgm:cxn modelId="{0416ECE2-0E90-4743-B514-514A462722D2}" type="presOf" srcId="{8BF24B64-23B3-4220-9F70-F08E07F20945}" destId="{4318AE67-7CDC-44C9-AB0E-9794DEC3D5EB}" srcOrd="0" destOrd="0" presId="urn:microsoft.com/office/officeart/2005/8/layout/vList2"/>
    <dgm:cxn modelId="{08B2F578-E3A5-4F0E-8F74-7C6DEDBDCAAD}" srcId="{74641CA1-2E3D-4FD5-A8EA-8564A39C146E}" destId="{C0D2A1C1-06BA-4FA5-BFAA-FA7DD20D811B}" srcOrd="2" destOrd="0" parTransId="{0EB55DB5-E113-4151-BB36-BE8758C723A8}" sibTransId="{5DD8C8E4-C298-48E6-BBFC-3DBFA759D515}"/>
    <dgm:cxn modelId="{5F237E00-C38A-45B3-95BA-365E61C3A200}" srcId="{74641CA1-2E3D-4FD5-A8EA-8564A39C146E}" destId="{8BF24B64-23B3-4220-9F70-F08E07F20945}" srcOrd="0" destOrd="0" parTransId="{E1D18163-58DD-4651-9171-AA85B448B192}" sibTransId="{B1641E19-FFCD-477D-92FB-B20AEAF690E9}"/>
    <dgm:cxn modelId="{88D80AFC-A859-4C06-ADF1-8399368514F9}" type="presOf" srcId="{A2C574B6-AB90-44F1-8E9D-2BCA6C93BEBD}" destId="{46DAF696-AD90-4DBE-A106-955CF28225C2}" srcOrd="0" destOrd="0" presId="urn:microsoft.com/office/officeart/2005/8/layout/vList2"/>
    <dgm:cxn modelId="{E7B2E3B7-EFF1-463C-87C4-EDEC1E1E4722}" type="presParOf" srcId="{CB9B5236-714C-423A-9549-19D184726E4B}" destId="{4318AE67-7CDC-44C9-AB0E-9794DEC3D5EB}" srcOrd="0" destOrd="0" presId="urn:microsoft.com/office/officeart/2005/8/layout/vList2"/>
    <dgm:cxn modelId="{9AFD13F6-2818-4F85-A583-C7F0D6C690BE}" type="presParOf" srcId="{CB9B5236-714C-423A-9549-19D184726E4B}" destId="{9BD89E87-5FE6-47C5-BABE-645AC74A34F5}" srcOrd="1" destOrd="0" presId="urn:microsoft.com/office/officeart/2005/8/layout/vList2"/>
    <dgm:cxn modelId="{AA83B46B-E9EF-47EF-9F26-49686F35DA37}" type="presParOf" srcId="{CB9B5236-714C-423A-9549-19D184726E4B}" destId="{43F709F1-547B-4BCA-8D6E-070CBF646D4E}" srcOrd="2" destOrd="0" presId="urn:microsoft.com/office/officeart/2005/8/layout/vList2"/>
    <dgm:cxn modelId="{675E104A-23E7-46E5-8A50-590E702CFF10}" type="presParOf" srcId="{CB9B5236-714C-423A-9549-19D184726E4B}" destId="{6FF15589-9232-4F67-81D8-81ECA2866A16}" srcOrd="3" destOrd="0" presId="urn:microsoft.com/office/officeart/2005/8/layout/vList2"/>
    <dgm:cxn modelId="{79E5B626-627E-4727-85B3-34E0986A9555}" type="presParOf" srcId="{CB9B5236-714C-423A-9549-19D184726E4B}" destId="{ABB5BA3C-61C6-47FC-B7F9-11097E0C92CB}" srcOrd="4" destOrd="0" presId="urn:microsoft.com/office/officeart/2005/8/layout/vList2"/>
    <dgm:cxn modelId="{121CCD0A-110C-4264-B393-127439AA81D9}" type="presParOf" srcId="{CB9B5236-714C-423A-9549-19D184726E4B}" destId="{46DAF696-AD90-4DBE-A106-955CF28225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E04AC-F94A-4A98-B834-7874F079FA3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4CB5D164-4B80-414C-82BE-607FC5373093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00B050"/>
              </a:solidFill>
            </a:rPr>
            <a:t>Пин</a:t>
          </a:r>
          <a:r>
            <a:rPr lang="ru-RU" b="1" dirty="0" smtClean="0">
              <a:solidFill>
                <a:srgbClr val="00B050"/>
              </a:solidFill>
            </a:rPr>
            <a:t> – бар </a:t>
          </a:r>
          <a:r>
            <a:rPr lang="ru-RU" dirty="0" smtClean="0"/>
            <a:t>является одним из «сильных» паттернов. Указывает на разворот в движении цены.</a:t>
          </a:r>
          <a:endParaRPr lang="ru-RU" dirty="0"/>
        </a:p>
      </dgm:t>
    </dgm:pt>
    <dgm:pt modelId="{8548BBD2-0F06-453B-8CEB-0A3B57B874C8}" type="parTrans" cxnId="{EF8A89C1-747B-47E7-B4FF-E0F7F00B2AE0}">
      <dgm:prSet/>
      <dgm:spPr/>
      <dgm:t>
        <a:bodyPr/>
        <a:lstStyle/>
        <a:p>
          <a:endParaRPr lang="ru-RU"/>
        </a:p>
      </dgm:t>
    </dgm:pt>
    <dgm:pt modelId="{4FD98B1F-DA52-425C-ACAC-ADC0C0A409A0}" type="sibTrans" cxnId="{EF8A89C1-747B-47E7-B4FF-E0F7F00B2AE0}">
      <dgm:prSet/>
      <dgm:spPr/>
      <dgm:t>
        <a:bodyPr/>
        <a:lstStyle/>
        <a:p>
          <a:endParaRPr lang="ru-RU"/>
        </a:p>
      </dgm:t>
    </dgm:pt>
    <dgm:pt modelId="{F44F7781-BD13-4A92-A2A2-3745A4B9D797}">
      <dgm:prSet/>
      <dgm:spPr/>
      <dgm:t>
        <a:bodyPr/>
        <a:lstStyle/>
        <a:p>
          <a:pPr rtl="0"/>
          <a:r>
            <a:rPr lang="ru-RU" smtClean="0"/>
            <a:t>Средняя свеча должна иметь малое тело и большие тени.  </a:t>
          </a:r>
          <a:endParaRPr lang="ru-RU"/>
        </a:p>
      </dgm:t>
    </dgm:pt>
    <dgm:pt modelId="{A64473BE-7DCD-4DA8-9B4C-CBAECB3F2443}" type="parTrans" cxnId="{56228F3C-ED1F-4B4F-BE4E-201E398615F9}">
      <dgm:prSet/>
      <dgm:spPr/>
      <dgm:t>
        <a:bodyPr/>
        <a:lstStyle/>
        <a:p>
          <a:endParaRPr lang="ru-RU"/>
        </a:p>
      </dgm:t>
    </dgm:pt>
    <dgm:pt modelId="{AC4613A1-FC98-4AFD-9A79-81B85A6FB90A}" type="sibTrans" cxnId="{56228F3C-ED1F-4B4F-BE4E-201E398615F9}">
      <dgm:prSet/>
      <dgm:spPr/>
      <dgm:t>
        <a:bodyPr/>
        <a:lstStyle/>
        <a:p>
          <a:endParaRPr lang="ru-RU"/>
        </a:p>
      </dgm:t>
    </dgm:pt>
    <dgm:pt modelId="{E22D91E6-47FD-4FF5-A4D2-3A494C09D9A0}" type="pres">
      <dgm:prSet presAssocID="{4CCE04AC-F94A-4A98-B834-7874F079FA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D404F4-0913-4B64-AE2E-7D8DC5BC29E8}" type="pres">
      <dgm:prSet presAssocID="{4CB5D164-4B80-414C-82BE-607FC53730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83D14-1C49-4F52-A5B5-E2C6EBD82355}" type="pres">
      <dgm:prSet presAssocID="{4FD98B1F-DA52-425C-ACAC-ADC0C0A409A0}" presName="spacer" presStyleCnt="0"/>
      <dgm:spPr/>
    </dgm:pt>
    <dgm:pt modelId="{5C308A9D-314B-4E11-A285-F84C25E1B9DF}" type="pres">
      <dgm:prSet presAssocID="{F44F7781-BD13-4A92-A2A2-3745A4B9D79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C7ABF-1D16-43F0-95A5-444AB1C960D8}" type="presOf" srcId="{F44F7781-BD13-4A92-A2A2-3745A4B9D797}" destId="{5C308A9D-314B-4E11-A285-F84C25E1B9DF}" srcOrd="0" destOrd="0" presId="urn:microsoft.com/office/officeart/2005/8/layout/vList2"/>
    <dgm:cxn modelId="{56228F3C-ED1F-4B4F-BE4E-201E398615F9}" srcId="{4CCE04AC-F94A-4A98-B834-7874F079FA30}" destId="{F44F7781-BD13-4A92-A2A2-3745A4B9D797}" srcOrd="1" destOrd="0" parTransId="{A64473BE-7DCD-4DA8-9B4C-CBAECB3F2443}" sibTransId="{AC4613A1-FC98-4AFD-9A79-81B85A6FB90A}"/>
    <dgm:cxn modelId="{EF8A89C1-747B-47E7-B4FF-E0F7F00B2AE0}" srcId="{4CCE04AC-F94A-4A98-B834-7874F079FA30}" destId="{4CB5D164-4B80-414C-82BE-607FC5373093}" srcOrd="0" destOrd="0" parTransId="{8548BBD2-0F06-453B-8CEB-0A3B57B874C8}" sibTransId="{4FD98B1F-DA52-425C-ACAC-ADC0C0A409A0}"/>
    <dgm:cxn modelId="{1A58E55A-5DDC-4DF4-9D71-8AE1137EBC68}" type="presOf" srcId="{4CCE04AC-F94A-4A98-B834-7874F079FA30}" destId="{E22D91E6-47FD-4FF5-A4D2-3A494C09D9A0}" srcOrd="0" destOrd="0" presId="urn:microsoft.com/office/officeart/2005/8/layout/vList2"/>
    <dgm:cxn modelId="{4923EC81-C4AD-4299-BF38-A773DC867C06}" type="presOf" srcId="{4CB5D164-4B80-414C-82BE-607FC5373093}" destId="{BBD404F4-0913-4B64-AE2E-7D8DC5BC29E8}" srcOrd="0" destOrd="0" presId="urn:microsoft.com/office/officeart/2005/8/layout/vList2"/>
    <dgm:cxn modelId="{A1AC19A0-873D-4B94-939A-8421F75AE6FA}" type="presParOf" srcId="{E22D91E6-47FD-4FF5-A4D2-3A494C09D9A0}" destId="{BBD404F4-0913-4B64-AE2E-7D8DC5BC29E8}" srcOrd="0" destOrd="0" presId="urn:microsoft.com/office/officeart/2005/8/layout/vList2"/>
    <dgm:cxn modelId="{F11BEC40-7EDC-46BA-99FD-5E72CE77C09C}" type="presParOf" srcId="{E22D91E6-47FD-4FF5-A4D2-3A494C09D9A0}" destId="{1C183D14-1C49-4F52-A5B5-E2C6EBD82355}" srcOrd="1" destOrd="0" presId="urn:microsoft.com/office/officeart/2005/8/layout/vList2"/>
    <dgm:cxn modelId="{84D0787F-1B5B-45F3-B303-50DC33D1A12A}" type="presParOf" srcId="{E22D91E6-47FD-4FF5-A4D2-3A494C09D9A0}" destId="{5C308A9D-314B-4E11-A285-F84C25E1B9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0A333-5E33-4F80-85ED-0D751017C72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D240099-E578-4741-A727-8DD74703D679}">
      <dgm:prSet/>
      <dgm:spPr/>
      <dgm:t>
        <a:bodyPr/>
        <a:lstStyle/>
        <a:p>
          <a:pPr rtl="0"/>
          <a:r>
            <a:rPr lang="ru-RU" dirty="0" smtClean="0"/>
            <a:t>Так же, как и  </a:t>
          </a:r>
          <a:r>
            <a:rPr lang="ru-RU" b="0" dirty="0" err="1" smtClean="0"/>
            <a:t>пин</a:t>
          </a:r>
          <a:r>
            <a:rPr lang="ru-RU" b="0" dirty="0" smtClean="0"/>
            <a:t> – бар</a:t>
          </a:r>
          <a:r>
            <a:rPr lang="ru-RU" dirty="0" smtClean="0"/>
            <a:t>, </a:t>
          </a:r>
          <a:r>
            <a:rPr lang="ru-RU" b="1" dirty="0" smtClean="0">
              <a:solidFill>
                <a:srgbClr val="00B050"/>
              </a:solidFill>
            </a:rPr>
            <a:t>поглощение</a:t>
          </a:r>
          <a:r>
            <a:rPr lang="ru-RU" dirty="0" smtClean="0"/>
            <a:t> является сильным разворотным паттерном</a:t>
          </a:r>
          <a:endParaRPr lang="ru-RU" dirty="0"/>
        </a:p>
      </dgm:t>
    </dgm:pt>
    <dgm:pt modelId="{44BF8671-C6A9-420E-B801-D072EEE7CF1E}" type="parTrans" cxnId="{4F28BDDC-96D2-48D3-8141-371C00BB8019}">
      <dgm:prSet/>
      <dgm:spPr/>
      <dgm:t>
        <a:bodyPr/>
        <a:lstStyle/>
        <a:p>
          <a:endParaRPr lang="ru-RU"/>
        </a:p>
      </dgm:t>
    </dgm:pt>
    <dgm:pt modelId="{C85B6FBC-53D8-40EE-B1BB-7BF63011068E}" type="sibTrans" cxnId="{4F28BDDC-96D2-48D3-8141-371C00BB8019}">
      <dgm:prSet/>
      <dgm:spPr/>
      <dgm:t>
        <a:bodyPr/>
        <a:lstStyle/>
        <a:p>
          <a:endParaRPr lang="ru-RU"/>
        </a:p>
      </dgm:t>
    </dgm:pt>
    <dgm:pt modelId="{B1D7A581-3210-430E-9F84-B466A4D77F04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Основное условие – тело предыдущей свечи должно быть поглощено </a:t>
          </a:r>
          <a:r>
            <a:rPr lang="ru-RU" u="sng" dirty="0" smtClean="0">
              <a:solidFill>
                <a:srgbClr val="FF0000"/>
              </a:solidFill>
            </a:rPr>
            <a:t>полностью</a:t>
          </a:r>
          <a:r>
            <a:rPr lang="ru-RU" dirty="0" smtClean="0"/>
            <a:t>, вместе с тенями </a:t>
          </a:r>
        </a:p>
        <a:p>
          <a:pPr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39E02BD-8949-4397-9F84-70B97147B494}" type="parTrans" cxnId="{C748637E-C717-4FFD-95E3-EF40852F154B}">
      <dgm:prSet/>
      <dgm:spPr/>
      <dgm:t>
        <a:bodyPr/>
        <a:lstStyle/>
        <a:p>
          <a:endParaRPr lang="ru-RU"/>
        </a:p>
      </dgm:t>
    </dgm:pt>
    <dgm:pt modelId="{171165CB-7222-4F3F-BC14-A828744774DE}" type="sibTrans" cxnId="{C748637E-C717-4FFD-95E3-EF40852F154B}">
      <dgm:prSet/>
      <dgm:spPr/>
      <dgm:t>
        <a:bodyPr/>
        <a:lstStyle/>
        <a:p>
          <a:endParaRPr lang="ru-RU"/>
        </a:p>
      </dgm:t>
    </dgm:pt>
    <dgm:pt modelId="{48064444-094D-4B2F-985D-102FEFB73703}" type="pres">
      <dgm:prSet presAssocID="{B300A333-5E33-4F80-85ED-0D751017C7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37804C-0594-46CF-8914-3DDF50FB61A4}" type="pres">
      <dgm:prSet presAssocID="{4D240099-E578-4741-A727-8DD74703D6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F1E95-36FA-4B8E-904D-A210426318CB}" type="pres">
      <dgm:prSet presAssocID="{C85B6FBC-53D8-40EE-B1BB-7BF63011068E}" presName="spacer" presStyleCnt="0"/>
      <dgm:spPr/>
    </dgm:pt>
    <dgm:pt modelId="{FE9BA3AC-3E1C-44AE-9812-DD1283618A30}" type="pres">
      <dgm:prSet presAssocID="{B1D7A581-3210-430E-9F84-B466A4D77F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BF185-A9DC-40A8-AD77-4E39F410053E}" type="presOf" srcId="{B1D7A581-3210-430E-9F84-B466A4D77F04}" destId="{FE9BA3AC-3E1C-44AE-9812-DD1283618A30}" srcOrd="0" destOrd="0" presId="urn:microsoft.com/office/officeart/2005/8/layout/vList2"/>
    <dgm:cxn modelId="{4F28BDDC-96D2-48D3-8141-371C00BB8019}" srcId="{B300A333-5E33-4F80-85ED-0D751017C72D}" destId="{4D240099-E578-4741-A727-8DD74703D679}" srcOrd="0" destOrd="0" parTransId="{44BF8671-C6A9-420E-B801-D072EEE7CF1E}" sibTransId="{C85B6FBC-53D8-40EE-B1BB-7BF63011068E}"/>
    <dgm:cxn modelId="{C14B8390-989F-4F8A-B99C-1080F1785117}" type="presOf" srcId="{4D240099-E578-4741-A727-8DD74703D679}" destId="{6F37804C-0594-46CF-8914-3DDF50FB61A4}" srcOrd="0" destOrd="0" presId="urn:microsoft.com/office/officeart/2005/8/layout/vList2"/>
    <dgm:cxn modelId="{C748637E-C717-4FFD-95E3-EF40852F154B}" srcId="{B300A333-5E33-4F80-85ED-0D751017C72D}" destId="{B1D7A581-3210-430E-9F84-B466A4D77F04}" srcOrd="1" destOrd="0" parTransId="{839E02BD-8949-4397-9F84-70B97147B494}" sibTransId="{171165CB-7222-4F3F-BC14-A828744774DE}"/>
    <dgm:cxn modelId="{AFC6A84E-4FF6-49C5-9811-E2514AE049AE}" type="presOf" srcId="{B300A333-5E33-4F80-85ED-0D751017C72D}" destId="{48064444-094D-4B2F-985D-102FEFB73703}" srcOrd="0" destOrd="0" presId="urn:microsoft.com/office/officeart/2005/8/layout/vList2"/>
    <dgm:cxn modelId="{587304B0-1AD6-48E8-8BEB-98CA539AE78A}" type="presParOf" srcId="{48064444-094D-4B2F-985D-102FEFB73703}" destId="{6F37804C-0594-46CF-8914-3DDF50FB61A4}" srcOrd="0" destOrd="0" presId="urn:microsoft.com/office/officeart/2005/8/layout/vList2"/>
    <dgm:cxn modelId="{155D42F8-2507-4F52-971F-202A0B8F21E9}" type="presParOf" srcId="{48064444-094D-4B2F-985D-102FEFB73703}" destId="{49AF1E95-36FA-4B8E-904D-A210426318CB}" srcOrd="1" destOrd="0" presId="urn:microsoft.com/office/officeart/2005/8/layout/vList2"/>
    <dgm:cxn modelId="{99999EF5-FC3B-41BC-AE48-E8705A579B98}" type="presParOf" srcId="{48064444-094D-4B2F-985D-102FEFB73703}" destId="{FE9BA3AC-3E1C-44AE-9812-DD1283618A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EDFD17-85C4-419B-9FD8-5BD6B16F8788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15023C7-5AF7-4313-B4E7-585E0157A5FF}">
      <dgm:prSet phldrT="[Текст]"/>
      <dgm:spPr/>
      <dgm:t>
        <a:bodyPr/>
        <a:lstStyle/>
        <a:p>
          <a:r>
            <a:rPr lang="ru-RU" dirty="0" smtClean="0"/>
            <a:t>Волновая теория </a:t>
          </a:r>
          <a:r>
            <a:rPr lang="ru-RU" dirty="0" err="1" smtClean="0"/>
            <a:t>Эллиота</a:t>
          </a:r>
          <a:endParaRPr lang="ru-RU" dirty="0"/>
        </a:p>
      </dgm:t>
    </dgm:pt>
    <dgm:pt modelId="{4BCAD2E7-3AA6-4A22-AF19-EE876B91E3DF}" type="parTrans" cxnId="{701D67F0-3499-4EE4-91F7-EAE3AF4BAA52}">
      <dgm:prSet/>
      <dgm:spPr/>
      <dgm:t>
        <a:bodyPr/>
        <a:lstStyle/>
        <a:p>
          <a:endParaRPr lang="ru-RU"/>
        </a:p>
      </dgm:t>
    </dgm:pt>
    <dgm:pt modelId="{14B487C4-98CC-4108-B8F3-954344F6B50B}" type="sibTrans" cxnId="{701D67F0-3499-4EE4-91F7-EAE3AF4BAA52}">
      <dgm:prSet/>
      <dgm:spPr/>
      <dgm:t>
        <a:bodyPr/>
        <a:lstStyle/>
        <a:p>
          <a:endParaRPr lang="ru-RU"/>
        </a:p>
      </dgm:t>
    </dgm:pt>
    <dgm:pt modelId="{4D383866-D28B-4A95-87C4-D247DE5E62FD}">
      <dgm:prSet phldrT="[Текст]"/>
      <dgm:spPr/>
      <dgm:t>
        <a:bodyPr/>
        <a:lstStyle/>
        <a:p>
          <a:pPr algn="just"/>
          <a:r>
            <a:rPr lang="ru-RU" dirty="0" smtClean="0">
              <a:latin typeface="Georgia" panose="02040502050405020303" pitchFamily="18" charset="0"/>
            </a:rPr>
            <a:t>Цена всегда движется колебаниями</a:t>
          </a:r>
          <a:endParaRPr lang="ru-RU" dirty="0">
            <a:latin typeface="Georgia" panose="02040502050405020303" pitchFamily="18" charset="0"/>
          </a:endParaRPr>
        </a:p>
      </dgm:t>
    </dgm:pt>
    <dgm:pt modelId="{48D94567-BFB7-4C24-A12E-7DD31F2A170C}" type="parTrans" cxnId="{F46A03C9-EC64-40DD-8851-2B857441519B}">
      <dgm:prSet/>
      <dgm:spPr/>
      <dgm:t>
        <a:bodyPr/>
        <a:lstStyle/>
        <a:p>
          <a:endParaRPr lang="ru-RU"/>
        </a:p>
      </dgm:t>
    </dgm:pt>
    <dgm:pt modelId="{EA4A6DA3-1326-43BB-BD9C-A4EAB1B1A0FE}" type="sibTrans" cxnId="{F46A03C9-EC64-40DD-8851-2B857441519B}">
      <dgm:prSet/>
      <dgm:spPr/>
      <dgm:t>
        <a:bodyPr/>
        <a:lstStyle/>
        <a:p>
          <a:endParaRPr lang="ru-RU"/>
        </a:p>
      </dgm:t>
    </dgm:pt>
    <dgm:pt modelId="{8E695760-E0A7-402A-A0E3-563601B1478D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«</a:t>
          </a:r>
          <a:r>
            <a:rPr lang="ru-RU" dirty="0" smtClean="0">
              <a:latin typeface="Century Gothic" panose="020B0502020202020204" pitchFamily="34" charset="0"/>
            </a:rPr>
            <a:t>Нулевое положение»</a:t>
          </a:r>
          <a:endParaRPr lang="ru-RU" dirty="0">
            <a:latin typeface="Century Gothic" panose="020B0502020202020204" pitchFamily="34" charset="0"/>
          </a:endParaRPr>
        </a:p>
      </dgm:t>
    </dgm:pt>
    <dgm:pt modelId="{ACC5C803-65BC-4E13-A8BD-36598B14727B}" type="parTrans" cxnId="{3C7C13E2-2F3C-49F1-8131-C668E7E1FBE7}">
      <dgm:prSet/>
      <dgm:spPr/>
      <dgm:t>
        <a:bodyPr/>
        <a:lstStyle/>
        <a:p>
          <a:endParaRPr lang="ru-RU"/>
        </a:p>
      </dgm:t>
    </dgm:pt>
    <dgm:pt modelId="{D8DDA0A0-32E4-41ED-AB77-CC34C17986FE}" type="sibTrans" cxnId="{3C7C13E2-2F3C-49F1-8131-C668E7E1FBE7}">
      <dgm:prSet/>
      <dgm:spPr/>
      <dgm:t>
        <a:bodyPr/>
        <a:lstStyle/>
        <a:p>
          <a:endParaRPr lang="ru-RU"/>
        </a:p>
      </dgm:t>
    </dgm:pt>
    <dgm:pt modelId="{5D00366F-A886-4091-B81A-A0B66A9E8656}">
      <dgm:prSet phldrT="[Текст]"/>
      <dgm:spPr/>
      <dgm:t>
        <a:bodyPr/>
        <a:lstStyle/>
        <a:p>
          <a:pPr algn="just"/>
          <a:r>
            <a:rPr lang="ru-RU" dirty="0" smtClean="0">
              <a:latin typeface="Georgia" panose="02040502050405020303" pitchFamily="18" charset="0"/>
            </a:rPr>
            <a:t>У колебаний можно выделить «нулевое положение» на любом временном промежутке.</a:t>
          </a:r>
          <a:endParaRPr lang="ru-RU" dirty="0"/>
        </a:p>
      </dgm:t>
    </dgm:pt>
    <dgm:pt modelId="{97F5526A-C868-4FF0-B67C-4F8300636C5B}" type="parTrans" cxnId="{728FE134-6C64-467B-AFB1-74BBA9A74072}">
      <dgm:prSet/>
      <dgm:spPr/>
      <dgm:t>
        <a:bodyPr/>
        <a:lstStyle/>
        <a:p>
          <a:endParaRPr lang="ru-RU"/>
        </a:p>
      </dgm:t>
    </dgm:pt>
    <dgm:pt modelId="{3EA71030-836A-474E-B30C-36FCDA02A049}" type="sibTrans" cxnId="{728FE134-6C64-467B-AFB1-74BBA9A74072}">
      <dgm:prSet/>
      <dgm:spPr/>
      <dgm:t>
        <a:bodyPr/>
        <a:lstStyle/>
        <a:p>
          <a:endParaRPr lang="ru-RU"/>
        </a:p>
      </dgm:t>
    </dgm:pt>
    <dgm:pt modelId="{B5600392-08E2-4297-85BA-862A0BEB7BD5}">
      <dgm:prSet phldrT="[Текст]"/>
      <dgm:spPr/>
      <dgm:t>
        <a:bodyPr/>
        <a:lstStyle/>
        <a:p>
          <a:pPr algn="l"/>
          <a:endParaRPr lang="ru-RU" dirty="0"/>
        </a:p>
      </dgm:t>
    </dgm:pt>
    <dgm:pt modelId="{C0DD2C29-2BCA-4E0C-836A-D75424CD16BB}" type="parTrans" cxnId="{EC6D846B-B5E7-416B-B968-1A11D093778A}">
      <dgm:prSet/>
      <dgm:spPr/>
      <dgm:t>
        <a:bodyPr/>
        <a:lstStyle/>
        <a:p>
          <a:endParaRPr lang="ru-RU"/>
        </a:p>
      </dgm:t>
    </dgm:pt>
    <dgm:pt modelId="{46B7144D-6627-4AA7-BCBD-B2748FAA1C47}" type="sibTrans" cxnId="{EC6D846B-B5E7-416B-B968-1A11D093778A}">
      <dgm:prSet/>
      <dgm:spPr/>
      <dgm:t>
        <a:bodyPr/>
        <a:lstStyle/>
        <a:p>
          <a:endParaRPr lang="ru-RU"/>
        </a:p>
      </dgm:t>
    </dgm:pt>
    <dgm:pt modelId="{568D0174-50B6-4803-8A12-07ACEBBEBD6C}">
      <dgm:prSet phldrT="[Текст]"/>
      <dgm:spPr/>
      <dgm:t>
        <a:bodyPr/>
        <a:lstStyle/>
        <a:p>
          <a:pPr algn="just"/>
          <a:r>
            <a:rPr lang="ru-RU" dirty="0" smtClean="0">
              <a:latin typeface="Georgia" panose="02040502050405020303" pitchFamily="18" charset="0"/>
            </a:rPr>
            <a:t>В качестве «нулевого положения» выберем скользящую с периодом 100. Она не является слишком «быстрой» ( не повторяет движение цены),  и в то же время не охватывает слишком большой промежуток времени («медленная» скользящая)</a:t>
          </a:r>
          <a:endParaRPr lang="ru-RU" dirty="0"/>
        </a:p>
      </dgm:t>
    </dgm:pt>
    <dgm:pt modelId="{DCF00AB3-D5B3-4778-853B-22BD697251C0}" type="parTrans" cxnId="{EDF74A6A-7FD2-45F4-BA77-62EC02D6258A}">
      <dgm:prSet/>
      <dgm:spPr/>
      <dgm:t>
        <a:bodyPr/>
        <a:lstStyle/>
        <a:p>
          <a:endParaRPr lang="ru-RU"/>
        </a:p>
      </dgm:t>
    </dgm:pt>
    <dgm:pt modelId="{019B5F31-0AB5-4CAC-8A68-9F323BB1C896}" type="sibTrans" cxnId="{EDF74A6A-7FD2-45F4-BA77-62EC02D6258A}">
      <dgm:prSet/>
      <dgm:spPr/>
      <dgm:t>
        <a:bodyPr/>
        <a:lstStyle/>
        <a:p>
          <a:endParaRPr lang="ru-RU"/>
        </a:p>
      </dgm:t>
    </dgm:pt>
    <dgm:pt modelId="{21A3484C-85C9-43B5-B55A-2450D2C97A73}" type="pres">
      <dgm:prSet presAssocID="{5EEDFD17-85C4-419B-9FD8-5BD6B16F87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CCF8D8-EEF9-4A76-9EA2-C627FF10FAA5}" type="pres">
      <dgm:prSet presAssocID="{515023C7-5AF7-4313-B4E7-585E0157A5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35E53-4F57-4392-853A-8DFCF4229838}" type="pres">
      <dgm:prSet presAssocID="{515023C7-5AF7-4313-B4E7-585E0157A5F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20C1-072A-4D90-8659-715997785DE5}" type="pres">
      <dgm:prSet presAssocID="{8E695760-E0A7-402A-A0E3-563601B1478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6D0CE-A080-4B16-811F-194131EAC894}" type="pres">
      <dgm:prSet presAssocID="{8E695760-E0A7-402A-A0E3-563601B1478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A03C9-EC64-40DD-8851-2B857441519B}" srcId="{515023C7-5AF7-4313-B4E7-585E0157A5FF}" destId="{4D383866-D28B-4A95-87C4-D247DE5E62FD}" srcOrd="0" destOrd="0" parTransId="{48D94567-BFB7-4C24-A12E-7DD31F2A170C}" sibTransId="{EA4A6DA3-1326-43BB-BD9C-A4EAB1B1A0FE}"/>
    <dgm:cxn modelId="{9FFD7B7E-5C02-4E8E-9222-52DC1F7C2F77}" type="presOf" srcId="{515023C7-5AF7-4313-B4E7-585E0157A5FF}" destId="{8ECCF8D8-EEF9-4A76-9EA2-C627FF10FAA5}" srcOrd="0" destOrd="0" presId="urn:microsoft.com/office/officeart/2005/8/layout/vList2"/>
    <dgm:cxn modelId="{31ECE58B-FBA3-4E5A-B9E9-73D930F6604B}" type="presOf" srcId="{4D383866-D28B-4A95-87C4-D247DE5E62FD}" destId="{91035E53-4F57-4392-853A-8DFCF4229838}" srcOrd="0" destOrd="0" presId="urn:microsoft.com/office/officeart/2005/8/layout/vList2"/>
    <dgm:cxn modelId="{8CEC09AC-2F0A-42E7-9233-799AF8BE1E42}" type="presOf" srcId="{5EEDFD17-85C4-419B-9FD8-5BD6B16F8788}" destId="{21A3484C-85C9-43B5-B55A-2450D2C97A73}" srcOrd="0" destOrd="0" presId="urn:microsoft.com/office/officeart/2005/8/layout/vList2"/>
    <dgm:cxn modelId="{EC6D846B-B5E7-416B-B968-1A11D093778A}" srcId="{8E695760-E0A7-402A-A0E3-563601B1478D}" destId="{B5600392-08E2-4297-85BA-862A0BEB7BD5}" srcOrd="2" destOrd="0" parTransId="{C0DD2C29-2BCA-4E0C-836A-D75424CD16BB}" sibTransId="{46B7144D-6627-4AA7-BCBD-B2748FAA1C47}"/>
    <dgm:cxn modelId="{9E2AC6E3-1043-4FEA-AC1A-B90DF7A244B5}" type="presOf" srcId="{568D0174-50B6-4803-8A12-07ACEBBEBD6C}" destId="{3D56D0CE-A080-4B16-811F-194131EAC894}" srcOrd="0" destOrd="1" presId="urn:microsoft.com/office/officeart/2005/8/layout/vList2"/>
    <dgm:cxn modelId="{1C710F2B-DFF7-4CC0-BCA7-C07DA887D175}" type="presOf" srcId="{B5600392-08E2-4297-85BA-862A0BEB7BD5}" destId="{3D56D0CE-A080-4B16-811F-194131EAC894}" srcOrd="0" destOrd="2" presId="urn:microsoft.com/office/officeart/2005/8/layout/vList2"/>
    <dgm:cxn modelId="{701D67F0-3499-4EE4-91F7-EAE3AF4BAA52}" srcId="{5EEDFD17-85C4-419B-9FD8-5BD6B16F8788}" destId="{515023C7-5AF7-4313-B4E7-585E0157A5FF}" srcOrd="0" destOrd="0" parTransId="{4BCAD2E7-3AA6-4A22-AF19-EE876B91E3DF}" sibTransId="{14B487C4-98CC-4108-B8F3-954344F6B50B}"/>
    <dgm:cxn modelId="{DE5B6B6C-76D8-4EEA-92C2-237C0CF712DF}" type="presOf" srcId="{8E695760-E0A7-402A-A0E3-563601B1478D}" destId="{691F20C1-072A-4D90-8659-715997785DE5}" srcOrd="0" destOrd="0" presId="urn:microsoft.com/office/officeart/2005/8/layout/vList2"/>
    <dgm:cxn modelId="{3C7C13E2-2F3C-49F1-8131-C668E7E1FBE7}" srcId="{5EEDFD17-85C4-419B-9FD8-5BD6B16F8788}" destId="{8E695760-E0A7-402A-A0E3-563601B1478D}" srcOrd="1" destOrd="0" parTransId="{ACC5C803-65BC-4E13-A8BD-36598B14727B}" sibTransId="{D8DDA0A0-32E4-41ED-AB77-CC34C17986FE}"/>
    <dgm:cxn modelId="{728FE134-6C64-467B-AFB1-74BBA9A74072}" srcId="{8E695760-E0A7-402A-A0E3-563601B1478D}" destId="{5D00366F-A886-4091-B81A-A0B66A9E8656}" srcOrd="0" destOrd="0" parTransId="{97F5526A-C868-4FF0-B67C-4F8300636C5B}" sibTransId="{3EA71030-836A-474E-B30C-36FCDA02A049}"/>
    <dgm:cxn modelId="{EDF74A6A-7FD2-45F4-BA77-62EC02D6258A}" srcId="{8E695760-E0A7-402A-A0E3-563601B1478D}" destId="{568D0174-50B6-4803-8A12-07ACEBBEBD6C}" srcOrd="1" destOrd="0" parTransId="{DCF00AB3-D5B3-4778-853B-22BD697251C0}" sibTransId="{019B5F31-0AB5-4CAC-8A68-9F323BB1C896}"/>
    <dgm:cxn modelId="{3E9E3055-5A13-4D44-8ECC-036FA9A352F6}" type="presOf" srcId="{5D00366F-A886-4091-B81A-A0B66A9E8656}" destId="{3D56D0CE-A080-4B16-811F-194131EAC894}" srcOrd="0" destOrd="0" presId="urn:microsoft.com/office/officeart/2005/8/layout/vList2"/>
    <dgm:cxn modelId="{1DF5464F-E621-4669-B3F2-C19BBA79A9E8}" type="presParOf" srcId="{21A3484C-85C9-43B5-B55A-2450D2C97A73}" destId="{8ECCF8D8-EEF9-4A76-9EA2-C627FF10FAA5}" srcOrd="0" destOrd="0" presId="urn:microsoft.com/office/officeart/2005/8/layout/vList2"/>
    <dgm:cxn modelId="{7DD2B32A-1A69-43CF-9B16-82E775E496AC}" type="presParOf" srcId="{21A3484C-85C9-43B5-B55A-2450D2C97A73}" destId="{91035E53-4F57-4392-853A-8DFCF4229838}" srcOrd="1" destOrd="0" presId="urn:microsoft.com/office/officeart/2005/8/layout/vList2"/>
    <dgm:cxn modelId="{D210168B-BC29-4303-A833-4905C167D647}" type="presParOf" srcId="{21A3484C-85C9-43B5-B55A-2450D2C97A73}" destId="{691F20C1-072A-4D90-8659-715997785DE5}" srcOrd="2" destOrd="0" presId="urn:microsoft.com/office/officeart/2005/8/layout/vList2"/>
    <dgm:cxn modelId="{3E16280C-3D6B-4136-8231-295C6F0EE232}" type="presParOf" srcId="{21A3484C-85C9-43B5-B55A-2450D2C97A73}" destId="{3D56D0CE-A080-4B16-811F-194131EAC89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FEDB0-8E24-4EA7-9432-F831A755EA36}">
      <dsp:nvSpPr>
        <dsp:cNvPr id="0" name=""/>
        <dsp:cNvSpPr/>
      </dsp:nvSpPr>
      <dsp:spPr>
        <a:xfrm>
          <a:off x="2190" y="0"/>
          <a:ext cx="3407549" cy="5419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rgbClr val="FFC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rgbClr val="FFC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C000"/>
              </a:solidFill>
            </a:rPr>
            <a:t>---</a:t>
          </a:r>
          <a:endParaRPr lang="ru-RU" sz="2400" kern="1200" dirty="0" smtClean="0">
            <a:solidFill>
              <a:srgbClr val="FFC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Разработчик стратегии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Руководитель проекта</a:t>
          </a:r>
          <a:endParaRPr lang="ru-RU" sz="2400" i="1" kern="1200" dirty="0"/>
        </a:p>
      </dsp:txBody>
      <dsp:txXfrm>
        <a:off x="2190" y="2167624"/>
        <a:ext cx="3407549" cy="2167624"/>
      </dsp:txXfrm>
    </dsp:sp>
    <dsp:sp modelId="{DF402418-37D9-43E7-BB93-F86664A46DDF}">
      <dsp:nvSpPr>
        <dsp:cNvPr id="0" name=""/>
        <dsp:cNvSpPr/>
      </dsp:nvSpPr>
      <dsp:spPr>
        <a:xfrm>
          <a:off x="803691" y="325143"/>
          <a:ext cx="1804546" cy="18045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8D610D-D1A0-4E20-9FD8-52E7CD4876BE}">
      <dsp:nvSpPr>
        <dsp:cNvPr id="0" name=""/>
        <dsp:cNvSpPr/>
      </dsp:nvSpPr>
      <dsp:spPr>
        <a:xfrm>
          <a:off x="3511966" y="0"/>
          <a:ext cx="3407549" cy="5419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C000"/>
              </a:solidFill>
            </a:rPr>
            <a:t>---</a:t>
          </a:r>
          <a:endParaRPr lang="ru-RU" sz="2400" kern="1200" dirty="0" smtClean="0">
            <a:solidFill>
              <a:srgbClr val="FFC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Обучающийся</a:t>
          </a:r>
        </a:p>
      </dsp:txBody>
      <dsp:txXfrm>
        <a:off x="3511966" y="2167624"/>
        <a:ext cx="3407549" cy="2167624"/>
      </dsp:txXfrm>
    </dsp:sp>
    <dsp:sp modelId="{3B860733-69D2-401C-8464-A84443812BCE}">
      <dsp:nvSpPr>
        <dsp:cNvPr id="0" name=""/>
        <dsp:cNvSpPr/>
      </dsp:nvSpPr>
      <dsp:spPr>
        <a:xfrm>
          <a:off x="4313467" y="325143"/>
          <a:ext cx="1804546" cy="180454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5E87F1-6829-4A7C-84FC-CBD1A52BCB6D}">
      <dsp:nvSpPr>
        <dsp:cNvPr id="0" name=""/>
        <dsp:cNvSpPr/>
      </dsp:nvSpPr>
      <dsp:spPr>
        <a:xfrm>
          <a:off x="7021742" y="0"/>
          <a:ext cx="3407549" cy="5419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C000"/>
              </a:solidFill>
            </a:rPr>
            <a:t>---</a:t>
          </a:r>
          <a:endParaRPr lang="ru-RU" sz="2400" kern="1200" dirty="0" smtClean="0">
            <a:solidFill>
              <a:srgbClr val="FFC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Обучающийся</a:t>
          </a:r>
        </a:p>
      </dsp:txBody>
      <dsp:txXfrm>
        <a:off x="7021742" y="2167624"/>
        <a:ext cx="3407549" cy="2167624"/>
      </dsp:txXfrm>
    </dsp:sp>
    <dsp:sp modelId="{2C9198DE-A312-40D5-9E87-FAEC6A49A1C5}">
      <dsp:nvSpPr>
        <dsp:cNvPr id="0" name=""/>
        <dsp:cNvSpPr/>
      </dsp:nvSpPr>
      <dsp:spPr>
        <a:xfrm>
          <a:off x="7823243" y="325143"/>
          <a:ext cx="1804546" cy="180454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AEEAF1-5F6B-45C2-BE4F-35A1594894EF}">
      <dsp:nvSpPr>
        <dsp:cNvPr id="0" name=""/>
        <dsp:cNvSpPr/>
      </dsp:nvSpPr>
      <dsp:spPr>
        <a:xfrm>
          <a:off x="225895" y="4473474"/>
          <a:ext cx="9596963" cy="812859"/>
        </a:xfrm>
        <a:prstGeom prst="leftRightArrow">
          <a:avLst/>
        </a:prstGeom>
        <a:noFill/>
        <a:ln w="28575" cap="rnd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8AE67-7CDC-44C9-AB0E-9794DEC3D5EB}">
      <dsp:nvSpPr>
        <dsp:cNvPr id="0" name=""/>
        <dsp:cNvSpPr/>
      </dsp:nvSpPr>
      <dsp:spPr>
        <a:xfrm>
          <a:off x="0" y="15292"/>
          <a:ext cx="8292406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 </a:t>
          </a:r>
          <a:r>
            <a:rPr lang="en-US" sz="2700" kern="1200" dirty="0" smtClean="0"/>
            <a:t>Price Action</a:t>
          </a:r>
          <a:endParaRPr lang="ru-RU" sz="2700" kern="1200" dirty="0"/>
        </a:p>
      </dsp:txBody>
      <dsp:txXfrm>
        <a:off x="31613" y="46905"/>
        <a:ext cx="8229180" cy="584369"/>
      </dsp:txXfrm>
    </dsp:sp>
    <dsp:sp modelId="{9BD89E87-5FE6-47C5-BABE-645AC74A34F5}">
      <dsp:nvSpPr>
        <dsp:cNvPr id="0" name=""/>
        <dsp:cNvSpPr/>
      </dsp:nvSpPr>
      <dsp:spPr>
        <a:xfrm>
          <a:off x="0" y="666575"/>
          <a:ext cx="8292406" cy="1481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84" tIns="34290" rIns="192024" bIns="34290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latin typeface="Georgia" panose="02040502050405020303" pitchFamily="18" charset="0"/>
            </a:rPr>
            <a:t>Методика анализа торгового инструмента без применения каких – либо индикаторов. Вместо этого используются «паттерны» - модели формируемые на графике в ходе движения цены. Типы графиков для </a:t>
          </a:r>
          <a:r>
            <a:rPr lang="en-US" sz="2100" kern="1200" dirty="0" smtClean="0">
              <a:latin typeface="Georgia" panose="02040502050405020303" pitchFamily="18" charset="0"/>
            </a:rPr>
            <a:t>Price Action</a:t>
          </a:r>
          <a:r>
            <a:rPr lang="ru-RU" sz="2100" kern="1200" dirty="0" smtClean="0">
              <a:latin typeface="Georgia" panose="02040502050405020303" pitchFamily="18" charset="0"/>
            </a:rPr>
            <a:t>: «японские свечи», «бары» или «</a:t>
          </a:r>
          <a:r>
            <a:rPr lang="ru-RU" sz="2100" kern="1200" dirty="0" err="1" smtClean="0">
              <a:latin typeface="Georgia" panose="02040502050405020303" pitchFamily="18" charset="0"/>
            </a:rPr>
            <a:t>хейкен</a:t>
          </a:r>
          <a:r>
            <a:rPr lang="ru-RU" sz="2100" kern="1200" dirty="0" smtClean="0">
              <a:latin typeface="Georgia" panose="02040502050405020303" pitchFamily="18" charset="0"/>
            </a:rPr>
            <a:t> </a:t>
          </a:r>
          <a:r>
            <a:rPr lang="ru-RU" sz="2100" kern="1200" dirty="0" err="1" smtClean="0">
              <a:latin typeface="Georgia" panose="02040502050405020303" pitchFamily="18" charset="0"/>
            </a:rPr>
            <a:t>аши</a:t>
          </a:r>
          <a:r>
            <a:rPr lang="ru-RU" sz="2100" kern="1200" dirty="0" smtClean="0">
              <a:latin typeface="Georgia" panose="02040502050405020303" pitchFamily="18" charset="0"/>
            </a:rPr>
            <a:t>»</a:t>
          </a:r>
          <a:endParaRPr lang="ru-RU" sz="2100" kern="1200" dirty="0"/>
        </a:p>
      </dsp:txBody>
      <dsp:txXfrm>
        <a:off x="0" y="666575"/>
        <a:ext cx="8292406" cy="1481085"/>
      </dsp:txXfrm>
    </dsp:sp>
    <dsp:sp modelId="{43F709F1-547B-4BCA-8D6E-070CBF646D4E}">
      <dsp:nvSpPr>
        <dsp:cNvPr id="0" name=""/>
        <dsp:cNvSpPr/>
      </dsp:nvSpPr>
      <dsp:spPr>
        <a:xfrm>
          <a:off x="0" y="2147660"/>
          <a:ext cx="8292406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Достоинство</a:t>
          </a:r>
          <a:endParaRPr lang="ru-RU" sz="2700" kern="1200" dirty="0"/>
        </a:p>
      </dsp:txBody>
      <dsp:txXfrm>
        <a:off x="31613" y="2179273"/>
        <a:ext cx="8229180" cy="584369"/>
      </dsp:txXfrm>
    </dsp:sp>
    <dsp:sp modelId="{6FF15589-9232-4F67-81D8-81ECA2866A16}">
      <dsp:nvSpPr>
        <dsp:cNvPr id="0" name=""/>
        <dsp:cNvSpPr/>
      </dsp:nvSpPr>
      <dsp:spPr>
        <a:xfrm>
          <a:off x="0" y="2795255"/>
          <a:ext cx="8292406" cy="64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84" tIns="34290" rIns="192024" bIns="34290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latin typeface="Georgia" panose="02040502050405020303" pitchFamily="18" charset="0"/>
            </a:rPr>
            <a:t>Высокое математическое ожидание паттернов, при их правильном выборе</a:t>
          </a:r>
          <a:endParaRPr lang="ru-RU" sz="2100" kern="1200" dirty="0"/>
        </a:p>
      </dsp:txBody>
      <dsp:txXfrm>
        <a:off x="0" y="2795255"/>
        <a:ext cx="8292406" cy="642734"/>
      </dsp:txXfrm>
    </dsp:sp>
    <dsp:sp modelId="{ABB5BA3C-61C6-47FC-B7F9-11097E0C92CB}">
      <dsp:nvSpPr>
        <dsp:cNvPr id="0" name=""/>
        <dsp:cNvSpPr/>
      </dsp:nvSpPr>
      <dsp:spPr>
        <a:xfrm>
          <a:off x="0" y="3437990"/>
          <a:ext cx="8292406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Недостаток</a:t>
          </a:r>
          <a:endParaRPr lang="ru-RU" sz="2700" kern="1200" dirty="0"/>
        </a:p>
      </dsp:txBody>
      <dsp:txXfrm>
        <a:off x="31613" y="3469603"/>
        <a:ext cx="8229180" cy="584369"/>
      </dsp:txXfrm>
    </dsp:sp>
    <dsp:sp modelId="{46DAF696-AD90-4DBE-A106-955CF28225C2}">
      <dsp:nvSpPr>
        <dsp:cNvPr id="0" name=""/>
        <dsp:cNvSpPr/>
      </dsp:nvSpPr>
      <dsp:spPr>
        <a:xfrm>
          <a:off x="0" y="4085585"/>
          <a:ext cx="829240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84" tIns="34290" rIns="192024" bIns="34290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latin typeface="Georgia" panose="02040502050405020303" pitchFamily="18" charset="0"/>
            </a:rPr>
            <a:t>Сложность поиска паттернов на малых </a:t>
          </a:r>
          <a:r>
            <a:rPr lang="ru-RU" sz="2100" kern="1200" dirty="0" err="1" smtClean="0">
              <a:latin typeface="Georgia" panose="02040502050405020303" pitchFamily="18" charset="0"/>
            </a:rPr>
            <a:t>таймфреймах</a:t>
          </a:r>
          <a:endParaRPr lang="ru-RU" sz="2100" kern="1200" dirty="0"/>
        </a:p>
      </dsp:txBody>
      <dsp:txXfrm>
        <a:off x="0" y="4085585"/>
        <a:ext cx="8292406" cy="447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404F4-0913-4B64-AE2E-7D8DC5BC29E8}">
      <dsp:nvSpPr>
        <dsp:cNvPr id="0" name=""/>
        <dsp:cNvSpPr/>
      </dsp:nvSpPr>
      <dsp:spPr>
        <a:xfrm>
          <a:off x="0" y="176422"/>
          <a:ext cx="5640512" cy="6762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00B050"/>
              </a:solidFill>
            </a:rPr>
            <a:t>Пин</a:t>
          </a:r>
          <a:r>
            <a:rPr lang="ru-RU" sz="1700" b="1" kern="1200" dirty="0" smtClean="0">
              <a:solidFill>
                <a:srgbClr val="00B050"/>
              </a:solidFill>
            </a:rPr>
            <a:t> – бар </a:t>
          </a:r>
          <a:r>
            <a:rPr lang="ru-RU" sz="1700" kern="1200" dirty="0" smtClean="0"/>
            <a:t>является одним из «сильных» паттернов. Указывает на разворот в движении цены.</a:t>
          </a:r>
          <a:endParaRPr lang="ru-RU" sz="1700" kern="1200" dirty="0"/>
        </a:p>
      </dsp:txBody>
      <dsp:txXfrm>
        <a:off x="33012" y="209434"/>
        <a:ext cx="5574488" cy="610236"/>
      </dsp:txXfrm>
    </dsp:sp>
    <dsp:sp modelId="{5C308A9D-314B-4E11-A285-F84C25E1B9DF}">
      <dsp:nvSpPr>
        <dsp:cNvPr id="0" name=""/>
        <dsp:cNvSpPr/>
      </dsp:nvSpPr>
      <dsp:spPr>
        <a:xfrm>
          <a:off x="0" y="901643"/>
          <a:ext cx="5640512" cy="6762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Средняя свеча должна иметь малое тело и большие тени.  </a:t>
          </a:r>
          <a:endParaRPr lang="ru-RU" sz="1700" kern="1200"/>
        </a:p>
      </dsp:txBody>
      <dsp:txXfrm>
        <a:off x="33012" y="934655"/>
        <a:ext cx="5574488" cy="610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7804C-0594-46CF-8914-3DDF50FB61A4}">
      <dsp:nvSpPr>
        <dsp:cNvPr id="0" name=""/>
        <dsp:cNvSpPr/>
      </dsp:nvSpPr>
      <dsp:spPr>
        <a:xfrm>
          <a:off x="0" y="21622"/>
          <a:ext cx="5046573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Так же, как и  </a:t>
          </a:r>
          <a:r>
            <a:rPr lang="ru-RU" sz="1400" b="0" kern="1200" dirty="0" err="1" smtClean="0"/>
            <a:t>пин</a:t>
          </a:r>
          <a:r>
            <a:rPr lang="ru-RU" sz="1400" b="0" kern="1200" dirty="0" smtClean="0"/>
            <a:t> – бар</a:t>
          </a:r>
          <a:r>
            <a:rPr lang="ru-RU" sz="1400" kern="1200" dirty="0" smtClean="0"/>
            <a:t>, </a:t>
          </a:r>
          <a:r>
            <a:rPr lang="ru-RU" sz="1400" b="1" kern="1200" dirty="0" smtClean="0">
              <a:solidFill>
                <a:srgbClr val="00B050"/>
              </a:solidFill>
            </a:rPr>
            <a:t>поглощение</a:t>
          </a:r>
          <a:r>
            <a:rPr lang="ru-RU" sz="1400" kern="1200" dirty="0" smtClean="0"/>
            <a:t> является сильным разворотным паттерном</a:t>
          </a:r>
          <a:endParaRPr lang="ru-RU" sz="1400" kern="1200" dirty="0"/>
        </a:p>
      </dsp:txBody>
      <dsp:txXfrm>
        <a:off x="40780" y="62402"/>
        <a:ext cx="4965013" cy="753819"/>
      </dsp:txXfrm>
    </dsp:sp>
    <dsp:sp modelId="{FE9BA3AC-3E1C-44AE-9812-DD1283618A30}">
      <dsp:nvSpPr>
        <dsp:cNvPr id="0" name=""/>
        <dsp:cNvSpPr/>
      </dsp:nvSpPr>
      <dsp:spPr>
        <a:xfrm>
          <a:off x="0" y="897323"/>
          <a:ext cx="5046573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Основное условие – тело предыдущей свечи должно быть поглощено </a:t>
          </a:r>
          <a:r>
            <a:rPr lang="ru-RU" sz="1400" u="sng" kern="1200" dirty="0" smtClean="0">
              <a:solidFill>
                <a:srgbClr val="FF0000"/>
              </a:solidFill>
            </a:rPr>
            <a:t>полностью</a:t>
          </a:r>
          <a:r>
            <a:rPr lang="ru-RU" sz="1400" kern="1200" dirty="0" smtClean="0"/>
            <a:t>, вместе с тенями 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0780" y="938103"/>
        <a:ext cx="4965013" cy="753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CF8D8-EEF9-4A76-9EA2-C627FF10FAA5}">
      <dsp:nvSpPr>
        <dsp:cNvPr id="0" name=""/>
        <dsp:cNvSpPr/>
      </dsp:nvSpPr>
      <dsp:spPr>
        <a:xfrm>
          <a:off x="0" y="209500"/>
          <a:ext cx="894715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Волновая теория </a:t>
          </a:r>
          <a:r>
            <a:rPr lang="ru-RU" sz="2600" kern="1200" dirty="0" err="1" smtClean="0"/>
            <a:t>Эллиота</a:t>
          </a:r>
          <a:endParaRPr lang="ru-RU" sz="2600" kern="1200" dirty="0"/>
        </a:p>
      </dsp:txBody>
      <dsp:txXfrm>
        <a:off x="30442" y="239942"/>
        <a:ext cx="8886266" cy="562726"/>
      </dsp:txXfrm>
    </dsp:sp>
    <dsp:sp modelId="{91035E53-4F57-4392-853A-8DFCF4229838}">
      <dsp:nvSpPr>
        <dsp:cNvPr id="0" name=""/>
        <dsp:cNvSpPr/>
      </dsp:nvSpPr>
      <dsp:spPr>
        <a:xfrm>
          <a:off x="0" y="833110"/>
          <a:ext cx="894715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Georgia" panose="02040502050405020303" pitchFamily="18" charset="0"/>
            </a:rPr>
            <a:t>Цена всегда движется колебаниями</a:t>
          </a:r>
          <a:endParaRPr lang="ru-RU" sz="2000" kern="1200" dirty="0">
            <a:latin typeface="Georgia" panose="02040502050405020303" pitchFamily="18" charset="0"/>
          </a:endParaRPr>
        </a:p>
      </dsp:txBody>
      <dsp:txXfrm>
        <a:off x="0" y="833110"/>
        <a:ext cx="8947150" cy="430560"/>
      </dsp:txXfrm>
    </dsp:sp>
    <dsp:sp modelId="{691F20C1-072A-4D90-8659-715997785DE5}">
      <dsp:nvSpPr>
        <dsp:cNvPr id="0" name=""/>
        <dsp:cNvSpPr/>
      </dsp:nvSpPr>
      <dsp:spPr>
        <a:xfrm>
          <a:off x="0" y="1263670"/>
          <a:ext cx="894715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Georgia" panose="02040502050405020303" pitchFamily="18" charset="0"/>
            </a:rPr>
            <a:t>«</a:t>
          </a:r>
          <a:r>
            <a:rPr lang="ru-RU" sz="2600" kern="1200" dirty="0" smtClean="0">
              <a:latin typeface="Century Gothic" panose="020B0502020202020204" pitchFamily="34" charset="0"/>
            </a:rPr>
            <a:t>Нулевое положение»</a:t>
          </a:r>
          <a:endParaRPr lang="ru-RU" sz="2600" kern="1200" dirty="0">
            <a:latin typeface="Century Gothic" panose="020B0502020202020204" pitchFamily="34" charset="0"/>
          </a:endParaRPr>
        </a:p>
      </dsp:txBody>
      <dsp:txXfrm>
        <a:off x="30442" y="1294112"/>
        <a:ext cx="8886266" cy="562726"/>
      </dsp:txXfrm>
    </dsp:sp>
    <dsp:sp modelId="{3D56D0CE-A080-4B16-811F-194131EAC894}">
      <dsp:nvSpPr>
        <dsp:cNvPr id="0" name=""/>
        <dsp:cNvSpPr/>
      </dsp:nvSpPr>
      <dsp:spPr>
        <a:xfrm>
          <a:off x="0" y="1887281"/>
          <a:ext cx="8947150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Georgia" panose="02040502050405020303" pitchFamily="18" charset="0"/>
            </a:rPr>
            <a:t>У колебаний можно выделить «нулевое положение» на любом временном промежутке.</a:t>
          </a: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Georgia" panose="02040502050405020303" pitchFamily="18" charset="0"/>
            </a:rPr>
            <a:t>В качестве «нулевого положения» выберем скользящую с периодом 100. Она не является слишком «быстрой» ( не повторяет движение цены),  и в то же время не охватывает слишком большой промежуток времени («медленная» скользящая)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1887281"/>
        <a:ext cx="8947150" cy="209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2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4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42000">
              <a:schemeClr val="bg2">
                <a:lumMod val="85000"/>
                <a:lumOff val="15000"/>
              </a:schemeClr>
            </a:gs>
            <a:gs pos="83000">
              <a:schemeClr val="tx1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2DDCD9-5E84-4FCE-9571-7D614C42D8F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4194C-F487-4B64-8D1C-E96A6208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68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44183" y="3689497"/>
            <a:ext cx="7085277" cy="2299995"/>
          </a:xfrm>
        </p:spPr>
        <p:txBody>
          <a:bodyPr/>
          <a:lstStyle/>
          <a:p>
            <a:pPr algn="ctr"/>
            <a:r>
              <a:rPr lang="ru-RU" sz="4000" dirty="0" smtClean="0"/>
              <a:t>ПРОЕКТ ТОРГОВОЙ </a:t>
            </a:r>
            <a:r>
              <a:rPr lang="ru-RU" sz="4000" dirty="0" smtClean="0"/>
              <a:t>СТРАТЕГИИ</a:t>
            </a:r>
            <a:br>
              <a:rPr lang="ru-RU" sz="4000" dirty="0" smtClean="0"/>
            </a:br>
            <a:r>
              <a:rPr lang="ru-RU" sz="4000" dirty="0" smtClean="0"/>
              <a:t>Тинькофф</a:t>
            </a:r>
            <a:r>
              <a:rPr lang="ru-RU" sz="4000" dirty="0" smtClean="0">
                <a:latin typeface="Chalet-ParisNineteenEighty" pitchFamily="50" charset="0"/>
              </a:rPr>
              <a:t/>
            </a:r>
            <a:br>
              <a:rPr lang="ru-RU" sz="4000" dirty="0" smtClean="0">
                <a:latin typeface="Chalet-ParisNineteenEighty" pitchFamily="50" charset="0"/>
              </a:rPr>
            </a:br>
            <a:r>
              <a:rPr lang="ru-RU" sz="4000" dirty="0" smtClean="0">
                <a:latin typeface="Georgia" panose="02040502050405020303" pitchFamily="18" charset="0"/>
              </a:rPr>
              <a:t/>
            </a:r>
            <a:br>
              <a:rPr lang="ru-RU" sz="4000" dirty="0" smtClean="0">
                <a:latin typeface="Georgia" panose="02040502050405020303" pitchFamily="18" charset="0"/>
              </a:rPr>
            </a:br>
            <a:r>
              <a:rPr lang="ru-RU" sz="6000" dirty="0" smtClean="0">
                <a:latin typeface="+mn-lt"/>
              </a:rPr>
              <a:t>«Супер </a:t>
            </a:r>
            <a:r>
              <a:rPr lang="ru-RU" sz="6000" dirty="0" smtClean="0">
                <a:latin typeface="+mn-lt"/>
              </a:rPr>
              <a:t>100»</a:t>
            </a:r>
            <a:endParaRPr lang="ru-RU" sz="6000" dirty="0">
              <a:latin typeface="+mn-lt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-1102381" y="157881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000" dirty="0" smtClean="0">
                <a:latin typeface="Century Gothic" panose="020B0502020202020204" pitchFamily="34" charset="0"/>
              </a:rPr>
              <a:t>КОМАНДА </a:t>
            </a:r>
            <a:br>
              <a:rPr lang="ru-RU" sz="8000" dirty="0" smtClean="0">
                <a:latin typeface="Century Gothic" panose="020B0502020202020204" pitchFamily="34" charset="0"/>
              </a:rPr>
            </a:br>
            <a:r>
              <a:rPr lang="ru-RU" sz="8000" dirty="0" smtClean="0">
                <a:latin typeface="Century Gothic" panose="020B0502020202020204" pitchFamily="34" charset="0"/>
              </a:rPr>
              <a:t>«ЭСТУС»</a:t>
            </a:r>
            <a:endParaRPr lang="ru-RU" sz="80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69" y="2190307"/>
            <a:ext cx="5181036" cy="51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692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ПАТТЕРНЫ </a:t>
            </a:r>
            <a:r>
              <a:rPr lang="en-US" dirty="0" smtClean="0"/>
              <a:t>PRICE ACTION</a:t>
            </a:r>
            <a:br>
              <a:rPr lang="en-US" dirty="0" smtClean="0"/>
            </a:br>
            <a:r>
              <a:rPr lang="ru-RU" dirty="0" smtClean="0"/>
              <a:t>ПОГЛОЩЕНИЕ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3" y="2001268"/>
            <a:ext cx="6209372" cy="4195762"/>
          </a:xfr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1362796"/>
              </p:ext>
            </p:extLst>
          </p:nvPr>
        </p:nvGraphicFramePr>
        <p:xfrm>
          <a:off x="6949059" y="2918851"/>
          <a:ext cx="504657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91075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ОСНОВЫ СТРАТЕГИИ</a:t>
            </a:r>
            <a:br>
              <a:rPr lang="ru-RU" dirty="0"/>
            </a:br>
            <a:r>
              <a:rPr lang="ru-RU" dirty="0"/>
              <a:t>КОЛЕБАНИЯ ЦЕНЫ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487925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4789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13" y="123108"/>
            <a:ext cx="9404723" cy="929515"/>
          </a:xfrm>
        </p:spPr>
        <p:txBody>
          <a:bodyPr/>
          <a:lstStyle/>
          <a:p>
            <a:r>
              <a:rPr lang="ru-RU" sz="2800" dirty="0" smtClean="0"/>
              <a:t>Рабочий график</a:t>
            </a:r>
            <a:r>
              <a:rPr lang="en-US" sz="2800" dirty="0" smtClean="0"/>
              <a:t>. </a:t>
            </a:r>
            <a:r>
              <a:rPr lang="ru-RU" sz="2800" dirty="0" smtClean="0"/>
              <a:t>Валютная пара </a:t>
            </a:r>
            <a:r>
              <a:rPr lang="en-US" sz="2800" dirty="0" smtClean="0"/>
              <a:t>EUR/USD (M30)</a:t>
            </a:r>
            <a:br>
              <a:rPr lang="en-US" sz="2800" dirty="0" smtClean="0"/>
            </a:br>
            <a:r>
              <a:rPr lang="ru-RU" sz="2800" dirty="0" smtClean="0"/>
              <a:t>Платформа </a:t>
            </a:r>
            <a:r>
              <a:rPr lang="en-US" sz="2800" dirty="0" err="1" smtClean="0"/>
              <a:t>Tradingview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42" y="1187354"/>
            <a:ext cx="9630841" cy="54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5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 </a:t>
            </a:r>
            <a:r>
              <a:rPr lang="en-US" dirty="0" smtClean="0"/>
              <a:t>(H1)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05479"/>
              </p:ext>
            </p:extLst>
          </p:nvPr>
        </p:nvGraphicFramePr>
        <p:xfrm>
          <a:off x="1512582" y="1642081"/>
          <a:ext cx="8128000" cy="4820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13</a:t>
                      </a:r>
                      <a:r>
                        <a:rPr lang="ru-RU" dirty="0" smtClean="0">
                          <a:latin typeface="Georgia" panose="02040502050405020303" pitchFamily="18" charset="0"/>
                        </a:rPr>
                        <a:t>.09.19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Продажа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+50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20.09.19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Продажа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+40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01.10.19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Покупка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+60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16.10.19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Продажа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-20 п.</a:t>
                      </a:r>
                      <a:endParaRPr lang="ru-RU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21.10.19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Продажа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+30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24.10.19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Продажа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+30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29.10.19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Покупка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+30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30.10.19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Покупка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+30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01.11.19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Продажа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-30 п.</a:t>
                      </a:r>
                      <a:endParaRPr lang="ru-RU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04.11.19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Продажа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+40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EURUSD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15.11.19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Покупка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+25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ИТОГО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+275 п.</a:t>
                      </a:r>
                      <a:endParaRPr lang="ru-RU" b="1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7880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 </a:t>
            </a:r>
            <a:r>
              <a:rPr lang="en-US" dirty="0" smtClean="0"/>
              <a:t>(H4)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65577"/>
              </p:ext>
            </p:extLst>
          </p:nvPr>
        </p:nvGraphicFramePr>
        <p:xfrm>
          <a:off x="1512582" y="1642081"/>
          <a:ext cx="8128000" cy="2595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XAUUSD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</a:t>
                      </a:r>
                      <a:r>
                        <a:rPr lang="ru-RU" dirty="0" smtClean="0">
                          <a:latin typeface="Georgia" panose="02040502050405020303" pitchFamily="18" charset="0"/>
                        </a:rPr>
                        <a:t>.</a:t>
                      </a:r>
                      <a:r>
                        <a:rPr lang="en-US" dirty="0" smtClean="0">
                          <a:latin typeface="Georgia" panose="02040502050405020303" pitchFamily="18" charset="0"/>
                        </a:rPr>
                        <a:t>09</a:t>
                      </a:r>
                      <a:r>
                        <a:rPr lang="ru-RU" dirty="0" smtClean="0">
                          <a:latin typeface="Georgia" panose="02040502050405020303" pitchFamily="18" charset="0"/>
                        </a:rPr>
                        <a:t>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Продажа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00</a:t>
                      </a:r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XAUUSD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19.09.19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Покупка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+1600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XAUUSD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01.10.19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Покупка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+2300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XAUUSD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25.10.19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Продажа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+900 п.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XAUUSD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13.11.19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Покупка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+1300</a:t>
                      </a:r>
                      <a:endParaRPr lang="ru-RU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ИТОГО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+7400 п.</a:t>
                      </a:r>
                      <a:endParaRPr lang="ru-RU" b="1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5646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 результатов</a:t>
            </a:r>
            <a:br>
              <a:rPr lang="ru-RU" dirty="0" smtClean="0"/>
            </a:br>
            <a:r>
              <a:rPr lang="ru-RU" dirty="0" smtClean="0"/>
              <a:t>(за 44 дня практики)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187415"/>
              </p:ext>
            </p:extLst>
          </p:nvPr>
        </p:nvGraphicFramePr>
        <p:xfrm>
          <a:off x="1103311" y="2052638"/>
          <a:ext cx="9720632" cy="3922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0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572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66FFCC"/>
                          </a:solidFill>
                          <a:latin typeface="Georgia" panose="02040502050405020303" pitchFamily="18" charset="0"/>
                        </a:rPr>
                        <a:t>Общий доход, пунктов</a:t>
                      </a:r>
                      <a:endParaRPr lang="ru-RU" b="1" i="0" dirty="0">
                        <a:solidFill>
                          <a:srgbClr val="66FFCC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66FFCC"/>
                          </a:solidFill>
                          <a:latin typeface="Georgia" panose="02040502050405020303" pitchFamily="18" charset="0"/>
                        </a:rPr>
                        <a:t>+ 7675 п.</a:t>
                      </a:r>
                      <a:endParaRPr lang="ru-RU" b="1" i="0" dirty="0">
                        <a:solidFill>
                          <a:srgbClr val="66FFCC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572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Сделок</a:t>
                      </a:r>
                      <a:r>
                        <a:rPr lang="ru-RU" b="1" i="0" baseline="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 совершено</a:t>
                      </a:r>
                      <a:endParaRPr lang="ru-RU" b="1" i="0" dirty="0">
                        <a:solidFill>
                          <a:srgbClr val="FFC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16</a:t>
                      </a:r>
                      <a:endParaRPr lang="ru-RU" b="1" i="0" dirty="0">
                        <a:solidFill>
                          <a:srgbClr val="FFC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572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Успешных сделок</a:t>
                      </a:r>
                      <a:endParaRPr lang="ru-RU" b="1" i="0" dirty="0">
                        <a:solidFill>
                          <a:srgbClr val="00B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14</a:t>
                      </a:r>
                      <a:endParaRPr lang="ru-RU" b="1" i="0" dirty="0">
                        <a:solidFill>
                          <a:srgbClr val="00B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572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Убыточных</a:t>
                      </a:r>
                      <a:endParaRPr lang="ru-RU" b="1" i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endParaRPr lang="ru-RU" b="1" i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572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Рейтинг успешных сделок</a:t>
                      </a:r>
                      <a:endParaRPr lang="ru-RU" b="1" i="0" dirty="0">
                        <a:solidFill>
                          <a:srgbClr val="00B0F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8</a:t>
                      </a:r>
                      <a:r>
                        <a:rPr lang="ru-RU" b="1" i="0" dirty="0" smtClean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en-US" b="1" i="0" dirty="0" smtClean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,</a:t>
                      </a:r>
                      <a:r>
                        <a:rPr lang="ru-RU" b="1" i="0" dirty="0" smtClean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5</a:t>
                      </a:r>
                      <a:r>
                        <a:rPr lang="en-US" b="1" i="0" dirty="0" smtClean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%</a:t>
                      </a:r>
                      <a:endParaRPr lang="ru-RU" b="1" i="0" dirty="0">
                        <a:solidFill>
                          <a:srgbClr val="00B0F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9031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Проект достиг поставленных целей – прибыльных сделок 87,5% из 60% требуемых.</a:t>
            </a:r>
          </a:p>
          <a:p>
            <a:pPr algn="just"/>
            <a:endParaRPr lang="en-US" sz="28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Проект завершен в установленные строки – за 60 дней</a:t>
            </a:r>
          </a:p>
          <a:p>
            <a:pPr algn="just"/>
            <a:endParaRPr lang="ru-RU" sz="28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Разногласий в команде не наблюдалось</a:t>
            </a:r>
          </a:p>
          <a:p>
            <a:pPr algn="just"/>
            <a:endParaRPr lang="ru-RU" sz="28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Участники получили знания о торговле на валютном рынке и применили их на практике</a:t>
            </a:r>
          </a:p>
          <a:p>
            <a:pPr marL="0" indent="0" algn="just">
              <a:buNone/>
            </a:pPr>
            <a:endParaRPr lang="ru-RU" sz="28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353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854">
            <a:off x="3482234" y="2404472"/>
            <a:ext cx="4246842" cy="4246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04" y="1563061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4312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07" y="314496"/>
            <a:ext cx="9476084" cy="759394"/>
          </a:xfrm>
        </p:spPr>
        <p:txBody>
          <a:bodyPr/>
          <a:lstStyle/>
          <a:p>
            <a:pPr algn="ctr"/>
            <a:r>
              <a:rPr lang="ru-RU" dirty="0" smtClean="0"/>
              <a:t>СОСТАВ КОМАНДЫ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045606"/>
              </p:ext>
            </p:extLst>
          </p:nvPr>
        </p:nvGraphicFramePr>
        <p:xfrm>
          <a:off x="594481" y="1212113"/>
          <a:ext cx="10431482" cy="541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4404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773" y="1544904"/>
            <a:ext cx="9366054" cy="4195481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Georgia" panose="02040502050405020303" pitchFamily="18" charset="0"/>
              </a:rPr>
              <a:t>Разработка торговой стратегии для работы на валютном рынке с высоким процентом успешных сделок - не менее 60%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Georgia" panose="02040502050405020303" pitchFamily="18" charset="0"/>
              </a:rPr>
              <a:t>Обучение как минимум двух заинтересованных лиц торговле по данной стратегии – за 60 дней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92D050"/>
                </a:solidFill>
                <a:latin typeface="Georgia" panose="02040502050405020303" pitchFamily="18" charset="0"/>
              </a:rPr>
              <a:t>Миссия проекта:</a:t>
            </a:r>
          </a:p>
          <a:p>
            <a:pPr marL="0" indent="0" algn="just">
              <a:buNone/>
            </a:pPr>
            <a:r>
              <a:rPr lang="ru-RU" sz="3200" dirty="0" smtClean="0">
                <a:latin typeface="Georgia" panose="02040502050405020303" pitchFamily="18" charset="0"/>
              </a:rPr>
              <a:t>Воспитание финансовой грамотности у обучающихся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904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0525"/>
          </a:xfrm>
        </p:spPr>
        <p:txBody>
          <a:bodyPr/>
          <a:lstStyle/>
          <a:p>
            <a:pPr algn="ctr"/>
            <a:r>
              <a:rPr lang="ru-RU" dirty="0" smtClean="0"/>
              <a:t>План выполнения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955917"/>
              </p:ext>
            </p:extLst>
          </p:nvPr>
        </p:nvGraphicFramePr>
        <p:xfrm>
          <a:off x="1013505" y="1502229"/>
          <a:ext cx="8947152" cy="47960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3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89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Пункт плана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Сроки</a:t>
                      </a:r>
                      <a:endParaRPr lang="ru-RU" sz="1200" dirty="0">
                        <a:solidFill>
                          <a:srgbClr val="00B05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Разработка</a:t>
                      </a:r>
                      <a:r>
                        <a:rPr lang="ru-RU" sz="1200" b="1" baseline="0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 новой стратегии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Анализ существующих методов торговли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Выбор торгового инструмента для работы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Разработка методики заключения сделок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Разработка методики распределения средств на счёте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09.09.19</a:t>
                      </a:r>
                      <a:r>
                        <a:rPr lang="ru-RU" sz="1200" b="1" baseline="0" dirty="0" smtClean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 – 16.09.19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--.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Обучение двух заинтересованных лиц основным принципам стратегии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Теоретическое обучение</a:t>
                      </a:r>
                      <a:endParaRPr lang="ru-RU" sz="1200" dirty="0">
                        <a:solidFill>
                          <a:srgbClr val="FFC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09.09.19</a:t>
                      </a:r>
                      <a:r>
                        <a:rPr lang="ru-RU" sz="1200" b="1" baseline="0" dirty="0" smtClean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 – 18.09.19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--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Тестирование стратегии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Практическое применение стратегии на </a:t>
                      </a:r>
                      <a:r>
                        <a:rPr lang="ru-RU" sz="1200" dirty="0" err="1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демо</a:t>
                      </a:r>
                      <a:r>
                        <a:rPr lang="ru-RU" sz="1200" baseline="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 – счёте и двух разных торговых инструментах</a:t>
                      </a:r>
                      <a:endParaRPr lang="ru-RU" sz="1200" dirty="0">
                        <a:solidFill>
                          <a:srgbClr val="FFC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19.09.19 – 20.11.19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--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2D050"/>
                          </a:solidFill>
                          <a:latin typeface="Georgia" panose="02040502050405020303" pitchFamily="18" charset="0"/>
                        </a:rPr>
                        <a:t>Анализ результатов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Анализ</a:t>
                      </a:r>
                      <a:r>
                        <a:rPr lang="ru-RU" sz="1200" baseline="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 результатов торговли. </a:t>
                      </a:r>
                      <a:endParaRPr lang="en-US" sz="1200" baseline="0" dirty="0" smtClean="0">
                        <a:solidFill>
                          <a:srgbClr val="FFC000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При необходимости – доработка </a:t>
                      </a:r>
                      <a:r>
                        <a:rPr lang="ru-RU" sz="1200" baseline="0" dirty="0" err="1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стратгии</a:t>
                      </a:r>
                      <a:r>
                        <a:rPr lang="ru-RU" sz="1200" baseline="0" dirty="0" smtClean="0">
                          <a:solidFill>
                            <a:srgbClr val="FFC000"/>
                          </a:solidFill>
                          <a:latin typeface="Georgia" panose="02040502050405020303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FFC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21.11.19</a:t>
                      </a:r>
                      <a:r>
                        <a:rPr lang="ru-RU" sz="1200" b="1" baseline="0" dirty="0" smtClean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 – 22.11.19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--</a:t>
                      </a:r>
                      <a:endParaRPr lang="ru-RU" sz="1200" dirty="0" smtClean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7633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467" y="327935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СЕТЕВОЙ ГРАФИК ПРОЕКТА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1" y="3211001"/>
            <a:ext cx="1483024" cy="137163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Выбор инструментов для работы</a:t>
            </a:r>
            <a:endParaRPr lang="ru-RU" sz="900" b="1" dirty="0"/>
          </a:p>
        </p:txBody>
      </p:sp>
      <p:cxnSp>
        <p:nvCxnSpPr>
          <p:cNvPr id="12" name="Прямая со стрелкой 11"/>
          <p:cNvCxnSpPr>
            <a:stCxn id="4" idx="6"/>
            <a:endCxn id="42" idx="2"/>
          </p:cNvCxnSpPr>
          <p:nvPr/>
        </p:nvCxnSpPr>
        <p:spPr>
          <a:xfrm flipV="1">
            <a:off x="1483025" y="2177900"/>
            <a:ext cx="289889" cy="1718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6"/>
            <a:endCxn id="53" idx="2"/>
          </p:cNvCxnSpPr>
          <p:nvPr/>
        </p:nvCxnSpPr>
        <p:spPr>
          <a:xfrm>
            <a:off x="1483025" y="3896817"/>
            <a:ext cx="2185894" cy="413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2" idx="6"/>
            <a:endCxn id="43" idx="2"/>
          </p:cNvCxnSpPr>
          <p:nvPr/>
        </p:nvCxnSpPr>
        <p:spPr>
          <a:xfrm>
            <a:off x="3141404" y="2177900"/>
            <a:ext cx="430447" cy="8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4" idx="6"/>
            <a:endCxn id="48" idx="2"/>
          </p:cNvCxnSpPr>
          <p:nvPr/>
        </p:nvCxnSpPr>
        <p:spPr>
          <a:xfrm>
            <a:off x="6900593" y="2195095"/>
            <a:ext cx="201975" cy="1604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3" idx="6"/>
            <a:endCxn id="48" idx="2"/>
          </p:cNvCxnSpPr>
          <p:nvPr/>
        </p:nvCxnSpPr>
        <p:spPr>
          <a:xfrm flipV="1">
            <a:off x="5421360" y="3799491"/>
            <a:ext cx="1681208" cy="510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8" idx="6"/>
            <a:endCxn id="76" idx="2"/>
          </p:cNvCxnSpPr>
          <p:nvPr/>
        </p:nvCxnSpPr>
        <p:spPr>
          <a:xfrm flipV="1">
            <a:off x="8369965" y="3799490"/>
            <a:ext cx="3903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Блок-схема: узел 41"/>
          <p:cNvSpPr/>
          <p:nvPr/>
        </p:nvSpPr>
        <p:spPr>
          <a:xfrm>
            <a:off x="1772914" y="1481825"/>
            <a:ext cx="1368490" cy="139214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Анализ существующих методов</a:t>
            </a:r>
            <a:endParaRPr lang="ru-RU" sz="1050" b="1" dirty="0"/>
          </a:p>
        </p:txBody>
      </p:sp>
      <p:sp>
        <p:nvSpPr>
          <p:cNvPr id="43" name="Блок-схема: узел 42"/>
          <p:cNvSpPr/>
          <p:nvPr/>
        </p:nvSpPr>
        <p:spPr>
          <a:xfrm>
            <a:off x="3571851" y="1481825"/>
            <a:ext cx="1435841" cy="140934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Метод заключения сделок </a:t>
            </a:r>
            <a:endParaRPr lang="ru-RU" sz="1050" b="1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5495966" y="1499020"/>
            <a:ext cx="1404627" cy="139214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Метод распределения средств</a:t>
            </a:r>
            <a:endParaRPr lang="ru-RU" sz="1050" b="1" dirty="0"/>
          </a:p>
        </p:txBody>
      </p:sp>
      <p:cxnSp>
        <p:nvCxnSpPr>
          <p:cNvPr id="47" name="Прямая со стрелкой 46"/>
          <p:cNvCxnSpPr>
            <a:stCxn id="43" idx="6"/>
            <a:endCxn id="44" idx="2"/>
          </p:cNvCxnSpPr>
          <p:nvPr/>
        </p:nvCxnSpPr>
        <p:spPr>
          <a:xfrm>
            <a:off x="5007692" y="2186497"/>
            <a:ext cx="488274" cy="8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Блок-схема: узел 47"/>
          <p:cNvSpPr/>
          <p:nvPr/>
        </p:nvSpPr>
        <p:spPr>
          <a:xfrm>
            <a:off x="7102568" y="3266613"/>
            <a:ext cx="1267397" cy="106575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Обучение стратегии</a:t>
            </a:r>
            <a:endParaRPr lang="ru-RU" sz="1050" b="1" dirty="0"/>
          </a:p>
        </p:txBody>
      </p:sp>
      <p:sp>
        <p:nvSpPr>
          <p:cNvPr id="53" name="Блок-схема: узел 52"/>
          <p:cNvSpPr/>
          <p:nvPr/>
        </p:nvSpPr>
        <p:spPr>
          <a:xfrm>
            <a:off x="3668919" y="3594141"/>
            <a:ext cx="1752441" cy="143211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Теоретическое обучение</a:t>
            </a:r>
            <a:endParaRPr lang="ru-RU" sz="1000" b="1" dirty="0"/>
          </a:p>
        </p:txBody>
      </p:sp>
      <p:sp>
        <p:nvSpPr>
          <p:cNvPr id="76" name="Блок-схема: узел 75"/>
          <p:cNvSpPr/>
          <p:nvPr/>
        </p:nvSpPr>
        <p:spPr>
          <a:xfrm>
            <a:off x="8760304" y="3364402"/>
            <a:ext cx="1138608" cy="87017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Практика</a:t>
            </a:r>
            <a:endParaRPr lang="ru-RU" sz="1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202561" y="27242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250957" y="3552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202286" y="1666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095376" y="17512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02568" y="27242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85373" y="36548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8447398" y="32986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61" name="Блок-схема: узел 60"/>
          <p:cNvSpPr/>
          <p:nvPr/>
        </p:nvSpPr>
        <p:spPr>
          <a:xfrm>
            <a:off x="10211818" y="3256352"/>
            <a:ext cx="1479233" cy="106575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Анализ результатов</a:t>
            </a:r>
            <a:endParaRPr lang="ru-RU" sz="1000" b="1" dirty="0"/>
          </a:p>
        </p:txBody>
      </p:sp>
      <p:cxnSp>
        <p:nvCxnSpPr>
          <p:cNvPr id="70" name="Прямая со стрелкой 69"/>
          <p:cNvCxnSpPr>
            <a:stCxn id="76" idx="6"/>
            <a:endCxn id="61" idx="2"/>
          </p:cNvCxnSpPr>
          <p:nvPr/>
        </p:nvCxnSpPr>
        <p:spPr>
          <a:xfrm flipV="1">
            <a:off x="9898912" y="3789230"/>
            <a:ext cx="312906" cy="10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821479" y="3338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44</a:t>
            </a:r>
            <a:endParaRPr lang="ru-RU" dirty="0"/>
          </a:p>
        </p:txBody>
      </p:sp>
      <p:sp>
        <p:nvSpPr>
          <p:cNvPr id="63" name="Блок-схема: узел 62"/>
          <p:cNvSpPr/>
          <p:nvPr/>
        </p:nvSpPr>
        <p:spPr>
          <a:xfrm>
            <a:off x="10625164" y="5026260"/>
            <a:ext cx="1453422" cy="106575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Завершение</a:t>
            </a:r>
            <a:endParaRPr lang="ru-RU" sz="1000" b="1" dirty="0"/>
          </a:p>
        </p:txBody>
      </p:sp>
      <p:cxnSp>
        <p:nvCxnSpPr>
          <p:cNvPr id="65" name="Прямая со стрелкой 64"/>
          <p:cNvCxnSpPr>
            <a:stCxn id="61" idx="4"/>
            <a:endCxn id="63" idx="0"/>
          </p:cNvCxnSpPr>
          <p:nvPr/>
        </p:nvCxnSpPr>
        <p:spPr>
          <a:xfrm>
            <a:off x="10951435" y="4322108"/>
            <a:ext cx="400440" cy="704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1036782" y="43323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1843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КЛЮЧЕВЫЕ ЗАИНТЕРЕСОВАННЫЕ СТОРОНЫ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242402" y="2711303"/>
            <a:ext cx="10631" cy="3285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253033" y="5996763"/>
            <a:ext cx="5971953" cy="24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231920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Влияние на оценку деятельности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97827" y="6149164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Влияние на деятельность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8782" y="334925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слабое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54" y="502993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сильное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02829" y="2817628"/>
            <a:ext cx="21265" cy="305154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444419" y="4343400"/>
            <a:ext cx="4944140" cy="106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4159" y="614916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сильное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3303" y="614916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слабое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6113" y="4925593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1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нацеливаться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2142" y="3278674"/>
            <a:ext cx="1832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solidFill>
                  <a:srgbClr val="92D050"/>
                </a:solidFill>
              </a:rPr>
              <a:t>3</a:t>
            </a:r>
            <a:endParaRPr lang="ru-RU" i="1" dirty="0" smtClean="0">
              <a:solidFill>
                <a:srgbClr val="92D050"/>
              </a:solidFill>
            </a:endParaRPr>
          </a:p>
          <a:p>
            <a:pPr algn="ctr"/>
            <a:r>
              <a:rPr lang="ru-RU" i="1" dirty="0">
                <a:solidFill>
                  <a:srgbClr val="92D050"/>
                </a:solidFill>
              </a:rPr>
              <a:t>у</a:t>
            </a:r>
            <a:r>
              <a:rPr lang="ru-RU" i="1" dirty="0" smtClean="0">
                <a:solidFill>
                  <a:srgbClr val="92D050"/>
                </a:solidFill>
              </a:rPr>
              <a:t>читывать по</a:t>
            </a:r>
          </a:p>
          <a:p>
            <a:pPr algn="ctr"/>
            <a:r>
              <a:rPr lang="ru-RU" i="1" dirty="0" smtClean="0">
                <a:solidFill>
                  <a:srgbClr val="92D050"/>
                </a:solidFill>
              </a:rPr>
              <a:t> возможности</a:t>
            </a:r>
            <a:endParaRPr lang="ru-RU" i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2237" y="3236814"/>
            <a:ext cx="1595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4</a:t>
            </a:r>
            <a:endParaRPr lang="ru-RU" dirty="0" smtClean="0">
              <a:solidFill>
                <a:srgbClr val="FFC000"/>
              </a:solidFill>
            </a:endParaRP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пренебречь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9592" y="4892160"/>
            <a:ext cx="18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solidFill>
                  <a:srgbClr val="92D050"/>
                </a:solidFill>
              </a:rPr>
              <a:t>2</a:t>
            </a:r>
            <a:endParaRPr lang="ru-RU" i="1" dirty="0" smtClean="0">
              <a:solidFill>
                <a:srgbClr val="92D050"/>
              </a:solidFill>
            </a:endParaRPr>
          </a:p>
          <a:p>
            <a:pPr algn="ctr"/>
            <a:r>
              <a:rPr lang="ru-RU" i="1" dirty="0">
                <a:solidFill>
                  <a:srgbClr val="92D050"/>
                </a:solidFill>
              </a:rPr>
              <a:t>и</a:t>
            </a:r>
            <a:r>
              <a:rPr lang="ru-RU" i="1" dirty="0" smtClean="0">
                <a:solidFill>
                  <a:srgbClr val="92D050"/>
                </a:solidFill>
              </a:rPr>
              <a:t>скать баланс</a:t>
            </a:r>
            <a:endParaRPr lang="ru-RU" i="1" dirty="0">
              <a:solidFill>
                <a:srgbClr val="92D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97827" y="1758077"/>
            <a:ext cx="4068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1 – Преподаватель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2 – Обучающиеся</a:t>
            </a:r>
          </a:p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3 – Лица, имеющие опыт торговли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4 – Разработчики средств </a:t>
            </a:r>
          </a:p>
          <a:p>
            <a:r>
              <a:rPr lang="ru-RU" dirty="0">
                <a:latin typeface="Georgia" panose="02040502050405020303" pitchFamily="18" charset="0"/>
              </a:rPr>
              <a:t>а</a:t>
            </a:r>
            <a:r>
              <a:rPr lang="ru-RU" dirty="0" smtClean="0">
                <a:latin typeface="Georgia" panose="02040502050405020303" pitchFamily="18" charset="0"/>
              </a:rPr>
              <a:t>втоматической торговли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335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УПРАВЛЕНИЕ ЗАИНТЕРЕСОВАННЫМИ СТОРОНАМИ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825135"/>
              </p:ext>
            </p:extLst>
          </p:nvPr>
        </p:nvGraphicFramePr>
        <p:xfrm>
          <a:off x="2651878" y="3807011"/>
          <a:ext cx="5486282" cy="2689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47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C000"/>
                          </a:solidFill>
                        </a:rPr>
                        <a:t>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C000"/>
                          </a:solidFill>
                        </a:rPr>
                        <a:t>Минимальное</a:t>
                      </a:r>
                      <a:r>
                        <a:rPr lang="ru-RU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FFC000"/>
                          </a:solidFill>
                        </a:rPr>
                        <a:t>усилие</a:t>
                      </a:r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92D050"/>
                          </a:solidFill>
                        </a:rPr>
                        <a:t>В</a:t>
                      </a:r>
                    </a:p>
                    <a:p>
                      <a:pPr algn="ctr"/>
                      <a:r>
                        <a:rPr lang="ru-RU" i="1" dirty="0" smtClean="0">
                          <a:solidFill>
                            <a:srgbClr val="92D050"/>
                          </a:solidFill>
                        </a:rPr>
                        <a:t>Сохранение</a:t>
                      </a:r>
                      <a:r>
                        <a:rPr lang="ru-RU" i="1" baseline="0" dirty="0" smtClean="0">
                          <a:solidFill>
                            <a:srgbClr val="92D050"/>
                          </a:solidFill>
                        </a:rPr>
                        <a:t> информированности</a:t>
                      </a:r>
                      <a:endParaRPr lang="ru-RU" i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741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92D050"/>
                          </a:solidFill>
                        </a:rPr>
                        <a:t>С</a:t>
                      </a:r>
                    </a:p>
                    <a:p>
                      <a:pPr algn="ctr"/>
                      <a:r>
                        <a:rPr lang="ru-RU" i="1" dirty="0" smtClean="0">
                          <a:solidFill>
                            <a:srgbClr val="92D050"/>
                          </a:solidFill>
                        </a:rPr>
                        <a:t>Сохранение удовлетворенности</a:t>
                      </a:r>
                      <a:endParaRPr lang="ru-RU" i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Ключевые действующие лица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0" y="492287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ВЛАСТЬ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10660" y="2657412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УРОВЕНЬ ИНТЕРЕСА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5626" y="4200241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СЛАБАЯ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3071" y="5560449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СИЛЬНАЯ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9029" y="323221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НИЗКИЙ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5151" y="3265975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ВЫСОКИЙ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7225" y="2111813"/>
            <a:ext cx="4068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A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– Разработчики средств </a:t>
            </a:r>
          </a:p>
          <a:p>
            <a:r>
              <a:rPr lang="ru-RU" dirty="0">
                <a:latin typeface="Georgia" panose="02040502050405020303" pitchFamily="18" charset="0"/>
              </a:rPr>
              <a:t>автоматической </a:t>
            </a:r>
            <a:r>
              <a:rPr lang="ru-RU" dirty="0" smtClean="0">
                <a:latin typeface="Georgia" panose="02040502050405020303" pitchFamily="18" charset="0"/>
              </a:rPr>
              <a:t>торговли</a:t>
            </a:r>
            <a:endParaRPr lang="en-US" dirty="0" smtClean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B</a:t>
            </a:r>
            <a:r>
              <a:rPr lang="ru-RU" dirty="0">
                <a:latin typeface="Georgia" panose="02040502050405020303" pitchFamily="18" charset="0"/>
              </a:rPr>
              <a:t> – </a:t>
            </a:r>
            <a:r>
              <a:rPr lang="ru-RU" dirty="0" smtClean="0">
                <a:latin typeface="Georgia" panose="02040502050405020303" pitchFamily="18" charset="0"/>
              </a:rPr>
              <a:t>Лица, </a:t>
            </a:r>
            <a:r>
              <a:rPr lang="ru-RU" dirty="0">
                <a:latin typeface="Georgia" panose="02040502050405020303" pitchFamily="18" charset="0"/>
              </a:rPr>
              <a:t>имеющие опыт торговли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C</a:t>
            </a:r>
            <a:r>
              <a:rPr lang="ru-RU" dirty="0" smtClean="0">
                <a:latin typeface="Georgia" panose="02040502050405020303" pitchFamily="18" charset="0"/>
              </a:rPr>
              <a:t> – Преподаватель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D</a:t>
            </a:r>
            <a:r>
              <a:rPr lang="ru-RU" dirty="0" smtClean="0">
                <a:latin typeface="Georgia" panose="02040502050405020303" pitchFamily="18" charset="0"/>
              </a:rPr>
              <a:t> – Обучающиеся</a:t>
            </a:r>
          </a:p>
        </p:txBody>
      </p:sp>
    </p:spTree>
    <p:extLst>
      <p:ext uri="{BB962C8B-B14F-4D97-AF65-F5344CB8AC3E}">
        <p14:creationId xmlns:p14="http://schemas.microsoft.com/office/powerpoint/2010/main" val="10742195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ОСНОВЫ СТРАТЕГИИ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PRICE ACTION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3110957"/>
              </p:ext>
            </p:extLst>
          </p:nvPr>
        </p:nvGraphicFramePr>
        <p:xfrm>
          <a:off x="1539964" y="1946719"/>
          <a:ext cx="8292406" cy="455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5144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ПАТТЕРНЫ </a:t>
            </a:r>
            <a:r>
              <a:rPr lang="en-US" dirty="0" smtClean="0"/>
              <a:t>PRICE ACTION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ПИН - БАР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63363"/>
            <a:ext cx="5695950" cy="320992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58561504"/>
              </p:ext>
            </p:extLst>
          </p:nvPr>
        </p:nvGraphicFramePr>
        <p:xfrm>
          <a:off x="6431624" y="3191162"/>
          <a:ext cx="5640512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9141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567</TotalTime>
  <Words>679</Words>
  <Application>Microsoft Office PowerPoint</Application>
  <PresentationFormat>Широкоэкранный</PresentationFormat>
  <Paragraphs>229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Chalet-ParisNineteenEighty</vt:lpstr>
      <vt:lpstr>Georgia</vt:lpstr>
      <vt:lpstr>Wingdings 3</vt:lpstr>
      <vt:lpstr>Ион</vt:lpstr>
      <vt:lpstr>ПРОЕКТ ТОРГОВОЙ СТРАТЕГИИ Тинькофф  «Супер 100»</vt:lpstr>
      <vt:lpstr>СОСТАВ КОМАНДЫ</vt:lpstr>
      <vt:lpstr>Цели проекта</vt:lpstr>
      <vt:lpstr>План выполнения проекта</vt:lpstr>
      <vt:lpstr>СЕТЕВОЙ ГРАФИК ПРОЕКТА</vt:lpstr>
      <vt:lpstr>КЛЮЧЕВЫЕ ЗАИНТЕРЕСОВАННЫЕ СТОРОНЫ</vt:lpstr>
      <vt:lpstr>УПРАВЛЕНИЕ ЗАИНТЕРЕСОВАННЫМИ СТОРОНАМИ</vt:lpstr>
      <vt:lpstr>ОСНОВЫ СТРАТЕГИИ  PRICE ACTION</vt:lpstr>
      <vt:lpstr>ПАТТЕРНЫ PRICE ACTION ПИН - БАР</vt:lpstr>
      <vt:lpstr>ПАТТЕРНЫ PRICE ACTION ПОГЛОЩЕНИЕ</vt:lpstr>
      <vt:lpstr>ОСНОВЫ СТРАТЕГИИ КОЛЕБАНИЯ ЦЕНЫ</vt:lpstr>
      <vt:lpstr>Рабочий график. Валютная пара EUR/USD (M30) Платформа Tradingview</vt:lpstr>
      <vt:lpstr>Статистика (H1)</vt:lpstr>
      <vt:lpstr>Статистика (H4)</vt:lpstr>
      <vt:lpstr>Анализ результатов (за 44 дня практики)</vt:lpstr>
      <vt:lpstr>Итоги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ТОРГОВОЙ СТРАТЕГИИ  «Объект 100»</dc:title>
  <dc:creator>Зубков Илья</dc:creator>
  <cp:lastModifiedBy>Пользователь</cp:lastModifiedBy>
  <cp:revision>134</cp:revision>
  <dcterms:created xsi:type="dcterms:W3CDTF">2019-11-11T18:18:28Z</dcterms:created>
  <dcterms:modified xsi:type="dcterms:W3CDTF">2024-01-16T16:10:16Z</dcterms:modified>
</cp:coreProperties>
</file>