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65" r:id="rId5"/>
    <p:sldId id="266" r:id="rId6"/>
    <p:sldId id="268"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63D5F-B55A-481F-847D-4DF186F4DACD}" type="datetimeFigureOut">
              <a:rPr lang="ru-RU" smtClean="0"/>
              <a:t>29.01.2024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FDED1-8CE2-429D-B9F3-DA3A17A5FD48}" type="slidenum">
              <a:rPr lang="ru-RU" smtClean="0"/>
              <a:t>‹#›</a:t>
            </a:fld>
            <a:endParaRPr lang="ru-RU"/>
          </a:p>
        </p:txBody>
      </p:sp>
    </p:spTree>
    <p:extLst>
      <p:ext uri="{BB962C8B-B14F-4D97-AF65-F5344CB8AC3E}">
        <p14:creationId xmlns:p14="http://schemas.microsoft.com/office/powerpoint/2010/main" val="81655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CFDED1-8CE2-429D-B9F3-DA3A17A5FD48}" type="slidenum">
              <a:rPr lang="ru-RU" smtClean="0"/>
              <a:t>1</a:t>
            </a:fld>
            <a:endParaRPr lang="ru-RU"/>
          </a:p>
        </p:txBody>
      </p:sp>
    </p:spTree>
    <p:extLst>
      <p:ext uri="{BB962C8B-B14F-4D97-AF65-F5344CB8AC3E}">
        <p14:creationId xmlns:p14="http://schemas.microsoft.com/office/powerpoint/2010/main" val="244468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5">
          <a:fgClr>
            <a:srgbClr val="C00000"/>
          </a:fgClr>
          <a:bgClr>
            <a:srgbClr val="7030A0"/>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856984" cy="1470025"/>
          </a:xfrm>
        </p:spPr>
        <p:txBody>
          <a:bodyPr/>
          <a:lstStyle/>
          <a:p>
            <a:r>
              <a:rPr lang="en-US" b="1" dirty="0">
                <a:solidFill>
                  <a:schemeClr val="bg1"/>
                </a:solidFill>
              </a:rPr>
              <a:t>Cathedral of Christ the Savior</a:t>
            </a:r>
            <a:endParaRPr lang="ru-RU" b="1" dirty="0">
              <a:solidFill>
                <a:schemeClr val="bg1"/>
              </a:solidFill>
            </a:endParaRPr>
          </a:p>
        </p:txBody>
      </p:sp>
      <p:pic>
        <p:nvPicPr>
          <p:cNvPr id="1028" name="Picture 4" descr="http://zhurnal.siwatcher.ru/img/s/shurygin_a_i/aaachram/0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773" y="1916832"/>
            <a:ext cx="5328592" cy="4242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6548904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kUpDiag">
          <a:fgClr>
            <a:srgbClr val="FF0000"/>
          </a:fgClr>
          <a:bgClr>
            <a:srgbClr val="002060"/>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chemeClr val="bg1"/>
                </a:solidFill>
              </a:rPr>
              <a:t>History </a:t>
            </a:r>
            <a:r>
              <a:rPr lang="en-US" b="1" dirty="0">
                <a:solidFill>
                  <a:schemeClr val="bg1"/>
                </a:solidFill>
              </a:rPr>
              <a:t>of creation</a:t>
            </a:r>
            <a:endParaRPr lang="ru-RU" b="1" dirty="0">
              <a:solidFill>
                <a:schemeClr val="bg1"/>
              </a:solidFill>
            </a:endParaRPr>
          </a:p>
        </p:txBody>
      </p:sp>
      <p:sp>
        <p:nvSpPr>
          <p:cNvPr id="4" name="Блок-схема: память с посл. доступом 3"/>
          <p:cNvSpPr/>
          <p:nvPr/>
        </p:nvSpPr>
        <p:spPr>
          <a:xfrm>
            <a:off x="35496" y="1268760"/>
            <a:ext cx="4824536" cy="5256584"/>
          </a:xfrm>
          <a:prstGeom prst="flowChartMagneticTape">
            <a:avLst/>
          </a:prstGeom>
          <a:gradFill>
            <a:gsLst>
              <a:gs pos="0">
                <a:srgbClr val="DDEBCF"/>
              </a:gs>
              <a:gs pos="50000">
                <a:srgbClr val="9CB86E"/>
              </a:gs>
              <a:gs pos="100000">
                <a:srgbClr val="156B13"/>
              </a:gs>
            </a:gsLst>
            <a:lin ang="5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55576" y="1920055"/>
            <a:ext cx="3600400" cy="3416320"/>
          </a:xfrm>
          <a:prstGeom prst="rect">
            <a:avLst/>
          </a:prstGeom>
          <a:noFill/>
        </p:spPr>
        <p:txBody>
          <a:bodyPr wrap="square" rtlCol="0">
            <a:spAutoFit/>
          </a:bodyPr>
          <a:lstStyle/>
          <a:p>
            <a:r>
              <a:rPr lang="en-US" sz="2400" dirty="0"/>
              <a:t>The Cathedral of Christ the Savior in Moscow was built as gratitude to God for help </a:t>
            </a:r>
            <a:r>
              <a:rPr lang="en-US" sz="2400" dirty="0" smtClean="0"/>
              <a:t>during </a:t>
            </a:r>
            <a:r>
              <a:rPr lang="en-US" sz="2400" dirty="0"/>
              <a:t>a difficult period in the history of Russia - during the Patriotic War of 1812. This is a monument to the Russian people for their courage and heroism.</a:t>
            </a:r>
            <a:endParaRPr lang="ru-RU" sz="2400" dirty="0"/>
          </a:p>
        </p:txBody>
      </p:sp>
      <p:pic>
        <p:nvPicPr>
          <p:cNvPr id="2050" name="Picture 2" descr="http://www.tribuna-neo.ru/upload/iblock/9b8/15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336717"/>
            <a:ext cx="3936437"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55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ashVert">
          <a:fgClr>
            <a:srgbClr val="FFFF00"/>
          </a:fgClr>
          <a:bgClr>
            <a:srgbClr val="00B0F0"/>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FF0000"/>
                </a:solidFill>
              </a:rPr>
              <a:t>Construction of the temple</a:t>
            </a:r>
            <a:endParaRPr lang="ru-RU" b="1" dirty="0">
              <a:solidFill>
                <a:srgbClr val="FF0000"/>
              </a:solidFill>
            </a:endParaRPr>
          </a:p>
        </p:txBody>
      </p:sp>
      <p:sp>
        <p:nvSpPr>
          <p:cNvPr id="4" name="Блок-схема: память с прямым доступом 3"/>
          <p:cNvSpPr/>
          <p:nvPr/>
        </p:nvSpPr>
        <p:spPr>
          <a:xfrm>
            <a:off x="35496" y="1412776"/>
            <a:ext cx="5040560" cy="5184576"/>
          </a:xfrm>
          <a:prstGeom prst="flowChartMagneticDrum">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64563" y="1628801"/>
            <a:ext cx="4104456" cy="4493538"/>
          </a:xfrm>
          <a:prstGeom prst="rect">
            <a:avLst/>
          </a:prstGeom>
          <a:noFill/>
        </p:spPr>
        <p:txBody>
          <a:bodyPr wrap="square" rtlCol="0">
            <a:spAutoFit/>
          </a:bodyPr>
          <a:lstStyle/>
          <a:p>
            <a:r>
              <a:rPr lang="en-US" sz="2200" dirty="0"/>
              <a:t>Soon the soil of the mountains began to settle under the weight of the structure being erected. Nicholas I, who took the throne after Alexander I, found </a:t>
            </a:r>
            <a:r>
              <a:rPr lang="en-US" sz="2200" dirty="0" err="1"/>
              <a:t>Witberg's</a:t>
            </a:r>
            <a:r>
              <a:rPr lang="en-US" sz="2200" dirty="0"/>
              <a:t> </a:t>
            </a:r>
            <a:r>
              <a:rPr lang="en-US" sz="2200" dirty="0" smtClean="0"/>
              <a:t>project </a:t>
            </a:r>
            <a:r>
              <a:rPr lang="en-US" sz="2200" dirty="0"/>
              <a:t>unfeasible. In 1832, </a:t>
            </a:r>
            <a:r>
              <a:rPr lang="en-US" sz="2200" dirty="0" smtClean="0"/>
              <a:t>Konstantin </a:t>
            </a:r>
            <a:r>
              <a:rPr lang="en-US" sz="2200" dirty="0"/>
              <a:t>was appointed architect.</a:t>
            </a:r>
          </a:p>
          <a:p>
            <a:r>
              <a:rPr lang="en-US" sz="2200" dirty="0"/>
              <a:t>They decided to start construction not far from the Kremlin, on the site of the former </a:t>
            </a:r>
            <a:r>
              <a:rPr lang="en-US" sz="2200" dirty="0" err="1"/>
              <a:t>Alekseevsky</a:t>
            </a:r>
            <a:r>
              <a:rPr lang="en-US" sz="2200" dirty="0"/>
              <a:t> Convent, which they decided to demolish</a:t>
            </a:r>
            <a:r>
              <a:rPr lang="en-US" sz="2000" dirty="0"/>
              <a:t>.</a:t>
            </a:r>
            <a:endParaRPr lang="ru-RU" sz="2000" dirty="0"/>
          </a:p>
        </p:txBody>
      </p:sp>
      <p:pic>
        <p:nvPicPr>
          <p:cNvPr id="4098" name="Picture 2" descr="http://tourismdaily.ru/uploads/posts/2011-11/1320624778_0_34e4d_7806e05e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1"/>
            <a:ext cx="3528392"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15077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wdDnDiag">
          <a:fgClr>
            <a:srgbClr val="7030A0"/>
          </a:fgClr>
          <a:bgClr>
            <a:srgbClr val="FF0000"/>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a:t>Temple decoration</a:t>
            </a:r>
            <a:endParaRPr lang="ru-RU" sz="6000" b="1" dirty="0"/>
          </a:p>
        </p:txBody>
      </p:sp>
      <p:sp>
        <p:nvSpPr>
          <p:cNvPr id="4" name="Прямоугольная выноска 3"/>
          <p:cNvSpPr/>
          <p:nvPr/>
        </p:nvSpPr>
        <p:spPr>
          <a:xfrm>
            <a:off x="175320" y="1268760"/>
            <a:ext cx="3996444" cy="5472608"/>
          </a:xfrm>
          <a:prstGeom prst="wedgeRectCallout">
            <a:avLst>
              <a:gd name="adj1" fmla="val 53260"/>
              <a:gd name="adj2" fmla="val 41120"/>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79512" y="1382027"/>
            <a:ext cx="3744416" cy="5262979"/>
          </a:xfrm>
          <a:prstGeom prst="rect">
            <a:avLst/>
          </a:prstGeom>
          <a:noFill/>
        </p:spPr>
        <p:txBody>
          <a:bodyPr wrap="square" rtlCol="0">
            <a:spAutoFit/>
          </a:bodyPr>
          <a:lstStyle/>
          <a:p>
            <a:r>
              <a:rPr lang="en-US" sz="2400" b="1" dirty="0"/>
              <a:t>The interior decoration was famous for its paintings. The famous Russian painters of the Russian Academy of Arts V. Vereshchagin and V. </a:t>
            </a:r>
            <a:r>
              <a:rPr lang="en-US" sz="2400" b="1" dirty="0" err="1"/>
              <a:t>Surikov</a:t>
            </a:r>
            <a:r>
              <a:rPr lang="en-US" sz="2400" b="1" dirty="0"/>
              <a:t>, Baron T. Neff and I. </a:t>
            </a:r>
            <a:r>
              <a:rPr lang="en-US" sz="2400" b="1" dirty="0" err="1"/>
              <a:t>Kramskoy</a:t>
            </a:r>
            <a:r>
              <a:rPr lang="en-US" sz="2400" b="1" dirty="0"/>
              <a:t> worked on them. The area of ​​painting of the shrine is more than 22,000 square meters. meters, of which more than 9000 sq. meters - this is gilding with gold leaf.</a:t>
            </a:r>
            <a:endParaRPr lang="ru-RU" sz="2400" b="1" dirty="0"/>
          </a:p>
        </p:txBody>
      </p:sp>
      <p:pic>
        <p:nvPicPr>
          <p:cNvPr id="10242" name="Picture 2" descr="http://www.playing-field.ru/img/2015/052115/4158070"/>
          <p:cNvPicPr>
            <a:picLocks noChangeAspect="1" noChangeArrowheads="1"/>
          </p:cNvPicPr>
          <p:nvPr/>
        </p:nvPicPr>
        <p:blipFill rotWithShape="1">
          <a:blip r:embed="rId2">
            <a:extLst>
              <a:ext uri="{28A0092B-C50C-407E-A947-70E740481C1C}">
                <a14:useLocalDpi xmlns:a14="http://schemas.microsoft.com/office/drawing/2010/main" val="0"/>
              </a:ext>
            </a:extLst>
          </a:blip>
          <a:srcRect r="4025" b="17586"/>
          <a:stretch/>
        </p:blipFill>
        <p:spPr bwMode="auto">
          <a:xfrm>
            <a:off x="4387544" y="1844824"/>
            <a:ext cx="4504936" cy="36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5231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Vert">
          <a:fgClr>
            <a:srgbClr val="7030A0"/>
          </a:fgClr>
          <a:bgClr>
            <a:srgbClr val="C00000"/>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9512" y="3501008"/>
            <a:ext cx="8856984" cy="3168352"/>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5536" y="3717032"/>
            <a:ext cx="8424936" cy="2123658"/>
          </a:xfrm>
          <a:prstGeom prst="rect">
            <a:avLst/>
          </a:prstGeom>
          <a:noFill/>
        </p:spPr>
        <p:txBody>
          <a:bodyPr wrap="square" rtlCol="0">
            <a:spAutoFit/>
          </a:bodyPr>
          <a:lstStyle/>
          <a:p>
            <a:r>
              <a:rPr lang="en-US" sz="2200" b="1" dirty="0"/>
              <a:t>On the walls of the gallery located along the perimeter of the building, marble plaques were installed with a list of all the battles of the Russian army, the names of military leaders and distinguished officers and </a:t>
            </a:r>
            <a:r>
              <a:rPr lang="en-US" sz="2200" b="1" dirty="0" smtClean="0"/>
              <a:t>soldiers.</a:t>
            </a:r>
            <a:r>
              <a:rPr lang="ru-RU" sz="2200" b="1" dirty="0" smtClean="0"/>
              <a:t> </a:t>
            </a:r>
            <a:r>
              <a:rPr lang="en-US" sz="2200" b="1" dirty="0" smtClean="0"/>
              <a:t>Sculpture </a:t>
            </a:r>
            <a:r>
              <a:rPr lang="en-US" sz="2200" b="1" dirty="0"/>
              <a:t>and painting depict all the mercies of the Lord, sent down through the prayers of the righteous to the Russian kingdom. The paths that the Lord chose for salvation are also depicted.</a:t>
            </a:r>
            <a:endParaRPr lang="ru-RU" sz="2200" b="1" dirty="0"/>
          </a:p>
        </p:txBody>
      </p:sp>
      <p:pic>
        <p:nvPicPr>
          <p:cNvPr id="11266" name="Picture 2" descr="http://img-fotki.yandex.ru/get/6700/58581001.225/0_d4b54_887c1698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9596"/>
            <a:ext cx="4824536" cy="3212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44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weave">
          <a:fgClr>
            <a:schemeClr val="tx1">
              <a:lumMod val="50000"/>
              <a:lumOff val="50000"/>
            </a:schemeClr>
          </a:fgClr>
          <a:bgClr>
            <a:schemeClr val="accent5">
              <a:lumMod val="50000"/>
            </a:schemeClr>
          </a:bgClr>
        </a:pattFill>
        <a:effectLst/>
      </p:bgPr>
    </p:bg>
    <p:spTree>
      <p:nvGrpSpPr>
        <p:cNvPr id="1" name=""/>
        <p:cNvGrpSpPr/>
        <p:nvPr/>
      </p:nvGrpSpPr>
      <p:grpSpPr>
        <a:xfrm>
          <a:off x="0" y="0"/>
          <a:ext cx="0" cy="0"/>
          <a:chOff x="0" y="0"/>
          <a:chExt cx="0" cy="0"/>
        </a:xfrm>
      </p:grpSpPr>
      <p:sp>
        <p:nvSpPr>
          <p:cNvPr id="4" name="Блок-схема: решение 3"/>
          <p:cNvSpPr/>
          <p:nvPr/>
        </p:nvSpPr>
        <p:spPr>
          <a:xfrm>
            <a:off x="155575" y="1196752"/>
            <a:ext cx="8856984" cy="5373424"/>
          </a:xfrm>
          <a:prstGeom prst="flowChartDecision">
            <a:avLst/>
          </a:prstGeom>
          <a:blipFill>
            <a:blip r:embed="rId2"/>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49641" y="2517233"/>
            <a:ext cx="7668852" cy="2123658"/>
          </a:xfrm>
          <a:prstGeom prst="rect">
            <a:avLst/>
          </a:prstGeom>
          <a:noFill/>
        </p:spPr>
        <p:txBody>
          <a:bodyPr wrap="square" rtlCol="0">
            <a:spAutoFit/>
          </a:bodyPr>
          <a:lstStyle/>
          <a:p>
            <a:pPr algn="ctr"/>
            <a:r>
              <a:rPr lang="en-US" sz="2200" b="1" dirty="0"/>
              <a:t>Cathedral of Christ the Savior in Moscow</a:t>
            </a:r>
          </a:p>
          <a:p>
            <a:pPr algn="ctr"/>
            <a:r>
              <a:rPr lang="en-US" sz="2200" b="1" dirty="0"/>
              <a:t> more like a huge museum,</a:t>
            </a:r>
          </a:p>
          <a:p>
            <a:pPr algn="ctr"/>
            <a:r>
              <a:rPr lang="en-US" sz="2200" b="1" dirty="0"/>
              <a:t>The design of which tells us about history</a:t>
            </a:r>
          </a:p>
          <a:p>
            <a:pPr algn="ctr"/>
            <a:r>
              <a:rPr lang="en-US" sz="2200" b="1" dirty="0"/>
              <a:t>an entire era of the Russian state and the courage of its people. It is a memorial to Russian military glory, a monument to all who died for their Motherland.</a:t>
            </a:r>
            <a:endParaRPr lang="ru-RU" sz="2200" b="1" dirty="0"/>
          </a:p>
        </p:txBody>
      </p:sp>
      <p:pic>
        <p:nvPicPr>
          <p:cNvPr id="13314" name="Picture 2" descr="http://mmedia.nsu.ru/culture/DATA/obj2954/SMALL_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379"/>
            <a:ext cx="3022808" cy="2376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http://cs4.pikabu.ru/images/big_size_comm/2014-12_1/141759504775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081" y="111779"/>
            <a:ext cx="2963705" cy="22371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581128"/>
            <a:ext cx="3429000" cy="21526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364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334</Words>
  <Application>Microsoft Office PowerPoint</Application>
  <PresentationFormat>Экран (4:3)</PresentationFormat>
  <Paragraphs>14</Paragraphs>
  <Slides>6</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6</vt:i4>
      </vt:variant>
    </vt:vector>
  </HeadingPairs>
  <TitlesOfParts>
    <vt:vector size="9" baseType="lpstr">
      <vt:lpstr>Arial</vt:lpstr>
      <vt:lpstr>Calibri</vt:lpstr>
      <vt:lpstr>Тема Office</vt:lpstr>
      <vt:lpstr>Cathedral of Christ the Savior</vt:lpstr>
      <vt:lpstr>History of creation</vt:lpstr>
      <vt:lpstr>Construction of the temple</vt:lpstr>
      <vt:lpstr>Temple decoration</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Храм Христа Спасителя</dc:title>
  <dc:creator>Александр</dc:creator>
  <cp:lastModifiedBy>User</cp:lastModifiedBy>
  <cp:revision>11</cp:revision>
  <dcterms:created xsi:type="dcterms:W3CDTF">2016-01-19T16:13:37Z</dcterms:created>
  <dcterms:modified xsi:type="dcterms:W3CDTF">2024-01-29T13:37:39Z</dcterms:modified>
</cp:coreProperties>
</file>