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7" r:id="rId8"/>
    <p:sldId id="262" r:id="rId9"/>
    <p:sldId id="271" r:id="rId10"/>
    <p:sldId id="272" r:id="rId11"/>
    <p:sldId id="273" r:id="rId12"/>
    <p:sldId id="274" r:id="rId13"/>
    <p:sldId id="275" r:id="rId14"/>
    <p:sldId id="266" r:id="rId15"/>
  </p:sldIdLst>
  <p:sldSz cx="9144000" cy="6858000" type="screen4x3"/>
  <p:notesSz cx="6742113" cy="9875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0485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ТЕМА: «Особенности использования ценовых стратегий при выходе компании на новые рынки (на примере компании ООО "ТОРБАУ")»</a:t>
            </a:r>
          </a:p>
          <a:p>
            <a:r>
              <a:rPr lang="ru-RU" dirty="0" smtClean="0"/>
              <a:t> </a:t>
            </a:r>
          </a:p>
          <a:p>
            <a:r>
              <a:rPr lang="ru-RU" sz="1300" dirty="0" smtClean="0"/>
              <a:t>Выполнила студентка: Михайлова Любовь Игоревна</a:t>
            </a:r>
          </a:p>
          <a:p>
            <a:r>
              <a:rPr lang="ru-RU" sz="1300" b="1" dirty="0" smtClean="0"/>
              <a:t>                                                                 </a:t>
            </a:r>
            <a:endParaRPr lang="ru-RU" sz="1300" dirty="0" smtClean="0"/>
          </a:p>
          <a:p>
            <a:r>
              <a:rPr lang="ru-RU" sz="1300" dirty="0" smtClean="0"/>
              <a:t>Группа: ЭК-151ф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04856" cy="1800200"/>
          </a:xfrm>
        </p:spPr>
        <p:txBody>
          <a:bodyPr>
            <a:normAutofit/>
          </a:bodyPr>
          <a:lstStyle/>
          <a:p>
            <a:r>
              <a:rPr lang="ru-RU" sz="1100" b="1" dirty="0" smtClean="0"/>
              <a:t>МИНИСТЕРСТВО НАУКИ И ВЫСШЕГО ОБРАЗОВАНИЯ РФ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ФЕДЕРАЛЬНОЕ ГОСУДАРСТВЕННОЕ БЮДЖЕТНОЕ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ОБРАЗОВАТЕЛЬНОЕ УЧРЕЖДЕНИЕ ВЫСШЕГО ОБРАЗОВАНИЯ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b="1" dirty="0" smtClean="0"/>
              <a:t>«РОССИЙСКИЙ ЭКОНОМИЧЕСКИЙ УНИВЕРСИТЕТ ИМЕНИ Г.В. ПЛЕХАНОВА»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 </a:t>
            </a:r>
            <a:br>
              <a:rPr lang="ru-RU" sz="1100" dirty="0" smtClean="0"/>
            </a:br>
            <a:r>
              <a:rPr lang="ru-RU" sz="1100" dirty="0" smtClean="0"/>
              <a:t>Факультет дистанционного обучения</a:t>
            </a:r>
            <a:br>
              <a:rPr lang="ru-RU" sz="1100" dirty="0" smtClean="0"/>
            </a:br>
            <a:r>
              <a:rPr lang="ru-RU" sz="1100" dirty="0" smtClean="0"/>
              <a:t>Кафедра финансов и цен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175448" y="5013176"/>
            <a:ext cx="4968552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Научный руководитель выпускной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квалификационной работы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К.Э.Н. Доцент Долгова Мария Владимировка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8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88640"/>
            <a:ext cx="8842248" cy="83096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Пути оптимизации ценовой стратегии ООО «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Торбау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 (Градостроительные компании и гостиничные комплексы)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539552" y="1556792"/>
          <a:ext cx="7920878" cy="4571998"/>
        </p:xfrm>
        <a:graphic>
          <a:graphicData uri="http://schemas.openxmlformats.org/drawingml/2006/table">
            <a:tbl>
              <a:tblPr/>
              <a:tblGrid>
                <a:gridCol w="1453017"/>
                <a:gridCol w="908135"/>
                <a:gridCol w="908135"/>
                <a:gridCol w="1503634"/>
                <a:gridCol w="1503634"/>
                <a:gridCol w="838165"/>
                <a:gridCol w="806158"/>
              </a:tblGrid>
              <a:tr h="323681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Базовая стоимость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Стратегия «Проникновения на рынок»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8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8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-4200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20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145400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1104000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-4200</a:t>
                      </a: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-23500</a:t>
                      </a: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55576" y="1484784"/>
          <a:ext cx="7488832" cy="4572001"/>
        </p:xfrm>
        <a:graphic>
          <a:graphicData uri="http://schemas.openxmlformats.org/drawingml/2006/table">
            <a:tbl>
              <a:tblPr/>
              <a:tblGrid>
                <a:gridCol w="1587687"/>
                <a:gridCol w="857071"/>
                <a:gridCol w="857071"/>
                <a:gridCol w="1419085"/>
                <a:gridCol w="1419085"/>
                <a:gridCol w="791034"/>
                <a:gridCol w="557799"/>
              </a:tblGrid>
              <a:tr h="350196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Базовая стоимость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Стратегия «Низких цен»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19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5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19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9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19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9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19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489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150100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1143500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16000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88640"/>
            <a:ext cx="8842248" cy="83096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Пути оптимизации ценовой стратегии ООО «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Торбау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 (Градостроительные компании и гостиничные комплексы)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88640"/>
            <a:ext cx="8842248" cy="83096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Пути оптимизации ценовой стратегии ООО «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Торбау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 (Градостроительные компании и гостиничные комплексы)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755576" y="1556792"/>
          <a:ext cx="7632849" cy="4608749"/>
        </p:xfrm>
        <a:graphic>
          <a:graphicData uri="http://schemas.openxmlformats.org/drawingml/2006/table">
            <a:tbl>
              <a:tblPr/>
              <a:tblGrid>
                <a:gridCol w="2168810"/>
                <a:gridCol w="1026686"/>
                <a:gridCol w="967940"/>
                <a:gridCol w="967940"/>
                <a:gridCol w="951543"/>
                <a:gridCol w="951543"/>
                <a:gridCol w="598387"/>
              </a:tblGrid>
              <a:tr h="283291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Базовая стоимость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Стратегия «Комплект»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мебели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мебели конечному потребителю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мебели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25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дверей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0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3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дверей и фурнитуры конечному потребителю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дверей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1765000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9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 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277500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46400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93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2042500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150400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915000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411" marR="354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772816"/>
          <a:ext cx="8388424" cy="2305275"/>
        </p:xfrm>
        <a:graphic>
          <a:graphicData uri="http://schemas.openxmlformats.org/drawingml/2006/table">
            <a:tbl>
              <a:tblPr/>
              <a:tblGrid>
                <a:gridCol w="1136280"/>
                <a:gridCol w="1403641"/>
                <a:gridCol w="985890"/>
                <a:gridCol w="985890"/>
                <a:gridCol w="1420351"/>
                <a:gridCol w="1420351"/>
                <a:gridCol w="1036021"/>
              </a:tblGrid>
              <a:tr h="327147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Модель продаж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Закупочная цена (расходы)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ИП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Градостроительные компании и гостиницы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Ценовые стратегии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Высокие цены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Снятие сливок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Низкие цены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Проникновение на рынок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47600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57400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358750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397250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118500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277500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97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Удельный вес надбавки (розница, %)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162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Удельный вес надбавки (опт, %)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187624" y="4509120"/>
          <a:ext cx="6657965" cy="1463512"/>
        </p:xfrm>
        <a:graphic>
          <a:graphicData uri="http://schemas.openxmlformats.org/drawingml/2006/table">
            <a:tbl>
              <a:tblPr/>
              <a:tblGrid>
                <a:gridCol w="1075793"/>
                <a:gridCol w="969542"/>
                <a:gridCol w="963566"/>
                <a:gridCol w="1012706"/>
                <a:gridCol w="1318179"/>
                <a:gridCol w="1318179"/>
              </a:tblGrid>
              <a:tr h="85718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Модель продаж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Целевая аудитория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ИП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Градостроительные компании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Гостиничные комплексы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Отдельно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Отдельно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1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1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число заказов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27784" y="4149080"/>
            <a:ext cx="42450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Прогноз продаж мебели на 2020 год (шт.)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412776"/>
            <a:ext cx="4060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Потенциальная прибыль компании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0485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ТЕМА: «Особенности использования ценовых стратегий при выходе компании на новые рынки (на примере компании ООО "ТОРБАУ")»</a:t>
            </a:r>
          </a:p>
          <a:p>
            <a:r>
              <a:rPr lang="ru-RU" dirty="0" smtClean="0"/>
              <a:t> </a:t>
            </a:r>
          </a:p>
          <a:p>
            <a:r>
              <a:rPr lang="ru-RU" sz="1300" dirty="0" smtClean="0"/>
              <a:t>Выполнила студентка: Михайлова Любовь Игоревна</a:t>
            </a:r>
          </a:p>
          <a:p>
            <a:r>
              <a:rPr lang="ru-RU" sz="1300" b="1" dirty="0" smtClean="0"/>
              <a:t>                                                                 </a:t>
            </a:r>
            <a:endParaRPr lang="ru-RU" sz="1300" dirty="0" smtClean="0"/>
          </a:p>
          <a:p>
            <a:r>
              <a:rPr lang="ru-RU" sz="1300" dirty="0" smtClean="0"/>
              <a:t>Группа: ЭК-151ф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04856" cy="1800200"/>
          </a:xfrm>
        </p:spPr>
        <p:txBody>
          <a:bodyPr>
            <a:normAutofit/>
          </a:bodyPr>
          <a:lstStyle/>
          <a:p>
            <a:r>
              <a:rPr lang="ru-RU" sz="1100" b="1" dirty="0" smtClean="0"/>
              <a:t>МИНИСТЕРСТВО НАУКИ И ВЫСШЕГО ОБРАЗОВАНИЯ РФ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ФЕДЕРАЛЬНОЕ ГОСУДАРСТВЕННОЕ БЮДЖЕТНОЕ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ОБРАЗОВАТЕЛЬНОЕ УЧРЕЖДЕНИЕ ВЫСШЕГО ОБРАЗОВАНИЯ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b="1" dirty="0" smtClean="0"/>
              <a:t>«РОССИЙСКИЙ ЭКОНОМИЧЕСКИЙ УНИВЕРСИТЕТ ИМЕНИ Г.В. ПЛЕХАНОВА»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 </a:t>
            </a:r>
            <a:br>
              <a:rPr lang="ru-RU" sz="1100" dirty="0" smtClean="0"/>
            </a:br>
            <a:r>
              <a:rPr lang="ru-RU" sz="1100" dirty="0" smtClean="0"/>
              <a:t>Факультет дистанционного обучения</a:t>
            </a:r>
            <a:br>
              <a:rPr lang="ru-RU" sz="1100" dirty="0" smtClean="0"/>
            </a:br>
            <a:r>
              <a:rPr lang="ru-RU" sz="1100" dirty="0" smtClean="0"/>
              <a:t>Кафедра финансов и цен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175448" y="5013176"/>
            <a:ext cx="4968552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Научный руководитель выпускной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квалификационной работы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8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К.Э.Н. Доцент Долгова Мария Владимировка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8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9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662736" cy="5070304"/>
          </a:xfrm>
        </p:spPr>
        <p:txBody>
          <a:bodyPr>
            <a:normAutofit fontScale="62500" lnSpcReduction="20000"/>
          </a:bodyPr>
          <a:lstStyle/>
          <a:p>
            <a:pPr algn="just" fontAlgn="base">
              <a:buNone/>
            </a:pPr>
            <a:r>
              <a:rPr lang="ru-RU" u="sng" dirty="0" smtClean="0"/>
              <a:t>Объект исследования </a:t>
            </a:r>
            <a:r>
              <a:rPr lang="ru-RU" dirty="0" smtClean="0"/>
              <a:t>– особенности использования ценовых стратегий при выходе компании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 на новые рынки</a:t>
            </a:r>
            <a:r>
              <a:rPr lang="ru-RU" dirty="0" smtClean="0"/>
              <a:t>.</a:t>
            </a:r>
            <a:endParaRPr lang="ru-RU" dirty="0" smtClean="0"/>
          </a:p>
          <a:p>
            <a:pPr algn="just" fontAlgn="base">
              <a:buNone/>
            </a:pPr>
            <a:r>
              <a:rPr lang="ru-RU" u="sng" dirty="0" smtClean="0"/>
              <a:t>Предмет исследования </a:t>
            </a:r>
            <a:r>
              <a:rPr lang="ru-RU" dirty="0" smtClean="0"/>
              <a:t>– ценовые стратегии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».</a:t>
            </a:r>
            <a:endParaRPr lang="ru-RU" dirty="0" smtClean="0"/>
          </a:p>
          <a:p>
            <a:pPr algn="just" fontAlgn="base">
              <a:buNone/>
            </a:pPr>
            <a:r>
              <a:rPr lang="ru-RU" u="sng" dirty="0" smtClean="0"/>
              <a:t>Цель исследования</a:t>
            </a:r>
            <a:r>
              <a:rPr lang="ru-RU" b="1" u="sng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разработка наиболее оптимальных ценовых стратегий при выходе компании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 на новые рынки и оценка их эффективности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r>
              <a:rPr lang="ru-RU" u="sng" dirty="0" smtClean="0"/>
              <a:t>З</a:t>
            </a:r>
            <a:r>
              <a:rPr lang="ru-RU" u="sng" dirty="0" smtClean="0"/>
              <a:t>адачи</a:t>
            </a:r>
            <a:r>
              <a:rPr lang="ru-RU" u="sng" dirty="0" smtClean="0"/>
              <a:t>:</a:t>
            </a:r>
          </a:p>
          <a:p>
            <a:pPr lvl="0" fontAlgn="base"/>
            <a:r>
              <a:rPr lang="ru-RU" dirty="0" smtClean="0"/>
              <a:t>Изучить основные теоретические основы ценообразования и спектр используемых сегодня компаниями ценовых стратегий, дать их краткую характеристику, выявить наиболее приоритетные при выходе компаний на новые рынки;</a:t>
            </a:r>
          </a:p>
          <a:p>
            <a:pPr lvl="0" fontAlgn="base"/>
            <a:r>
              <a:rPr lang="ru-RU" dirty="0" smtClean="0"/>
              <a:t>Проанализировать текущую организационно-экономическую деятельность ООО «</a:t>
            </a:r>
            <a:r>
              <a:rPr lang="ru-RU" dirty="0" err="1" smtClean="0"/>
              <a:t>Торбау</a:t>
            </a:r>
            <a:r>
              <a:rPr lang="ru-RU" dirty="0" smtClean="0"/>
              <a:t>», используемые компанией ценовые стратегии в настоящее время;</a:t>
            </a:r>
          </a:p>
          <a:p>
            <a:pPr lvl="0" fontAlgn="base"/>
            <a:r>
              <a:rPr lang="ru-RU" dirty="0" smtClean="0"/>
              <a:t>С учетом полученных данных выявить спектр проблем, с которыми компании приходится сталкиваться в процессе разработки ценовых стратегий с целью их дальнейшего использования при выходе на новые рынки;</a:t>
            </a:r>
          </a:p>
          <a:p>
            <a:pPr lvl="0" fontAlgn="base"/>
            <a:r>
              <a:rPr lang="ru-RU" dirty="0" smtClean="0"/>
              <a:t>Провести мониторинг конкурентов компании на рынке и предложить наиболее оптимальный новый ассортимент и ценовые стратегии компании при выходе на новые рынки;</a:t>
            </a:r>
          </a:p>
          <a:p>
            <a:pPr lvl="0" fontAlgn="base"/>
            <a:r>
              <a:rPr lang="ru-RU" dirty="0" smtClean="0"/>
              <a:t>Обосновать экономическую эффективность предложенных ценовых стратегий.</a:t>
            </a:r>
          </a:p>
          <a:p>
            <a:pPr algn="just" fontAlgn="base"/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dirty="0" smtClean="0"/>
              <a:t>Введение.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9749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Ценовые стратегии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 в зависимости от целевой аудитории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76864" cy="468052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финансового состояния компании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657337496"/>
              </p:ext>
            </p:extLst>
          </p:nvPr>
        </p:nvGraphicFramePr>
        <p:xfrm>
          <a:off x="1868652" y="2348880"/>
          <a:ext cx="5400600" cy="1896932"/>
        </p:xfrm>
        <a:graphic>
          <a:graphicData uri="http://schemas.openxmlformats.org/drawingml/2006/table">
            <a:tbl>
              <a:tblPr/>
              <a:tblGrid>
                <a:gridCol w="41775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30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3939"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коэффициентов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939"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платежеспособности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1176"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финансовой устойчивости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939"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рентабельности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939"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ликвидности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5263" y="472514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Выводы: в целом финансовое состояние компании является нормальным, но при этом компания идет на высокие </a:t>
            </a:r>
            <a:r>
              <a:rPr lang="ru-RU" dirty="0" smtClean="0"/>
              <a:t>риски. Необходимо расширение ассортимента.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4400" cy="5828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ценообразования компании </a:t>
            </a:r>
            <a:br>
              <a:rPr lang="ru-RU" dirty="0" smtClean="0"/>
            </a:br>
            <a:r>
              <a:rPr lang="ru-RU" dirty="0" smtClean="0"/>
              <a:t>ООО </a:t>
            </a:r>
            <a:r>
              <a:rPr lang="ru-RU" dirty="0" smtClean="0"/>
              <a:t>«</a:t>
            </a:r>
            <a:r>
              <a:rPr lang="ru-RU" dirty="0" err="1" smtClean="0"/>
              <a:t>Торбау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83580" cy="2849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2210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56" y="24090"/>
            <a:ext cx="8534400" cy="5828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конкурентов компании ООО </a:t>
            </a:r>
            <a:r>
              <a:rPr lang="ru-RU" dirty="0" smtClean="0"/>
              <a:t>«</a:t>
            </a:r>
            <a:r>
              <a:rPr lang="ru-RU" dirty="0" err="1" smtClean="0"/>
              <a:t>Торбау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02162172"/>
              </p:ext>
            </p:extLst>
          </p:nvPr>
        </p:nvGraphicFramePr>
        <p:xfrm>
          <a:off x="0" y="580942"/>
          <a:ext cx="9144000" cy="59911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3768">
                  <a:extLst>
                    <a:ext uri="{9D8B030D-6E8A-4147-A177-3AD203B41FA5}">
                      <a16:colId xmlns:a16="http://schemas.microsoft.com/office/drawing/2014/main" xmlns="" val="50339121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193997008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422929485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4139139809"/>
                    </a:ext>
                  </a:extLst>
                </a:gridCol>
                <a:gridCol w="1547664">
                  <a:extLst>
                    <a:ext uri="{9D8B030D-6E8A-4147-A177-3AD203B41FA5}">
                      <a16:colId xmlns:a16="http://schemas.microsoft.com/office/drawing/2014/main" xmlns="" val="2244110709"/>
                    </a:ext>
                  </a:extLst>
                </a:gridCol>
              </a:tblGrid>
              <a:tr h="46970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компании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</a:t>
                      </a:r>
                      <a:r>
                        <a:rPr lang="ru-RU" sz="1400" dirty="0" err="1">
                          <a:effectLst/>
                        </a:rPr>
                        <a:t>Торбау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</a:t>
                      </a:r>
                      <a:r>
                        <a:rPr lang="ru-RU" sz="1400" dirty="0" err="1">
                          <a:effectLst/>
                        </a:rPr>
                        <a:t>Делюкс</a:t>
                      </a:r>
                      <a:r>
                        <a:rPr lang="ru-RU" sz="1400" dirty="0">
                          <a:effectLst/>
                        </a:rPr>
                        <a:t> проект»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Smart Company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</a:t>
                      </a:r>
                      <a:r>
                        <a:rPr lang="ru-RU" sz="1400" dirty="0" err="1">
                          <a:effectLst/>
                        </a:rPr>
                        <a:t>Септон</a:t>
                      </a:r>
                      <a:r>
                        <a:rPr lang="ru-RU" sz="1400" dirty="0">
                          <a:effectLst/>
                        </a:rPr>
                        <a:t>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536495112"/>
                  </a:ext>
                </a:extLst>
              </a:tr>
              <a:tr h="61357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Существование на рынке (лет)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3465833405"/>
                  </a:ext>
                </a:extLst>
              </a:tr>
              <a:tr h="703802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Ассортимент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Двери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Двери + Мебель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Двери + Потолки + Настенные покрытия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Двери + Мебель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1851507530"/>
                  </a:ext>
                </a:extLst>
              </a:tr>
              <a:tr h="562992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Наличие договоров с зарубежными поставщиками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1419644224"/>
                  </a:ext>
                </a:extLst>
              </a:tr>
              <a:tr h="70455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Категории товаров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Premium, Luxe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Luxe, Средняя и низкая ценовая категория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Premium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Luxe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Luxe</a:t>
                      </a:r>
                      <a:r>
                        <a:rPr lang="ru-RU" sz="1400" dirty="0">
                          <a:effectLst/>
                        </a:rPr>
                        <a:t>, Средняя ценовая категория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1277384177"/>
                  </a:ext>
                </a:extLst>
              </a:tr>
              <a:tr h="46970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Численность штата (ед.)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19381337"/>
                  </a:ext>
                </a:extLst>
              </a:tr>
              <a:tr h="93940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Целевая аудитория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ИП, крупный бизнес, гостиницы, тендерная деятельность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ИП, Средний бизнес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Крупный бизнес, ИП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Средний бизнес, ИП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4076368159"/>
                  </a:ext>
                </a:extLst>
              </a:tr>
              <a:tr h="46970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Посредническая наценка (%)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10% до 35%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10% до 20%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10% до 30%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10% до 20%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871" marR="36871" marT="0" marB="0" anchor="ctr"/>
                </a:tc>
                <a:extLst>
                  <a:ext uri="{0D108BD9-81ED-4DB2-BD59-A6C34878D82A}">
                    <a16:rowId xmlns:a16="http://schemas.microsoft.com/office/drawing/2014/main" xmlns="" val="2168683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2210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Расчет закупочной цены и постоянных расходов компании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844824"/>
          <a:ext cx="4032448" cy="3048000"/>
        </p:xfrm>
        <a:graphic>
          <a:graphicData uri="http://schemas.openxmlformats.org/drawingml/2006/table">
            <a:tbl>
              <a:tblPr/>
              <a:tblGrid>
                <a:gridCol w="2920049"/>
                <a:gridCol w="1112399"/>
              </a:tblGrid>
              <a:tr h="26860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Мебель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3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58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 (10%)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8024" y="1916832"/>
          <a:ext cx="4032448" cy="3419068"/>
        </p:xfrm>
        <a:graphic>
          <a:graphicData uri="http://schemas.openxmlformats.org/drawingml/2006/table">
            <a:tbl>
              <a:tblPr/>
              <a:tblGrid>
                <a:gridCol w="3116154"/>
                <a:gridCol w="916294"/>
              </a:tblGrid>
              <a:tr h="40386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Мебель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82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58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572000" y="1556792"/>
            <a:ext cx="0" cy="4572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716016" y="148478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При </a:t>
            </a:r>
            <a:r>
              <a:rPr lang="ru-RU" sz="1600" dirty="0" smtClean="0"/>
              <a:t>оптовых продажах мебели (10 ед./руб.)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484784"/>
            <a:ext cx="3926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При </a:t>
            </a:r>
            <a:r>
              <a:rPr lang="ru-RU" sz="1600" dirty="0" smtClean="0"/>
              <a:t>продажах мебели в розницу (руб.)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842248" cy="830960"/>
          </a:xfrm>
        </p:spPr>
        <p:txBody>
          <a:bodyPr>
            <a:normAutofit fontScale="90000"/>
          </a:bodyPr>
          <a:lstStyle/>
          <a:p>
            <a:r>
              <a:rPr lang="ru-RU" dirty="0"/>
              <a:t>Пути оптимизации ценовой стратегии ООО «</a:t>
            </a:r>
            <a:r>
              <a:rPr lang="ru-RU" dirty="0" err="1"/>
              <a:t>Торбау</a:t>
            </a:r>
            <a:r>
              <a:rPr lang="ru-RU" dirty="0" smtClean="0"/>
              <a:t>» ( Индивидуальные предприниматели)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467544" y="1484784"/>
          <a:ext cx="8424934" cy="4571999"/>
        </p:xfrm>
        <a:graphic>
          <a:graphicData uri="http://schemas.openxmlformats.org/drawingml/2006/table">
            <a:tbl>
              <a:tblPr/>
              <a:tblGrid>
                <a:gridCol w="1624446"/>
                <a:gridCol w="1049139"/>
                <a:gridCol w="1049139"/>
                <a:gridCol w="1252948"/>
                <a:gridCol w="1252948"/>
                <a:gridCol w="1098157"/>
                <a:gridCol w="1098157"/>
              </a:tblGrid>
              <a:tr h="323681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Базовая стоимость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Стратегия «Снятие сливок»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8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8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57400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397250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43800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294750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20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193400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1422250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43800</a:t>
                      </a:r>
                      <a:endParaRPr lang="ru-RU" sz="11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294750</a:t>
                      </a:r>
                      <a:endParaRPr lang="ru-RU" sz="11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460" marR="404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192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842248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оптимизации ценовой стратегии ООО «</a:t>
            </a:r>
            <a:r>
              <a:rPr lang="ru-RU" dirty="0" err="1" smtClean="0"/>
              <a:t>Торбау</a:t>
            </a:r>
            <a:r>
              <a:rPr lang="ru-RU" dirty="0" smtClean="0"/>
              <a:t>» ( Индивидуальные предприниматели)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899592" y="1527177"/>
          <a:ext cx="7344816" cy="4571996"/>
        </p:xfrm>
        <a:graphic>
          <a:graphicData uri="http://schemas.openxmlformats.org/drawingml/2006/table">
            <a:tbl>
              <a:tblPr/>
              <a:tblGrid>
                <a:gridCol w="2132365"/>
                <a:gridCol w="767266"/>
                <a:gridCol w="767266"/>
                <a:gridCol w="1088223"/>
                <a:gridCol w="1088223"/>
                <a:gridCol w="860936"/>
                <a:gridCol w="640537"/>
              </a:tblGrid>
              <a:tr h="451779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Спецификация (отдельные позиции)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Базовая стоимость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Стратегия «Высоких цен»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Розница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товара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 фурнитуры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Поставка товара на склад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Доставка конечному потребителю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стоимость закупок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Посредническая надбавка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47600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358750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256250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5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(постоянные расходы с учетом надбавки)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149600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1127500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183600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1383750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34000</a:t>
                      </a: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256250</a:t>
                      </a: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452</TotalTime>
  <Words>1226</Words>
  <Application>Microsoft Office PowerPoint</Application>
  <PresentationFormat>Экран (4:3)</PresentationFormat>
  <Paragraphs>558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МИНИСТЕРСТВО НАУКИ И ВЫСШЕГО ОБРАЗОВАНИЯ РФ ФЕДЕРАЛЬНОЕ ГОСУДАРСТВЕННОЕ БЮДЖЕТНОЕ  ОБРАЗОВАТЕЛЬНОЕ УЧРЕЖДЕНИЕ ВЫСШЕГО ОБРАЗОВАНИЯ  «РОССИЙСКИЙ ЭКОНОМИЧЕСКИЙ УНИВЕРСИТЕТ ИМЕНИ Г.В. ПЛЕХАНОВА»   Факультет дистанционного обучения Кафедра финансов и цен </vt:lpstr>
      <vt:lpstr>Введение.</vt:lpstr>
      <vt:lpstr>Ценовые стратегии ООО «Торбау» в зависимости от целевой аудитории</vt:lpstr>
      <vt:lpstr>Анализ финансового состояния компании ООО «Торбау»</vt:lpstr>
      <vt:lpstr>Модель ценообразования компании  ООО «Торбау»</vt:lpstr>
      <vt:lpstr>Анализ конкурентов компании ООО «Торбау»</vt:lpstr>
      <vt:lpstr>Расчет закупочной цены и постоянных расходов компании </vt:lpstr>
      <vt:lpstr>Пути оптимизации ценовой стратегии ООО «Торбау» ( Индивидуальные предприниматели)</vt:lpstr>
      <vt:lpstr>Пути оптимизации ценовой стратегии ООО «Торбау» ( Индивидуальные предприниматели)</vt:lpstr>
      <vt:lpstr>Слайд 10</vt:lpstr>
      <vt:lpstr>Слайд 11</vt:lpstr>
      <vt:lpstr>Слайд 12</vt:lpstr>
      <vt:lpstr>Заключение</vt:lpstr>
      <vt:lpstr>МИНИСТЕРСТВО НАУКИ И ВЫСШЕГО ОБРАЗОВАНИЯ РФ ФЕДЕРАЛЬНОЕ ГОСУДАРСТВЕННОЕ БЮДЖЕТНОЕ  ОБРАЗОВАТЕЛЬНОЕ УЧРЕЖДЕНИЕ ВЫСШЕГО ОБРАЗОВАНИЯ  «РОССИЙСКИЙ ЭКОНОМИЧЕСКИЙ УНИВЕРСИТЕТ ИМЕНИ Г.В. ПЛЕХАНОВА»   Факультет дистанционного обучения Кафедра финансов и цен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НАУКИ И ВЫСШЕГО ОБРАЗОВАНИЯ РФ ФЕДЕРАЛЬНОЕ ГОСУДАРСТВЕННОЕ БЮДЖЕТНОЕ  ОБРАЗОВАТЕЛЬНОЕ УЧРЕЖДЕНИЕ ВЫСШЕГО ОБРАЗОВАНИЯ  «РОССИЙСКИЙ ЭКОНОМИЧЕСКИЙ УНИВЕРСИТЕТ ИМЕНИ Г.В. ПЛЕХАНОВА»   Факультет дистанционного обучения Кафедра финансов и цен</dc:title>
  <dc:creator>М1</dc:creator>
  <cp:lastModifiedBy>М1</cp:lastModifiedBy>
  <cp:revision>42</cp:revision>
  <dcterms:created xsi:type="dcterms:W3CDTF">2020-02-11T14:32:46Z</dcterms:created>
  <dcterms:modified xsi:type="dcterms:W3CDTF">2020-02-12T14:55:12Z</dcterms:modified>
</cp:coreProperties>
</file>