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84" r:id="rId1"/>
  </p:sldMasterIdLst>
  <p:sldIdLst>
    <p:sldId id="256" r:id="rId2"/>
    <p:sldId id="257" r:id="rId3"/>
    <p:sldId id="258" r:id="rId4"/>
  </p:sldIdLst>
  <p:sldSz cx="11430000" cy="6445250"/>
  <p:notesSz cx="11430000" cy="6445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564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506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15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9819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295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344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842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782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893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58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1430000" cy="6438900"/>
          </a:xfrm>
          <a:custGeom>
            <a:avLst/>
            <a:gdLst/>
            <a:ahLst/>
            <a:cxnLst/>
            <a:rect l="l" t="t" r="r" b="b"/>
            <a:pathLst>
              <a:path w="11430000" h="6438900">
                <a:moveTo>
                  <a:pt x="11430000" y="0"/>
                </a:moveTo>
                <a:lnTo>
                  <a:pt x="0" y="0"/>
                </a:lnTo>
                <a:lnTo>
                  <a:pt x="0" y="6438900"/>
                </a:lnTo>
                <a:lnTo>
                  <a:pt x="11430000" y="6438900"/>
                </a:lnTo>
                <a:lnTo>
                  <a:pt x="11430000" y="0"/>
                </a:lnTo>
                <a:close/>
              </a:path>
            </a:pathLst>
          </a:custGeom>
          <a:solidFill>
            <a:srgbClr val="FBFCF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53"/>
            <a:ext cx="4286250" cy="643864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350" b="0" i="0">
                <a:solidFill>
                  <a:srgbClr val="3157B7"/>
                </a:solidFill>
                <a:latin typeface="Sitka Text"/>
                <a:cs typeface="Sitka Tex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71500" y="1482407"/>
            <a:ext cx="4972050" cy="4253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86450" y="1482407"/>
            <a:ext cx="4972050" cy="4253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10/9/2024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3262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61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539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65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64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80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16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56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26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slideLayout" Target="../slideLayouts/slideLayout18.xml" /><Relationship Id="rId3" Type="http://schemas.openxmlformats.org/officeDocument/2006/relationships/slideLayout" Target="../slideLayouts/slideLayout3.xml" /><Relationship Id="rId21" Type="http://schemas.openxmlformats.org/officeDocument/2006/relationships/image" Target="../media/image1.png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theme" Target="../theme/theme1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slideLayout" Target="../slideLayouts/slideLayout19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06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  <p:sldLayoutId id="2147483899" r:id="rId15"/>
    <p:sldLayoutId id="2147483900" r:id="rId16"/>
    <p:sldLayoutId id="2147483901" r:id="rId17"/>
    <p:sldLayoutId id="2147483902" r:id="rId18"/>
    <p:sldLayoutId id="2147483903" r:id="rId19"/>
  </p:sldLayoutIdLst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18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750" y="253"/>
            <a:ext cx="4286249" cy="643864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87374" y="2376716"/>
            <a:ext cx="6392545" cy="277935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>
              <a:lnSpc>
                <a:spcPct val="133100"/>
              </a:lnSpc>
              <a:spcBef>
                <a:spcPts val="114"/>
              </a:spcBef>
            </a:pPr>
            <a:r>
              <a:rPr spc="-25" dirty="0">
                <a:solidFill>
                  <a:srgbClr val="15203F"/>
                </a:solidFill>
                <a:latin typeface="Roboto"/>
                <a:cs typeface="Roboto"/>
              </a:rPr>
              <a:t>Здоровое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питание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имеет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решающее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значение </a:t>
            </a:r>
            <a:r>
              <a:rPr spc="-15" dirty="0">
                <a:solidFill>
                  <a:srgbClr val="15203F"/>
                </a:solidFill>
                <a:latin typeface="Roboto"/>
                <a:cs typeface="Roboto"/>
              </a:rPr>
              <a:t>для</a:t>
            </a:r>
            <a:r>
              <a:rPr spc="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поддержания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30" dirty="0">
                <a:solidFill>
                  <a:srgbClr val="15203F"/>
                </a:solidFill>
                <a:latin typeface="Roboto"/>
                <a:cs typeface="Roboto"/>
              </a:rPr>
              <a:t>физического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10" dirty="0">
                <a:solidFill>
                  <a:srgbClr val="15203F"/>
                </a:solidFill>
                <a:latin typeface="Roboto"/>
                <a:cs typeface="Roboto"/>
              </a:rPr>
              <a:t>и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психического благополучия.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Сбалансированный рацион, </a:t>
            </a:r>
            <a:r>
              <a:rPr spc="-32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богатый питательными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веществами,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помогает </a:t>
            </a:r>
            <a:r>
              <a:rPr spc="-15" dirty="0">
                <a:solidFill>
                  <a:srgbClr val="15203F"/>
                </a:solidFill>
                <a:latin typeface="Roboto"/>
                <a:cs typeface="Roboto"/>
              </a:rPr>
              <a:t>укрепить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5" dirty="0">
                <a:solidFill>
                  <a:srgbClr val="15203F"/>
                </a:solidFill>
                <a:latin typeface="Roboto"/>
                <a:cs typeface="Roboto"/>
              </a:rPr>
              <a:t>иммунную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30" dirty="0">
                <a:solidFill>
                  <a:srgbClr val="15203F"/>
                </a:solidFill>
                <a:latin typeface="Roboto"/>
                <a:cs typeface="Roboto"/>
              </a:rPr>
              <a:t>систему,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поддерживать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энергию на</a:t>
            </a:r>
            <a:r>
              <a:rPr spc="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высоком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уровне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10" dirty="0">
                <a:solidFill>
                  <a:srgbClr val="15203F"/>
                </a:solidFill>
                <a:latin typeface="Roboto"/>
                <a:cs typeface="Roboto"/>
              </a:rPr>
              <a:t>и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снижать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риск 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хронических заболеваний.</a:t>
            </a:r>
            <a:endParaRPr dirty="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dirty="0">
              <a:latin typeface="Roboto"/>
              <a:cs typeface="Roboto"/>
            </a:endParaRPr>
          </a:p>
          <a:p>
            <a:pPr marL="372110">
              <a:lnSpc>
                <a:spcPct val="100000"/>
              </a:lnSpc>
            </a:pPr>
            <a:endParaRPr dirty="0">
              <a:latin typeface="Roboto"/>
              <a:cs typeface="Roboto"/>
            </a:endParaRPr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F2171197-9D31-2A36-00C8-D73EBE673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920750"/>
            <a:ext cx="6270625" cy="136525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</a:rPr>
              <a:t>Важность здорового питания для поддержания здоровья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87375" y="3116262"/>
            <a:ext cx="3136265" cy="227344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-85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Г</a:t>
            </a:r>
            <a:r>
              <a:rPr sz="2000" spc="-56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лавные</a:t>
            </a:r>
            <a:r>
              <a:rPr sz="2000" spc="-40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 </a:t>
            </a:r>
            <a:r>
              <a:rPr sz="2000" spc="-484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принципы</a:t>
            </a:r>
            <a:endParaRPr sz="2000" dirty="0">
              <a:solidFill>
                <a:schemeClr val="accent3">
                  <a:lumMod val="50000"/>
                </a:schemeClr>
              </a:solidFill>
              <a:latin typeface="SimSun"/>
              <a:cs typeface="SimSun"/>
            </a:endParaRPr>
          </a:p>
          <a:p>
            <a:pPr marL="12700" marR="5080">
              <a:lnSpc>
                <a:spcPct val="134300"/>
              </a:lnSpc>
              <a:spcBef>
                <a:spcPts val="990"/>
              </a:spcBef>
            </a:pP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Разнообразие, умеренность,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сокращение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обработанных </a:t>
            </a:r>
            <a:r>
              <a:rPr spc="-25" dirty="0">
                <a:solidFill>
                  <a:srgbClr val="15203F"/>
                </a:solidFill>
                <a:latin typeface="Roboto"/>
                <a:cs typeface="Roboto"/>
              </a:rPr>
              <a:t>продуктов, </a:t>
            </a:r>
            <a:r>
              <a:rPr spc="-32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20" dirty="0">
                <a:solidFill>
                  <a:srgbClr val="15203F"/>
                </a:solidFill>
                <a:latin typeface="Roboto"/>
                <a:cs typeface="Roboto"/>
              </a:rPr>
              <a:t>достаточное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 количество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30" dirty="0">
                <a:solidFill>
                  <a:srgbClr val="15203F"/>
                </a:solidFill>
                <a:latin typeface="Roboto"/>
                <a:cs typeface="Roboto"/>
              </a:rPr>
              <a:t>воды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10" dirty="0">
                <a:solidFill>
                  <a:srgbClr val="15203F"/>
                </a:solidFill>
                <a:latin typeface="Roboto"/>
                <a:cs typeface="Roboto"/>
              </a:rPr>
              <a:t>и </a:t>
            </a:r>
            <a:r>
              <a:rPr spc="1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5" dirty="0">
                <a:solidFill>
                  <a:srgbClr val="15203F"/>
                </a:solidFill>
                <a:latin typeface="Roboto"/>
                <a:cs typeface="Roboto"/>
              </a:rPr>
              <a:t>клетчатки.</a:t>
            </a:r>
            <a:endParaRPr dirty="0">
              <a:latin typeface="Roboto"/>
              <a:cs typeface="Robo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45851" y="3116262"/>
            <a:ext cx="3130550" cy="227344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000" spc="-32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Пи</a:t>
            </a:r>
            <a:r>
              <a:rPr sz="2000" spc="-31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щ</a:t>
            </a:r>
            <a:r>
              <a:rPr sz="2000" spc="-60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евы</a:t>
            </a:r>
            <a:r>
              <a:rPr sz="2000" spc="-60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е</a:t>
            </a:r>
            <a:r>
              <a:rPr sz="2000" spc="-409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 </a:t>
            </a:r>
            <a:r>
              <a:rPr sz="2000" spc="-70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г</a:t>
            </a:r>
            <a:r>
              <a:rPr sz="2000" spc="-72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р</a:t>
            </a:r>
            <a:r>
              <a:rPr sz="2000" spc="-48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уппы</a:t>
            </a:r>
            <a:endParaRPr sz="2000" dirty="0">
              <a:solidFill>
                <a:schemeClr val="accent3">
                  <a:lumMod val="50000"/>
                </a:schemeClr>
              </a:solidFill>
              <a:latin typeface="SimSun"/>
              <a:cs typeface="SimSun"/>
            </a:endParaRPr>
          </a:p>
          <a:p>
            <a:pPr marL="12700" marR="5080">
              <a:lnSpc>
                <a:spcPct val="134300"/>
              </a:lnSpc>
              <a:spcBef>
                <a:spcPts val="990"/>
              </a:spcBef>
            </a:pP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Фрукты,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овощи, 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цельные 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зерна, </a:t>
            </a:r>
            <a:r>
              <a:rPr spc="5" dirty="0">
                <a:solidFill>
                  <a:srgbClr val="15203F"/>
                </a:solidFill>
                <a:latin typeface="Roboto"/>
                <a:cs typeface="Roboto"/>
              </a:rPr>
              <a:t>белки, </a:t>
            </a:r>
            <a:r>
              <a:rPr spc="-32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м</a:t>
            </a:r>
            <a:r>
              <a:rPr spc="-20" dirty="0">
                <a:solidFill>
                  <a:srgbClr val="15203F"/>
                </a:solidFill>
                <a:latin typeface="Roboto"/>
                <a:cs typeface="Roboto"/>
              </a:rPr>
              <a:t>о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лочны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е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пр</a:t>
            </a:r>
            <a:r>
              <a:rPr spc="-50" dirty="0">
                <a:solidFill>
                  <a:srgbClr val="15203F"/>
                </a:solidFill>
                <a:latin typeface="Roboto"/>
                <a:cs typeface="Roboto"/>
              </a:rPr>
              <a:t>о</a:t>
            </a:r>
            <a:r>
              <a:rPr spc="-30" dirty="0">
                <a:solidFill>
                  <a:srgbClr val="15203F"/>
                </a:solidFill>
                <a:latin typeface="Roboto"/>
                <a:cs typeface="Roboto"/>
              </a:rPr>
              <a:t>дукты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240" dirty="0">
                <a:solidFill>
                  <a:srgbClr val="15203F"/>
                </a:solidFill>
                <a:latin typeface="Roboto"/>
                <a:cs typeface="Roboto"/>
              </a:rPr>
              <a:t>-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основа  сбалансированного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 питания.</a:t>
            </a:r>
            <a:endParaRPr dirty="0">
              <a:latin typeface="Roboto"/>
              <a:cs typeface="Robo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76401" y="3116262"/>
            <a:ext cx="4153599" cy="1860381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429895" algn="ctr">
              <a:lnSpc>
                <a:spcPct val="106100"/>
              </a:lnSpc>
              <a:spcBef>
                <a:spcPts val="15"/>
              </a:spcBef>
            </a:pPr>
            <a:r>
              <a:rPr sz="2000" spc="-52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Ключевые</a:t>
            </a:r>
            <a:r>
              <a:rPr sz="2000" spc="-40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 </a:t>
            </a:r>
            <a:r>
              <a:rPr sz="2000" spc="-56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пи</a:t>
            </a:r>
            <a:r>
              <a:rPr sz="2000" spc="-580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т</a:t>
            </a:r>
            <a:r>
              <a:rPr sz="2000" spc="-73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а</a:t>
            </a:r>
            <a:r>
              <a:rPr sz="2000" spc="-74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т</a:t>
            </a:r>
            <a:r>
              <a:rPr sz="2000" spc="-51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ельные  </a:t>
            </a:r>
            <a:r>
              <a:rPr sz="2000" spc="-625" dirty="0">
                <a:solidFill>
                  <a:schemeClr val="accent3">
                    <a:lumMod val="50000"/>
                  </a:schemeClr>
                </a:solidFill>
                <a:latin typeface="SimSun"/>
                <a:cs typeface="SimSun"/>
              </a:rPr>
              <a:t>вещества</a:t>
            </a:r>
            <a:endParaRPr sz="2000" dirty="0">
              <a:solidFill>
                <a:schemeClr val="accent3">
                  <a:lumMod val="50000"/>
                </a:schemeClr>
              </a:solidFill>
              <a:latin typeface="SimSun"/>
              <a:cs typeface="SimSun"/>
            </a:endParaRPr>
          </a:p>
          <a:p>
            <a:pPr marL="12700" marR="5080">
              <a:lnSpc>
                <a:spcPct val="134300"/>
              </a:lnSpc>
              <a:spcBef>
                <a:spcPts val="990"/>
              </a:spcBef>
            </a:pP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Витамины, 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минералы, </a:t>
            </a:r>
            <a:r>
              <a:rPr spc="-15" dirty="0">
                <a:solidFill>
                  <a:srgbClr val="15203F"/>
                </a:solidFill>
                <a:latin typeface="Roboto"/>
                <a:cs typeface="Roboto"/>
              </a:rPr>
              <a:t>антиоксиданты </a:t>
            </a:r>
            <a:r>
              <a:rPr spc="-32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5" dirty="0">
                <a:solidFill>
                  <a:srgbClr val="15203F"/>
                </a:solidFill>
                <a:latin typeface="Roboto"/>
                <a:cs typeface="Roboto"/>
              </a:rPr>
              <a:t>необходимы</a:t>
            </a:r>
            <a:r>
              <a:rPr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15" dirty="0">
                <a:solidFill>
                  <a:srgbClr val="15203F"/>
                </a:solidFill>
                <a:latin typeface="Roboto"/>
                <a:cs typeface="Roboto"/>
              </a:rPr>
              <a:t>для</a:t>
            </a:r>
            <a:r>
              <a:rPr dirty="0">
                <a:solidFill>
                  <a:srgbClr val="15203F"/>
                </a:solidFill>
                <a:latin typeface="Roboto"/>
                <a:cs typeface="Roboto"/>
              </a:rPr>
              <a:t> нормального </a:t>
            </a:r>
            <a:r>
              <a:rPr spc="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pc="-25" dirty="0">
                <a:solidFill>
                  <a:srgbClr val="15203F"/>
                </a:solidFill>
                <a:latin typeface="Roboto"/>
                <a:cs typeface="Roboto"/>
              </a:rPr>
              <a:t>функционирования</a:t>
            </a:r>
            <a:r>
              <a:rPr spc="-10" dirty="0">
                <a:solidFill>
                  <a:srgbClr val="15203F"/>
                </a:solidFill>
                <a:latin typeface="Roboto"/>
                <a:cs typeface="Roboto"/>
              </a:rPr>
              <a:t> организма.</a:t>
            </a:r>
            <a:endParaRPr dirty="0">
              <a:latin typeface="Roboto"/>
              <a:cs typeface="Roboto"/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C73AB2F-61B4-E817-2CCB-0CAB7B3EB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Основные принципы здорового питания и пищевые группы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4886325" y="2257424"/>
            <a:ext cx="2886075" cy="1543050"/>
          </a:xfrm>
          <a:custGeom>
            <a:avLst/>
            <a:gdLst/>
            <a:ahLst/>
            <a:cxnLst/>
            <a:rect l="l" t="t" r="r" b="b"/>
            <a:pathLst>
              <a:path w="2886075" h="1543050">
                <a:moveTo>
                  <a:pt x="2867482" y="0"/>
                </a:moveTo>
                <a:lnTo>
                  <a:pt x="18592" y="0"/>
                </a:lnTo>
                <a:lnTo>
                  <a:pt x="15849" y="546"/>
                </a:lnTo>
                <a:lnTo>
                  <a:pt x="0" y="18592"/>
                </a:lnTo>
                <a:lnTo>
                  <a:pt x="0" y="1521625"/>
                </a:lnTo>
                <a:lnTo>
                  <a:pt x="0" y="1524457"/>
                </a:lnTo>
                <a:lnTo>
                  <a:pt x="18592" y="1543050"/>
                </a:lnTo>
                <a:lnTo>
                  <a:pt x="2867482" y="1543050"/>
                </a:lnTo>
                <a:lnTo>
                  <a:pt x="2886075" y="1524457"/>
                </a:lnTo>
                <a:lnTo>
                  <a:pt x="2886075" y="18592"/>
                </a:lnTo>
                <a:lnTo>
                  <a:pt x="2870225" y="546"/>
                </a:lnTo>
                <a:lnTo>
                  <a:pt x="2867482" y="0"/>
                </a:lnTo>
                <a:close/>
              </a:path>
            </a:pathLst>
          </a:custGeom>
          <a:solidFill>
            <a:srgbClr val="E9EC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045075" y="2420937"/>
            <a:ext cx="2557145" cy="122738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000" spc="50" dirty="0">
                <a:solidFill>
                  <a:schemeClr val="accent3"/>
                </a:solidFill>
                <a:latin typeface="Sitka Text"/>
                <a:cs typeface="Sitka Text"/>
              </a:rPr>
              <a:t>Полезные</a:t>
            </a:r>
            <a:endParaRPr sz="2000" dirty="0">
              <a:solidFill>
                <a:schemeClr val="accent3"/>
              </a:solidFill>
              <a:latin typeface="Sitka Text"/>
              <a:cs typeface="Sitka Text"/>
            </a:endParaRPr>
          </a:p>
          <a:p>
            <a:pPr marL="12700" marR="5080">
              <a:lnSpc>
                <a:spcPct val="134300"/>
              </a:lnSpc>
              <a:spcBef>
                <a:spcPts val="465"/>
              </a:spcBef>
            </a:pPr>
            <a:r>
              <a:rPr sz="1400" dirty="0">
                <a:solidFill>
                  <a:srgbClr val="15203F"/>
                </a:solidFill>
                <a:latin typeface="Roboto"/>
                <a:cs typeface="Roboto"/>
              </a:rPr>
              <a:t>Овощи,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55" dirty="0">
                <a:solidFill>
                  <a:srgbClr val="15203F"/>
                </a:solidFill>
                <a:latin typeface="Roboto"/>
                <a:cs typeface="Roboto"/>
              </a:rPr>
              <a:t>фрукты,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орехи, </a:t>
            </a:r>
            <a:r>
              <a:rPr sz="1400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бобовые, </a:t>
            </a:r>
            <a:r>
              <a:rPr sz="1400" dirty="0">
                <a:solidFill>
                  <a:srgbClr val="15203F"/>
                </a:solidFill>
                <a:latin typeface="Roboto"/>
                <a:cs typeface="Roboto"/>
              </a:rPr>
              <a:t>цельные 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злаки, 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рыба, </a:t>
            </a:r>
            <a:r>
              <a:rPr sz="1400" spc="-32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10" dirty="0">
                <a:solidFill>
                  <a:srgbClr val="15203F"/>
                </a:solidFill>
                <a:latin typeface="Roboto"/>
                <a:cs typeface="Roboto"/>
              </a:rPr>
              <a:t>нежирное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мясо.</a:t>
            </a:r>
            <a:endParaRPr sz="1400" dirty="0">
              <a:latin typeface="Roboto"/>
              <a:cs typeface="Robo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943850" y="2257424"/>
            <a:ext cx="2886075" cy="1543050"/>
          </a:xfrm>
          <a:custGeom>
            <a:avLst/>
            <a:gdLst/>
            <a:ahLst/>
            <a:cxnLst/>
            <a:rect l="l" t="t" r="r" b="b"/>
            <a:pathLst>
              <a:path w="2886075" h="1543050">
                <a:moveTo>
                  <a:pt x="2867482" y="0"/>
                </a:moveTo>
                <a:lnTo>
                  <a:pt x="18592" y="0"/>
                </a:lnTo>
                <a:lnTo>
                  <a:pt x="15849" y="546"/>
                </a:lnTo>
                <a:lnTo>
                  <a:pt x="0" y="18592"/>
                </a:lnTo>
                <a:lnTo>
                  <a:pt x="0" y="1521625"/>
                </a:lnTo>
                <a:lnTo>
                  <a:pt x="0" y="1524457"/>
                </a:lnTo>
                <a:lnTo>
                  <a:pt x="18592" y="1543050"/>
                </a:lnTo>
                <a:lnTo>
                  <a:pt x="2867482" y="1543050"/>
                </a:lnTo>
                <a:lnTo>
                  <a:pt x="2886075" y="1524457"/>
                </a:lnTo>
                <a:lnTo>
                  <a:pt x="2886075" y="18592"/>
                </a:lnTo>
                <a:lnTo>
                  <a:pt x="2870225" y="546"/>
                </a:lnTo>
                <a:lnTo>
                  <a:pt x="2867482" y="0"/>
                </a:lnTo>
                <a:close/>
              </a:path>
            </a:pathLst>
          </a:custGeom>
          <a:solidFill>
            <a:srgbClr val="E9EC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102600" y="2420937"/>
            <a:ext cx="2611120" cy="122738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000" spc="60" dirty="0">
                <a:solidFill>
                  <a:srgbClr val="C00000"/>
                </a:solidFill>
                <a:latin typeface="Sitka Text"/>
                <a:cs typeface="Sitka Text"/>
              </a:rPr>
              <a:t>Вредные</a:t>
            </a:r>
            <a:endParaRPr sz="2000" dirty="0">
              <a:solidFill>
                <a:srgbClr val="C00000"/>
              </a:solidFill>
              <a:latin typeface="Sitka Text"/>
              <a:cs typeface="Sitka Text"/>
            </a:endParaRPr>
          </a:p>
          <a:p>
            <a:pPr marL="12700" marR="5080">
              <a:lnSpc>
                <a:spcPct val="134300"/>
              </a:lnSpc>
              <a:spcBef>
                <a:spcPts val="465"/>
              </a:spcBef>
            </a:pPr>
            <a:r>
              <a:rPr sz="1400" spc="-15" dirty="0">
                <a:solidFill>
                  <a:srgbClr val="15203F"/>
                </a:solidFill>
                <a:latin typeface="Roboto"/>
                <a:cs typeface="Roboto"/>
              </a:rPr>
              <a:t>Высокосахаристые 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напитки, </a:t>
            </a:r>
            <a:r>
              <a:rPr sz="1400" spc="-32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переработанные </a:t>
            </a:r>
            <a:r>
              <a:rPr sz="1400" spc="-20" dirty="0">
                <a:solidFill>
                  <a:srgbClr val="15203F"/>
                </a:solidFill>
                <a:latin typeface="Roboto"/>
                <a:cs typeface="Roboto"/>
              </a:rPr>
              <a:t>закуски, </a:t>
            </a:r>
            <a:r>
              <a:rPr sz="1400" spc="-1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красное</a:t>
            </a:r>
            <a:r>
              <a:rPr sz="1400" spc="-1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мясо,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трансжиры</a:t>
            </a:r>
            <a:r>
              <a:rPr sz="1350" spc="-10" dirty="0">
                <a:solidFill>
                  <a:srgbClr val="15203F"/>
                </a:solidFill>
                <a:latin typeface="Roboto"/>
                <a:cs typeface="Roboto"/>
              </a:rPr>
              <a:t>.</a:t>
            </a:r>
            <a:endParaRPr sz="1350" dirty="0">
              <a:latin typeface="Roboto"/>
              <a:cs typeface="Robot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886325" y="3971925"/>
            <a:ext cx="2886075" cy="1533525"/>
          </a:xfrm>
          <a:custGeom>
            <a:avLst/>
            <a:gdLst/>
            <a:ahLst/>
            <a:cxnLst/>
            <a:rect l="l" t="t" r="r" b="b"/>
            <a:pathLst>
              <a:path w="2886075" h="1533525">
                <a:moveTo>
                  <a:pt x="2867482" y="0"/>
                </a:moveTo>
                <a:lnTo>
                  <a:pt x="18592" y="0"/>
                </a:lnTo>
                <a:lnTo>
                  <a:pt x="15849" y="546"/>
                </a:lnTo>
                <a:lnTo>
                  <a:pt x="0" y="18592"/>
                </a:lnTo>
                <a:lnTo>
                  <a:pt x="0" y="1512095"/>
                </a:lnTo>
                <a:lnTo>
                  <a:pt x="0" y="1514932"/>
                </a:lnTo>
                <a:lnTo>
                  <a:pt x="18592" y="1533521"/>
                </a:lnTo>
                <a:lnTo>
                  <a:pt x="2867482" y="1533521"/>
                </a:lnTo>
                <a:lnTo>
                  <a:pt x="2886075" y="1514932"/>
                </a:lnTo>
                <a:lnTo>
                  <a:pt x="2886075" y="18592"/>
                </a:lnTo>
                <a:lnTo>
                  <a:pt x="2870225" y="546"/>
                </a:lnTo>
                <a:lnTo>
                  <a:pt x="2867482" y="0"/>
                </a:lnTo>
                <a:close/>
              </a:path>
            </a:pathLst>
          </a:custGeom>
          <a:solidFill>
            <a:srgbClr val="E9EC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045075" y="4062815"/>
            <a:ext cx="2557145" cy="12155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000" spc="65" dirty="0">
                <a:solidFill>
                  <a:schemeClr val="accent3"/>
                </a:solidFill>
                <a:latin typeface="Sitka Text"/>
                <a:cs typeface="Sitka Text"/>
              </a:rPr>
              <a:t>Баланс</a:t>
            </a:r>
            <a:r>
              <a:rPr sz="2000" spc="-75" dirty="0">
                <a:solidFill>
                  <a:schemeClr val="accent3"/>
                </a:solidFill>
                <a:latin typeface="Sitka Text"/>
                <a:cs typeface="Sitka Text"/>
              </a:rPr>
              <a:t> </a:t>
            </a:r>
            <a:r>
              <a:rPr sz="2000" spc="25" dirty="0">
                <a:solidFill>
                  <a:schemeClr val="accent3"/>
                </a:solidFill>
                <a:latin typeface="Sitka Text"/>
                <a:cs typeface="Sitka Text"/>
              </a:rPr>
              <a:t>-</a:t>
            </a:r>
            <a:r>
              <a:rPr sz="2000" spc="-70" dirty="0">
                <a:solidFill>
                  <a:schemeClr val="accent3"/>
                </a:solidFill>
                <a:latin typeface="Sitka Text"/>
                <a:cs typeface="Sitka Text"/>
              </a:rPr>
              <a:t> </a:t>
            </a:r>
            <a:r>
              <a:rPr sz="2000" spc="90" dirty="0">
                <a:solidFill>
                  <a:schemeClr val="accent3"/>
                </a:solidFill>
                <a:latin typeface="Sitka Text"/>
                <a:cs typeface="Sitka Text"/>
              </a:rPr>
              <a:t>ключ</a:t>
            </a:r>
            <a:endParaRPr sz="2000" dirty="0">
              <a:solidFill>
                <a:schemeClr val="accent3"/>
              </a:solidFill>
              <a:latin typeface="Sitka Text"/>
              <a:cs typeface="Sitka Text"/>
            </a:endParaRPr>
          </a:p>
          <a:p>
            <a:pPr marL="12700" marR="5080">
              <a:lnSpc>
                <a:spcPct val="131900"/>
              </a:lnSpc>
              <a:spcBef>
                <a:spcPts val="505"/>
              </a:spcBef>
            </a:pPr>
            <a:r>
              <a:rPr sz="1400" spc="10" dirty="0">
                <a:solidFill>
                  <a:srgbClr val="15203F"/>
                </a:solidFill>
                <a:latin typeface="Roboto"/>
                <a:cs typeface="Roboto"/>
              </a:rPr>
              <a:t>Важно</a:t>
            </a:r>
            <a:r>
              <a:rPr sz="1400" spc="-20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найти</a:t>
            </a:r>
            <a:r>
              <a:rPr sz="1400" spc="-1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dirty="0">
                <a:solidFill>
                  <a:srgbClr val="15203F"/>
                </a:solidFill>
                <a:latin typeface="Roboto"/>
                <a:cs typeface="Roboto"/>
              </a:rPr>
              <a:t>баланс</a:t>
            </a:r>
            <a:r>
              <a:rPr sz="1400" spc="-1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между </a:t>
            </a:r>
            <a:r>
              <a:rPr sz="1400" spc="-32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питательными </a:t>
            </a:r>
            <a:r>
              <a:rPr sz="1400" spc="10" dirty="0">
                <a:solidFill>
                  <a:srgbClr val="15203F"/>
                </a:solidFill>
                <a:latin typeface="Roboto"/>
                <a:cs typeface="Roboto"/>
              </a:rPr>
              <a:t>и </a:t>
            </a:r>
            <a:r>
              <a:rPr sz="1400" spc="-20" dirty="0">
                <a:solidFill>
                  <a:srgbClr val="15203F"/>
                </a:solidFill>
                <a:latin typeface="Roboto"/>
                <a:cs typeface="Roboto"/>
              </a:rPr>
              <a:t>пустыми </a:t>
            </a:r>
            <a:r>
              <a:rPr sz="1400" spc="-1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калориями.</a:t>
            </a:r>
            <a:endParaRPr sz="1400" dirty="0">
              <a:latin typeface="Roboto"/>
              <a:cs typeface="Robot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943850" y="3971925"/>
            <a:ext cx="2886075" cy="1533525"/>
          </a:xfrm>
          <a:custGeom>
            <a:avLst/>
            <a:gdLst/>
            <a:ahLst/>
            <a:cxnLst/>
            <a:rect l="l" t="t" r="r" b="b"/>
            <a:pathLst>
              <a:path w="2886075" h="1533525">
                <a:moveTo>
                  <a:pt x="2867482" y="0"/>
                </a:moveTo>
                <a:lnTo>
                  <a:pt x="18592" y="0"/>
                </a:lnTo>
                <a:lnTo>
                  <a:pt x="15849" y="546"/>
                </a:lnTo>
                <a:lnTo>
                  <a:pt x="0" y="18592"/>
                </a:lnTo>
                <a:lnTo>
                  <a:pt x="0" y="1512095"/>
                </a:lnTo>
                <a:lnTo>
                  <a:pt x="0" y="1514932"/>
                </a:lnTo>
                <a:lnTo>
                  <a:pt x="18592" y="1533521"/>
                </a:lnTo>
                <a:lnTo>
                  <a:pt x="2867482" y="1533521"/>
                </a:lnTo>
                <a:lnTo>
                  <a:pt x="2886075" y="1514932"/>
                </a:lnTo>
                <a:lnTo>
                  <a:pt x="2886075" y="18592"/>
                </a:lnTo>
                <a:lnTo>
                  <a:pt x="2870225" y="546"/>
                </a:lnTo>
                <a:lnTo>
                  <a:pt x="2867482" y="0"/>
                </a:lnTo>
                <a:close/>
              </a:path>
            </a:pathLst>
          </a:custGeom>
          <a:solidFill>
            <a:srgbClr val="E9ECF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102600" y="4135437"/>
            <a:ext cx="2727324" cy="12155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000" spc="70" dirty="0">
                <a:solidFill>
                  <a:schemeClr val="accent3"/>
                </a:solidFill>
                <a:latin typeface="Sitka Text"/>
                <a:cs typeface="Sitka Text"/>
              </a:rPr>
              <a:t>Осознанность</a:t>
            </a:r>
            <a:endParaRPr sz="2000" dirty="0">
              <a:solidFill>
                <a:schemeClr val="accent3"/>
              </a:solidFill>
              <a:latin typeface="Sitka Text"/>
              <a:cs typeface="Sitka Text"/>
            </a:endParaRPr>
          </a:p>
          <a:p>
            <a:pPr marL="12700" marR="5080">
              <a:lnSpc>
                <a:spcPct val="131900"/>
              </a:lnSpc>
              <a:spcBef>
                <a:spcPts val="505"/>
              </a:spcBef>
            </a:pP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Внимательный выбор 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 пр</a:t>
            </a:r>
            <a:r>
              <a:rPr sz="1400" spc="-50" dirty="0">
                <a:solidFill>
                  <a:srgbClr val="15203F"/>
                </a:solidFill>
                <a:latin typeface="Roboto"/>
                <a:cs typeface="Roboto"/>
              </a:rPr>
              <a:t>о</a:t>
            </a:r>
            <a:r>
              <a:rPr sz="1400" spc="-35" dirty="0">
                <a:solidFill>
                  <a:srgbClr val="15203F"/>
                </a:solidFill>
                <a:latin typeface="Roboto"/>
                <a:cs typeface="Roboto"/>
              </a:rPr>
              <a:t>дук</a:t>
            </a:r>
            <a:r>
              <a:rPr sz="1400" spc="-65" dirty="0">
                <a:solidFill>
                  <a:srgbClr val="15203F"/>
                </a:solidFill>
                <a:latin typeface="Roboto"/>
                <a:cs typeface="Roboto"/>
              </a:rPr>
              <a:t>т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о</a:t>
            </a:r>
            <a:r>
              <a:rPr sz="1400" dirty="0">
                <a:solidFill>
                  <a:srgbClr val="15203F"/>
                </a:solidFill>
                <a:latin typeface="Roboto"/>
                <a:cs typeface="Roboto"/>
              </a:rPr>
              <a:t>в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240" dirty="0">
                <a:solidFill>
                  <a:srgbClr val="15203F"/>
                </a:solidFill>
                <a:latin typeface="Roboto"/>
                <a:cs typeface="Roboto"/>
              </a:rPr>
              <a:t>-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 первы</a:t>
            </a:r>
            <a:r>
              <a:rPr sz="1400" dirty="0">
                <a:solidFill>
                  <a:srgbClr val="15203F"/>
                </a:solidFill>
                <a:latin typeface="Roboto"/>
                <a:cs typeface="Roboto"/>
              </a:rPr>
              <a:t>й</a:t>
            </a:r>
            <a:r>
              <a:rPr sz="1400" spc="-5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dirty="0">
                <a:solidFill>
                  <a:srgbClr val="15203F"/>
                </a:solidFill>
                <a:latin typeface="Roboto"/>
                <a:cs typeface="Roboto"/>
              </a:rPr>
              <a:t>шаг </a:t>
            </a:r>
            <a:r>
              <a:rPr sz="1400" spc="-10" dirty="0">
                <a:solidFill>
                  <a:srgbClr val="15203F"/>
                </a:solidFill>
                <a:latin typeface="Roboto"/>
                <a:cs typeface="Roboto"/>
              </a:rPr>
              <a:t>к  </a:t>
            </a:r>
            <a:r>
              <a:rPr sz="1400" spc="-15" dirty="0">
                <a:solidFill>
                  <a:srgbClr val="15203F"/>
                </a:solidFill>
                <a:latin typeface="Roboto"/>
                <a:cs typeface="Roboto"/>
              </a:rPr>
              <a:t>здоровому</a:t>
            </a:r>
            <a:r>
              <a:rPr sz="1400" spc="-30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-25" dirty="0">
                <a:solidFill>
                  <a:srgbClr val="15203F"/>
                </a:solidFill>
                <a:latin typeface="Roboto"/>
                <a:cs typeface="Roboto"/>
              </a:rPr>
              <a:t>образу</a:t>
            </a:r>
            <a:r>
              <a:rPr sz="1400" spc="-30" dirty="0">
                <a:solidFill>
                  <a:srgbClr val="15203F"/>
                </a:solidFill>
                <a:latin typeface="Roboto"/>
                <a:cs typeface="Roboto"/>
              </a:rPr>
              <a:t> </a:t>
            </a:r>
            <a:r>
              <a:rPr sz="1400" spc="5" dirty="0">
                <a:solidFill>
                  <a:srgbClr val="15203F"/>
                </a:solidFill>
                <a:latin typeface="Roboto"/>
                <a:cs typeface="Roboto"/>
              </a:rPr>
              <a:t>жизни.</a:t>
            </a:r>
            <a:endParaRPr sz="1400" dirty="0">
              <a:latin typeface="Roboto"/>
              <a:cs typeface="Roboto"/>
            </a:endParaRP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3A43DF1B-0F2D-5433-FC7C-DA866B46B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6325" y="618517"/>
            <a:ext cx="6391901" cy="1596177"/>
          </a:xfrm>
        </p:spPr>
        <p:txBody>
          <a:bodyPr/>
          <a:lstStyle/>
          <a:p>
            <a:r>
              <a:rPr lang="ru-RU" dirty="0"/>
              <a:t>Примеры полезных и вредных продуктов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zoom dir="in"/>
      </p:transition>
    </mc:Choice>
    <mc:Fallback>
      <p:transition spd="slow">
        <p:zoom dir="in"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Произвольный</PresentationFormat>
  <Slides>3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Капля</vt:lpstr>
      <vt:lpstr>Важность здорового питания для поддержания здоровья</vt:lpstr>
      <vt:lpstr>Основные принципы здорового питания и пищевые группы</vt:lpstr>
      <vt:lpstr>Примеры полезных и вредных продуктов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Важность  здорового питания для поддержания  здоровья</dc:title>
  <cp:lastModifiedBy>Elena Merkulova</cp:lastModifiedBy>
  <cp:revision>2</cp:revision>
  <dcterms:created xsi:type="dcterms:W3CDTF">2024-10-08T19:32:47Z</dcterms:created>
  <dcterms:modified xsi:type="dcterms:W3CDTF">2024-10-09T17:43:56Z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2024-10-08T00:00:00Z</vt:filetime>
  </property>
  <property fmtid="{D5CDD505-2E9C-101B-9397-08002B2CF9AE}" pid="3" name="Creator">
    <vt:lpwstr>pdf-lib (https://github.com/Hopding/pdf-lib)</vt:lpwstr>
  </property>
  <property fmtid="{D5CDD505-2E9C-101B-9397-08002B2CF9AE}" pid="4" name="LastSaved">
    <vt:filetime>2024-10-08T00:00:00Z</vt:filetime>
  </property>
</Properties>
</file>