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57" r:id="rId4"/>
    <p:sldId id="258" r:id="rId5"/>
    <p:sldId id="259" r:id="rId6"/>
    <p:sldId id="265" r:id="rId7"/>
    <p:sldId id="260" r:id="rId8"/>
    <p:sldId id="266" r:id="rId9"/>
    <p:sldId id="261" r:id="rId10"/>
    <p:sldId id="267" r:id="rId11"/>
    <p:sldId id="262" r:id="rId12"/>
    <p:sldId id="263" r:id="rId13"/>
    <p:sldId id="268" r:id="rId14"/>
  </p:sldIdLst>
  <p:sldSz cx="10287000" cy="6858000" type="35mm"/>
  <p:notesSz cx="9144000" cy="6858000"/>
  <p:defaultTextStyle>
    <a:defPPr>
      <a:defRPr lang="ru-RU"/>
    </a:defPPr>
    <a:lvl1pPr marL="0" algn="l" defTabSz="10550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7535" algn="l" defTabSz="10550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55069" algn="l" defTabSz="10550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82604" algn="l" defTabSz="10550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10139" algn="l" defTabSz="10550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37674" algn="l" defTabSz="10550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65208" algn="l" defTabSz="10550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92743" algn="l" defTabSz="10550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20278" algn="l" defTabSz="10550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Главная" id="{F62EFFA9-51C7-4B6E-8D3F-8842861EDA33}">
          <p14:sldIdLst>
            <p14:sldId id="256"/>
          </p14:sldIdLst>
        </p14:section>
        <p14:section name="Содержание" id="{3F5513F1-5A72-4DF9-8B87-7E3A5E235613}">
          <p14:sldIdLst>
            <p14:sldId id="270"/>
          </p14:sldIdLst>
        </p14:section>
        <p14:section name="О Компании" id="{3B7419AD-1590-4467-8A79-7FED7AF22D06}">
          <p14:sldIdLst>
            <p14:sldId id="257"/>
          </p14:sldIdLst>
        </p14:section>
        <p14:section name="Направления деятельности" id="{1B04476E-64EE-4F41-B660-5EB40902F27C}">
          <p14:sldIdLst>
            <p14:sldId id="258"/>
            <p14:sldId id="259"/>
            <p14:sldId id="265"/>
            <p14:sldId id="260"/>
            <p14:sldId id="266"/>
            <p14:sldId id="261"/>
            <p14:sldId id="267"/>
          </p14:sldIdLst>
        </p14:section>
        <p14:section name="Наши партнеры" id="{0A1869A1-0BE1-40C4-B1C7-1F8697CA43E6}">
          <p14:sldIdLst>
            <p14:sldId id="262"/>
          </p14:sldIdLst>
        </p14:section>
        <p14:section name="Наши клиенты" id="{A4A27B07-05F1-45ED-84E3-C6406B3114DA}">
          <p14:sldIdLst>
            <p14:sldId id="263"/>
          </p14:sldIdLst>
        </p14:section>
        <p14:section name="Контакты" id="{40450C26-5E45-4B13-BCB1-3CF0EE9025E1}">
          <p14:sldIdLst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66CCFF"/>
    <a:srgbClr val="33CCFF"/>
    <a:srgbClr val="0099CC"/>
    <a:srgbClr val="68C1FE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176" y="-96"/>
      </p:cViewPr>
      <p:guideLst>
        <p:guide orient="horz" pos="21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7EA81-4A70-4EE8-ABA1-E219C799FD53}" type="datetimeFigureOut">
              <a:rPr lang="ru-RU" smtClean="0"/>
              <a:t>06.09.2011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43188" y="514350"/>
            <a:ext cx="385762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D4786-A879-4EC7-BF9C-4215FCF2F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854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1525" y="2130429"/>
            <a:ext cx="874395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3051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7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55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82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10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37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65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92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20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57BB-C84B-4072-8665-0B8F9828D813}" type="datetime1">
              <a:rPr lang="ru-RU" smtClean="0"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"Текор Нетворкс"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997-C3D1-4BBD-897A-1B3A8FB93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896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129F3-43C1-4B8E-97C5-306B928AFC03}" type="datetime1">
              <a:rPr lang="ru-RU" smtClean="0"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"Текор Нетворкс"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997-C3D1-4BBD-897A-1B3A8FB93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34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58076" y="274641"/>
            <a:ext cx="2314575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4350" y="274641"/>
            <a:ext cx="677227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63DA-1EFE-4A7F-80CE-A49E5FC52EE4}" type="datetime1">
              <a:rPr lang="ru-RU" smtClean="0"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"Текор Нетворкс"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997-C3D1-4BBD-897A-1B3A8FB93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80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E6E3-C8D6-4469-BC1F-D69DFEDF21C6}" type="datetime1">
              <a:rPr lang="ru-RU" smtClean="0"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"Текор Нетворкс"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997-C3D1-4BBD-897A-1B3A8FB93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16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602" y="4406904"/>
            <a:ext cx="8743950" cy="1362075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2602" y="2906716"/>
            <a:ext cx="874395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2753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550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826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101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376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652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927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202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1BAF7-08EC-4DD7-850D-44FEC5096A97}" type="datetime1">
              <a:rPr lang="ru-RU" smtClean="0"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"Текор Нетворкс"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997-C3D1-4BBD-897A-1B3A8FB93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25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0" y="1600202"/>
            <a:ext cx="4543425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29226" y="1600202"/>
            <a:ext cx="4543425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3FBD-5388-4302-93F8-CC2FB3ADD772}" type="datetime1">
              <a:rPr lang="ru-RU" smtClean="0"/>
              <a:t>06.09.2011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"Текор Нетворкс"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997-C3D1-4BBD-897A-1B3A8FB93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71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4351" y="1535114"/>
            <a:ext cx="4545212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7535" indent="0">
              <a:buNone/>
              <a:defRPr sz="2400" b="1"/>
            </a:lvl2pPr>
            <a:lvl3pPr marL="1055069" indent="0">
              <a:buNone/>
              <a:defRPr sz="2100" b="1"/>
            </a:lvl3pPr>
            <a:lvl4pPr marL="1582604" indent="0">
              <a:buNone/>
              <a:defRPr sz="1800" b="1"/>
            </a:lvl4pPr>
            <a:lvl5pPr marL="2110139" indent="0">
              <a:buNone/>
              <a:defRPr sz="1800" b="1"/>
            </a:lvl5pPr>
            <a:lvl6pPr marL="2637674" indent="0">
              <a:buNone/>
              <a:defRPr sz="1800" b="1"/>
            </a:lvl6pPr>
            <a:lvl7pPr marL="3165208" indent="0">
              <a:buNone/>
              <a:defRPr sz="1800" b="1"/>
            </a:lvl7pPr>
            <a:lvl8pPr marL="3692743" indent="0">
              <a:buNone/>
              <a:defRPr sz="1800" b="1"/>
            </a:lvl8pPr>
            <a:lvl9pPr marL="422027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351" y="2174876"/>
            <a:ext cx="4545212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25655" y="1535114"/>
            <a:ext cx="4546997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7535" indent="0">
              <a:buNone/>
              <a:defRPr sz="2400" b="1"/>
            </a:lvl2pPr>
            <a:lvl3pPr marL="1055069" indent="0">
              <a:buNone/>
              <a:defRPr sz="2100" b="1"/>
            </a:lvl3pPr>
            <a:lvl4pPr marL="1582604" indent="0">
              <a:buNone/>
              <a:defRPr sz="1800" b="1"/>
            </a:lvl4pPr>
            <a:lvl5pPr marL="2110139" indent="0">
              <a:buNone/>
              <a:defRPr sz="1800" b="1"/>
            </a:lvl5pPr>
            <a:lvl6pPr marL="2637674" indent="0">
              <a:buNone/>
              <a:defRPr sz="1800" b="1"/>
            </a:lvl6pPr>
            <a:lvl7pPr marL="3165208" indent="0">
              <a:buNone/>
              <a:defRPr sz="1800" b="1"/>
            </a:lvl7pPr>
            <a:lvl8pPr marL="3692743" indent="0">
              <a:buNone/>
              <a:defRPr sz="1800" b="1"/>
            </a:lvl8pPr>
            <a:lvl9pPr marL="422027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25655" y="2174876"/>
            <a:ext cx="4546997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8BEB-8433-476E-9D91-D7FC356546FA}" type="datetime1">
              <a:rPr lang="ru-RU" smtClean="0"/>
              <a:t>06.09.2011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"Текор Нетворкс"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997-C3D1-4BBD-897A-1B3A8FB93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46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E9E6-0934-4A1D-B594-1F3E57514691}" type="datetime1">
              <a:rPr lang="ru-RU" smtClean="0"/>
              <a:t>06.09.2011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"Текор Нетворкс"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997-C3D1-4BBD-897A-1B3A8FB93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46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F092-475B-4741-8B36-FA8FD7514FB9}" type="datetime1">
              <a:rPr lang="ru-RU" smtClean="0"/>
              <a:t>06.09.2011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"Текор Нетворкс"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997-C3D1-4BBD-897A-1B3A8FB93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18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1" y="273051"/>
            <a:ext cx="3384352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21933" y="273053"/>
            <a:ext cx="5750719" cy="5853113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351" y="1435103"/>
            <a:ext cx="3384352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27535" indent="0">
              <a:buNone/>
              <a:defRPr sz="1400"/>
            </a:lvl2pPr>
            <a:lvl3pPr marL="1055069" indent="0">
              <a:buNone/>
              <a:defRPr sz="1200"/>
            </a:lvl3pPr>
            <a:lvl4pPr marL="1582604" indent="0">
              <a:buNone/>
              <a:defRPr sz="1000"/>
            </a:lvl4pPr>
            <a:lvl5pPr marL="2110139" indent="0">
              <a:buNone/>
              <a:defRPr sz="1000"/>
            </a:lvl5pPr>
            <a:lvl6pPr marL="2637674" indent="0">
              <a:buNone/>
              <a:defRPr sz="1000"/>
            </a:lvl6pPr>
            <a:lvl7pPr marL="3165208" indent="0">
              <a:buNone/>
              <a:defRPr sz="1000"/>
            </a:lvl7pPr>
            <a:lvl8pPr marL="3692743" indent="0">
              <a:buNone/>
              <a:defRPr sz="1000"/>
            </a:lvl8pPr>
            <a:lvl9pPr marL="422027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489-9DE3-4BAB-B287-4E6EC3220AA4}" type="datetime1">
              <a:rPr lang="ru-RU" smtClean="0"/>
              <a:t>06.09.2011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"Текор Нетворкс"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997-C3D1-4BBD-897A-1B3A8FB93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74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700"/>
            </a:lvl1pPr>
            <a:lvl2pPr marL="527535" indent="0">
              <a:buNone/>
              <a:defRPr sz="3300"/>
            </a:lvl2pPr>
            <a:lvl3pPr marL="1055069" indent="0">
              <a:buNone/>
              <a:defRPr sz="2800"/>
            </a:lvl3pPr>
            <a:lvl4pPr marL="1582604" indent="0">
              <a:buNone/>
              <a:defRPr sz="2400"/>
            </a:lvl4pPr>
            <a:lvl5pPr marL="2110139" indent="0">
              <a:buNone/>
              <a:defRPr sz="2400"/>
            </a:lvl5pPr>
            <a:lvl6pPr marL="2637674" indent="0">
              <a:buNone/>
              <a:defRPr sz="2400"/>
            </a:lvl6pPr>
            <a:lvl7pPr marL="3165208" indent="0">
              <a:buNone/>
              <a:defRPr sz="2400"/>
            </a:lvl7pPr>
            <a:lvl8pPr marL="3692743" indent="0">
              <a:buNone/>
              <a:defRPr sz="2400"/>
            </a:lvl8pPr>
            <a:lvl9pPr marL="4220278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16324" y="5367339"/>
            <a:ext cx="6172200" cy="804862"/>
          </a:xfrm>
        </p:spPr>
        <p:txBody>
          <a:bodyPr/>
          <a:lstStyle>
            <a:lvl1pPr marL="0" indent="0">
              <a:buNone/>
              <a:defRPr sz="1600"/>
            </a:lvl1pPr>
            <a:lvl2pPr marL="527535" indent="0">
              <a:buNone/>
              <a:defRPr sz="1400"/>
            </a:lvl2pPr>
            <a:lvl3pPr marL="1055069" indent="0">
              <a:buNone/>
              <a:defRPr sz="1200"/>
            </a:lvl3pPr>
            <a:lvl4pPr marL="1582604" indent="0">
              <a:buNone/>
              <a:defRPr sz="1000"/>
            </a:lvl4pPr>
            <a:lvl5pPr marL="2110139" indent="0">
              <a:buNone/>
              <a:defRPr sz="1000"/>
            </a:lvl5pPr>
            <a:lvl6pPr marL="2637674" indent="0">
              <a:buNone/>
              <a:defRPr sz="1000"/>
            </a:lvl6pPr>
            <a:lvl7pPr marL="3165208" indent="0">
              <a:buNone/>
              <a:defRPr sz="1000"/>
            </a:lvl7pPr>
            <a:lvl8pPr marL="3692743" indent="0">
              <a:buNone/>
              <a:defRPr sz="1000"/>
            </a:lvl8pPr>
            <a:lvl9pPr marL="422027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5E43-E749-461A-BE11-8EF1ECB5DF3A}" type="datetime1">
              <a:rPr lang="ru-RU" smtClean="0"/>
              <a:t>06.09.2011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"Текор Нетворкс"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997-C3D1-4BBD-897A-1B3A8FB93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88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1" y="274638"/>
            <a:ext cx="9258300" cy="1143000"/>
          </a:xfrm>
          <a:prstGeom prst="rect">
            <a:avLst/>
          </a:prstGeom>
        </p:spPr>
        <p:txBody>
          <a:bodyPr vert="horz" lIns="105507" tIns="52754" rIns="105507" bIns="5275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4351" y="1600202"/>
            <a:ext cx="9258300" cy="4525963"/>
          </a:xfrm>
          <a:prstGeom prst="rect">
            <a:avLst/>
          </a:prstGeom>
        </p:spPr>
        <p:txBody>
          <a:bodyPr vert="horz" lIns="105507" tIns="52754" rIns="105507" bIns="5275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4350" y="6356353"/>
            <a:ext cx="2400300" cy="365125"/>
          </a:xfrm>
          <a:prstGeom prst="rect">
            <a:avLst/>
          </a:prstGeom>
        </p:spPr>
        <p:txBody>
          <a:bodyPr vert="horz" lIns="105507" tIns="52754" rIns="105507" bIns="5275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DA044-E610-46D4-86D5-A624C8A61DFA}" type="datetime1">
              <a:rPr lang="ru-RU" smtClean="0"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14726" y="6356353"/>
            <a:ext cx="3257550" cy="365125"/>
          </a:xfrm>
          <a:prstGeom prst="rect">
            <a:avLst/>
          </a:prstGeom>
        </p:spPr>
        <p:txBody>
          <a:bodyPr vert="horz" lIns="105507" tIns="52754" rIns="105507" bIns="5275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ООО "Текор Нетворкс"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372350" y="6356353"/>
            <a:ext cx="2400300" cy="365125"/>
          </a:xfrm>
          <a:prstGeom prst="rect">
            <a:avLst/>
          </a:prstGeom>
        </p:spPr>
        <p:txBody>
          <a:bodyPr vert="horz" lIns="105507" tIns="52754" rIns="105507" bIns="5275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A8997-C3D1-4BBD-897A-1B3A8FB93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57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1055069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5651" indent="-395651" algn="l" defTabSz="1055069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7244" indent="-329709" algn="l" defTabSz="105506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18837" indent="-263767" algn="l" defTabSz="105506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46372" indent="-263767" algn="l" defTabSz="105506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73907" indent="-263767" algn="l" defTabSz="105506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01441" indent="-263767" algn="l" defTabSz="105506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428976" indent="-263767" algn="l" defTabSz="105506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3956511" indent="-263767" algn="l" defTabSz="105506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484046" indent="-263767" algn="l" defTabSz="105506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550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7535" algn="l" defTabSz="10550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55069" algn="l" defTabSz="10550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82604" algn="l" defTabSz="10550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0139" algn="l" defTabSz="10550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7674" algn="l" defTabSz="10550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65208" algn="l" defTabSz="10550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92743" algn="l" defTabSz="10550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20278" algn="l" defTabSz="10550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5.wdp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13" Type="http://schemas.openxmlformats.org/officeDocument/2006/relationships/image" Target="../media/image18.jpeg"/><Relationship Id="rId18" Type="http://schemas.openxmlformats.org/officeDocument/2006/relationships/image" Target="../media/image23.gif"/><Relationship Id="rId3" Type="http://schemas.openxmlformats.org/officeDocument/2006/relationships/image" Target="../media/image8.jpeg"/><Relationship Id="rId21" Type="http://schemas.openxmlformats.org/officeDocument/2006/relationships/image" Target="../media/image26.jpeg"/><Relationship Id="rId7" Type="http://schemas.openxmlformats.org/officeDocument/2006/relationships/image" Target="../media/image12.gif"/><Relationship Id="rId12" Type="http://schemas.openxmlformats.org/officeDocument/2006/relationships/image" Target="../media/image17.jpeg"/><Relationship Id="rId17" Type="http://schemas.openxmlformats.org/officeDocument/2006/relationships/image" Target="../media/image22.jpeg"/><Relationship Id="rId2" Type="http://schemas.openxmlformats.org/officeDocument/2006/relationships/image" Target="../media/image7.png"/><Relationship Id="rId16" Type="http://schemas.openxmlformats.org/officeDocument/2006/relationships/image" Target="../media/image21.jpeg"/><Relationship Id="rId20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png"/><Relationship Id="rId15" Type="http://schemas.openxmlformats.org/officeDocument/2006/relationships/image" Target="../media/image20.jpeg"/><Relationship Id="rId23" Type="http://schemas.openxmlformats.org/officeDocument/2006/relationships/image" Target="../media/image28.gif"/><Relationship Id="rId10" Type="http://schemas.openxmlformats.org/officeDocument/2006/relationships/image" Target="../media/image15.jpeg"/><Relationship Id="rId19" Type="http://schemas.openxmlformats.org/officeDocument/2006/relationships/image" Target="../media/image24.gif"/><Relationship Id="rId4" Type="http://schemas.openxmlformats.org/officeDocument/2006/relationships/image" Target="../media/image9.jpeg"/><Relationship Id="rId9" Type="http://schemas.openxmlformats.org/officeDocument/2006/relationships/image" Target="../media/image14.jpeg"/><Relationship Id="rId14" Type="http://schemas.openxmlformats.org/officeDocument/2006/relationships/image" Target="../media/image19.gif"/><Relationship Id="rId22" Type="http://schemas.openxmlformats.org/officeDocument/2006/relationships/image" Target="../media/image27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tecore.ru" TargetMode="External"/><Relationship Id="rId2" Type="http://schemas.openxmlformats.org/officeDocument/2006/relationships/hyperlink" Target="http://www.tecore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xess-group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1033" y="3717035"/>
            <a:ext cx="8505945" cy="2088231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Внедрение более совершенных компьютерных систем непременно ведет к более рациональному использованию рабочего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времени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сотрудников</a:t>
            </a:r>
            <a:r>
              <a:rPr lang="en-US" sz="31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1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1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1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100" dirty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Rage Italic" pitchFamily="66" charset="0"/>
              </a:rPr>
              <a:t>Bill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Rage Italic" pitchFamily="66" charset="0"/>
              </a:rPr>
              <a:t>Gates</a:t>
            </a:r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1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1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1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1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924715" y="2"/>
            <a:ext cx="8505945" cy="3240361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4061" y="208961"/>
            <a:ext cx="2025225" cy="660536"/>
          </a:xfrm>
          <a:prstGeom prst="rect">
            <a:avLst/>
          </a:prstGeom>
          <a:noFill/>
        </p:spPr>
        <p:txBody>
          <a:bodyPr wrap="square" lIns="105507" tIns="52754" rIns="105507" bIns="52754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TECORE</a:t>
            </a:r>
            <a:endParaRPr lang="ru-RU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924715" y="6453336"/>
            <a:ext cx="8505945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199286" y="1988840"/>
            <a:ext cx="6417711" cy="586638"/>
          </a:xfrm>
          <a:prstGeom prst="rect">
            <a:avLst/>
          </a:prstGeom>
          <a:solidFill>
            <a:srgbClr val="33CCFF"/>
          </a:solidFill>
          <a:ln w="9525" cap="flat" cmpd="sng" algn="ctr">
            <a:noFill/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05507" tIns="52754" rIns="105507" bIns="52754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 smtClean="0">
                <a:ln w="9525">
                  <a:solidFill>
                    <a:srgbClr val="00B0F0"/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Презентация компании</a:t>
            </a:r>
            <a:endParaRPr lang="ru-RU" sz="3200" b="1" dirty="0">
              <a:ln w="9525">
                <a:solidFill>
                  <a:srgbClr val="00B0F0"/>
                </a:solidFill>
              </a:ln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68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924715" y="0"/>
            <a:ext cx="8505945" cy="1772815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74061" y="208961"/>
            <a:ext cx="2025225" cy="660536"/>
          </a:xfrm>
          <a:prstGeom prst="rect">
            <a:avLst/>
          </a:prstGeom>
          <a:noFill/>
        </p:spPr>
        <p:txBody>
          <a:bodyPr wrap="square" lIns="105507" tIns="52754" rIns="105507" bIns="52754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TECORE</a:t>
            </a:r>
            <a:endParaRPr lang="ru-RU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924715" y="6453336"/>
            <a:ext cx="8505945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199286" y="922591"/>
            <a:ext cx="6422733" cy="586638"/>
          </a:xfrm>
          <a:prstGeom prst="rect">
            <a:avLst/>
          </a:prstGeom>
          <a:solidFill>
            <a:srgbClr val="33CCFF"/>
          </a:solidFill>
          <a:ln w="9525" cap="flat" cmpd="sng" algn="ctr">
            <a:noFill/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05507" tIns="52754" rIns="105507" bIns="52754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Аутсорсинг</a:t>
            </a:r>
            <a:endParaRPr lang="ru-RU" sz="3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" name="Picture 2" descr="C:\Users\Администратор\Desktop\images1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820" y="5301208"/>
            <a:ext cx="1334832" cy="114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бъект 1"/>
          <p:cNvSpPr txBox="1">
            <a:spLocks/>
          </p:cNvSpPr>
          <p:nvPr/>
        </p:nvSpPr>
        <p:spPr>
          <a:xfrm>
            <a:off x="632681" y="1772815"/>
            <a:ext cx="8517581" cy="4536504"/>
          </a:xfrm>
          <a:prstGeom prst="rect">
            <a:avLst/>
          </a:prstGeom>
        </p:spPr>
        <p:txBody>
          <a:bodyPr vert="horz" lIns="105507" tIns="52754" rIns="105507" bIns="52754" rtlCol="0">
            <a:normAutofit/>
          </a:bodyPr>
          <a:lstStyle>
            <a:lvl1pPr marL="395651" indent="-395651" algn="l" defTabSz="10550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57244" indent="-329709" algn="l" defTabSz="105506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18837" indent="-263767" algn="l" defTabSz="10550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46372" indent="-263767" algn="l" defTabSz="105506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73907" indent="-263767" algn="l" defTabSz="105506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01441" indent="-263767" algn="l" defTabSz="10550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28976" indent="-263767" algn="l" defTabSz="10550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56511" indent="-263767" algn="l" defTabSz="10550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84046" indent="-263767" algn="l" defTabSz="10550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11435" y="5589240"/>
            <a:ext cx="509921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Аутсорсинг – правильное решение !</a:t>
            </a:r>
            <a:endParaRPr lang="ru-RU" b="1" dirty="0">
              <a:solidFill>
                <a:srgbClr val="C00000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46" y="1982958"/>
            <a:ext cx="7115175" cy="2962275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20" name="TextBox 19"/>
          <p:cNvSpPr txBox="1"/>
          <p:nvPr/>
        </p:nvSpPr>
        <p:spPr>
          <a:xfrm>
            <a:off x="1678745" y="2015586"/>
            <a:ext cx="1840705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Ваша компания</a:t>
            </a:r>
            <a:endParaRPr lang="ru-RU" sz="1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95628" y="1982958"/>
            <a:ext cx="1145116" cy="40011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TECORE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173110" y="6499055"/>
            <a:ext cx="3257550" cy="365125"/>
          </a:xfrm>
        </p:spPr>
        <p:txBody>
          <a:bodyPr/>
          <a:lstStyle/>
          <a:p>
            <a:r>
              <a:rPr lang="ru-RU" dirty="0" smtClean="0"/>
              <a:t>ООО "Текор Нетворкс"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997-C3D1-4BBD-897A-1B3A8FB9360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99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924715" y="0"/>
            <a:ext cx="8505945" cy="1772815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74061" y="208961"/>
            <a:ext cx="2025225" cy="660536"/>
          </a:xfrm>
          <a:prstGeom prst="rect">
            <a:avLst/>
          </a:prstGeom>
          <a:noFill/>
        </p:spPr>
        <p:txBody>
          <a:bodyPr wrap="square" lIns="105507" tIns="52754" rIns="105507" bIns="52754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TECORE</a:t>
            </a:r>
            <a:endParaRPr lang="ru-RU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924715" y="6453336"/>
            <a:ext cx="8505945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199286" y="922591"/>
            <a:ext cx="6422733" cy="586638"/>
          </a:xfrm>
          <a:prstGeom prst="rect">
            <a:avLst/>
          </a:prstGeom>
          <a:solidFill>
            <a:srgbClr val="33CCFF"/>
          </a:solidFill>
          <a:ln w="9525" cap="flat" cmpd="sng" algn="ctr">
            <a:noFill/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05507" tIns="52754" rIns="105507" bIns="52754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Наши партнеры</a:t>
            </a:r>
            <a:endParaRPr lang="ru-RU" sz="3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21" t="17096" r="1721" b="21251"/>
          <a:stretch/>
        </p:blipFill>
        <p:spPr>
          <a:xfrm>
            <a:off x="5754473" y="2433079"/>
            <a:ext cx="1774487" cy="874230"/>
          </a:xfrm>
        </p:spPr>
      </p:pic>
      <p:pic>
        <p:nvPicPr>
          <p:cNvPr id="1026" name="Picture 2" descr="C:\Users\Администратор\Desktop\ibm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701" y="1914525"/>
            <a:ext cx="945047" cy="49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дминистратор\Desktop\microsoft-logo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027" y="4767252"/>
            <a:ext cx="1886202" cy="45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Администратор\Desktop\kaspersk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871" y="5252836"/>
            <a:ext cx="945048" cy="96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Администратор\Desktop\vmware_view_pilot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727" y="2528409"/>
            <a:ext cx="1902722" cy="919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Администратор\Desktop\legrand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820" y="3667322"/>
            <a:ext cx="1761370" cy="48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Администратор\Desktop\addpac_logo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295" y="4466120"/>
            <a:ext cx="1625645" cy="82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Администратор\Desktop\netgear_logo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717" y="1834206"/>
            <a:ext cx="1960936" cy="70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Администратор\Desktop\POWERCOM_S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204" y="5570078"/>
            <a:ext cx="1642278" cy="48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Администратор\Desktop\NetApp_Logo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175" y="2687302"/>
            <a:ext cx="866660" cy="97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Администратор\Desktop\Fujikura_1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404" y="4393447"/>
            <a:ext cx="1823252" cy="120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Администратор\Desktop\radvision_log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655" y="5450336"/>
            <a:ext cx="1962976" cy="765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Администратор\Desktop\FURUKAWA-FITEL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950" y="4683590"/>
            <a:ext cx="1653705" cy="51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Администратор\Desktop\aesp_logo_1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278" y="2600614"/>
            <a:ext cx="1359694" cy="856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Администратор\Desktop\cartridge-hp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915" y="3422567"/>
            <a:ext cx="1087644" cy="902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:\Users\Администратор\Desktop\Avaya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15" y="3703155"/>
            <a:ext cx="1608225" cy="457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C:\Users\Администратор\Desktop\CiscoSystems.gif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15" y="2548108"/>
            <a:ext cx="1421630" cy="899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C:\Users\Администратор\Desktop\juniper.gi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404" y="5595851"/>
            <a:ext cx="1829378" cy="422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:\Users\Администратор\Desktop\EMC_logo_information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96" y="3672471"/>
            <a:ext cx="1325880" cy="531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C:\Users\Администратор\Desktop\polycom-logo_0.jp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548" y="1879221"/>
            <a:ext cx="1218277" cy="64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173110" y="6499055"/>
            <a:ext cx="3257550" cy="365125"/>
          </a:xfrm>
        </p:spPr>
        <p:txBody>
          <a:bodyPr/>
          <a:lstStyle/>
          <a:p>
            <a:r>
              <a:rPr lang="ru-RU" dirty="0" smtClean="0"/>
              <a:t>ООО "Текор Нетворкс"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029" y="3651075"/>
            <a:ext cx="1095375" cy="504825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997-C3D1-4BBD-897A-1B3A8FB93609}" type="slidenum">
              <a:rPr lang="ru-RU" smtClean="0"/>
              <a:t>11</a:t>
            </a:fld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82" y="1984740"/>
            <a:ext cx="152400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88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924715" y="0"/>
            <a:ext cx="8505945" cy="1772815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74061" y="208961"/>
            <a:ext cx="2025225" cy="660536"/>
          </a:xfrm>
          <a:prstGeom prst="rect">
            <a:avLst/>
          </a:prstGeom>
          <a:noFill/>
        </p:spPr>
        <p:txBody>
          <a:bodyPr wrap="square" lIns="105507" tIns="52754" rIns="105507" bIns="52754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TECORE</a:t>
            </a:r>
            <a:endParaRPr lang="ru-RU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924715" y="6453336"/>
            <a:ext cx="8505945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199286" y="922591"/>
            <a:ext cx="6422733" cy="586638"/>
          </a:xfrm>
          <a:prstGeom prst="rect">
            <a:avLst/>
          </a:prstGeom>
          <a:solidFill>
            <a:srgbClr val="33CCFF"/>
          </a:solidFill>
          <a:ln w="9525" cap="flat" cmpd="sng" algn="ctr">
            <a:noFill/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05507" tIns="52754" rIns="105507" bIns="52754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Наши клиенты</a:t>
            </a:r>
            <a:endParaRPr lang="ru-RU" sz="3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13079" y="2060847"/>
            <a:ext cx="8517581" cy="44153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Телекоммуникации</a:t>
            </a:r>
            <a:r>
              <a:rPr lang="ru-RU" sz="1600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         </a:t>
            </a:r>
            <a:r>
              <a:rPr lang="ru-RU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Промышленность</a:t>
            </a:r>
            <a:r>
              <a:rPr lang="ru-RU" sz="1600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                                                  </a:t>
            </a:r>
            <a:r>
              <a:rPr lang="ru-RU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Финансовый сектор</a:t>
            </a:r>
            <a:r>
              <a:rPr lang="ru-RU" sz="1600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                                 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Метроком                            Агрохолдинг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Ясные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зори                                      Металлоинвестбанк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Аполофон                            Фряновский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Керамический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Завод                     Внешторгбанк</a:t>
            </a:r>
            <a:endParaRPr lang="ru-RU" sz="1600" b="1" dirty="0">
              <a:solidFill>
                <a:schemeClr val="tx2">
                  <a:lumMod val="50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Интерзет                               Подберезкий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комбинат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хлебопродуктов        Газпромбанк                                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Ланк Телеком                      Кировский завод                                                    Сбербанк</a:t>
            </a:r>
            <a:endParaRPr lang="ru-RU" sz="1600" b="1" dirty="0">
              <a:solidFill>
                <a:schemeClr val="tx2">
                  <a:lumMod val="50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Ростелеком                         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Завод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Ленинец                                                        УК Интраст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Глобалстар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                         Норильский никель                                                Резервный банк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МС Интерфон                      Холдинг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МРСК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                                                        Россельхозбанк                              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Вест Колл                              Газпром                                                                     Внешэкономбанк</a:t>
            </a:r>
          </a:p>
          <a:p>
            <a:pPr marL="0" indent="0">
              <a:buNone/>
            </a:pPr>
            <a:endParaRPr lang="ru-RU" sz="1600" b="1" dirty="0">
              <a:solidFill>
                <a:schemeClr val="tx2">
                  <a:lumMod val="50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Коммерческие  предприятия                 Государственные предприятия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Яркий Мир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                                                  УРАН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Специальная астрофизическая обсерватория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РАН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Русская Компания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                                     УФСИН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России по г.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СПБ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и Ленинградской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области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Турфирма НЕВА                                          ФБЛПУ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ОБ им. Ф.П. Гааза УФСИН России по г. СПб и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ЛО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Российские железные дороги                Комитет по информатизации и связи</a:t>
            </a:r>
          </a:p>
          <a:p>
            <a:pPr marL="0" indent="0">
              <a:buNone/>
            </a:pPr>
            <a:endParaRPr lang="ru-RU" sz="1600" b="1" dirty="0" smtClean="0">
              <a:solidFill>
                <a:srgbClr val="C00000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 marL="0" indent="0">
              <a:buNone/>
            </a:pPr>
            <a:endParaRPr lang="ru-RU" sz="1600" dirty="0"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173110" y="6499055"/>
            <a:ext cx="3257550" cy="365125"/>
          </a:xfrm>
        </p:spPr>
        <p:txBody>
          <a:bodyPr/>
          <a:lstStyle/>
          <a:p>
            <a:r>
              <a:rPr lang="ru-RU" dirty="0" smtClean="0"/>
              <a:t>ООО "Текор Нетворкс"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997-C3D1-4BBD-897A-1B3A8FB9360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16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1033" y="3240363"/>
            <a:ext cx="8505945" cy="3212973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ru-RU" sz="2700" b="1" u="sng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Санкт-Петербург</a:t>
            </a:r>
            <a:r>
              <a:rPr lang="ru-RU" sz="2700" dirty="0">
                <a:solidFill>
                  <a:schemeClr val="accent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/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</a:br>
            <a:r>
              <a:rPr lang="ru-RU" sz="2700" dirty="0">
                <a:solidFill>
                  <a:schemeClr val="accent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пл. Конституции д.7 офис 531</a:t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</a:br>
            <a:r>
              <a:rPr lang="ru-RU" sz="2700" dirty="0">
                <a:solidFill>
                  <a:schemeClr val="accent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тел. 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309-3597 (многоканальный)</a:t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</a:br>
            <a:r>
              <a:rPr lang="en-US" sz="27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  <a:hlinkClick r:id="rId2"/>
              </a:rPr>
              <a:t>www.tecore.ru</a:t>
            </a:r>
            <a:r>
              <a:rPr lang="ru-RU" sz="2700" dirty="0" smtClean="0">
                <a:solidFill>
                  <a:srgbClr val="FF0000"/>
                </a:solidFill>
                <a:effectLst>
                  <a:innerShdw blurRad="114300">
                    <a:prstClr val="black"/>
                  </a:innerShdw>
                </a:effectLst>
              </a:rPr>
              <a:t> *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/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</a:br>
            <a:r>
              <a:rPr lang="en-US" sz="2700" dirty="0" smtClean="0">
                <a:solidFill>
                  <a:schemeClr val="accent1">
                    <a:lumMod val="50000"/>
                  </a:schemeClr>
                </a:solidFill>
              </a:rPr>
              <a:t>Skype: </a:t>
            </a:r>
            <a:r>
              <a:rPr lang="en-US" sz="2700" dirty="0" smtClean="0">
                <a:solidFill>
                  <a:srgbClr val="C00000"/>
                </a:solidFill>
              </a:rPr>
              <a:t>Tecore_n</a:t>
            </a:r>
            <a:r>
              <a:rPr lang="en-US" sz="27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7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7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info@tecore.ru</a:t>
            </a:r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1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700" dirty="0" smtClean="0">
                <a:solidFill>
                  <a:srgbClr val="FF0000"/>
                </a:solidFill>
              </a:rPr>
              <a:t>*</a:t>
            </a: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Сайт</a:t>
            </a: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временно находится на реконструкции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(пока информация присутствует на предыдущем сайте  </a:t>
            </a: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www.axess-group.ru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). НАПОМИНАЕМ</a:t>
            </a: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Компания </a:t>
            </a: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</a:rPr>
              <a:t>Axess Group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была переименована в </a:t>
            </a: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</a:rPr>
              <a:t>Tecore Networks</a:t>
            </a:r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1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924715" y="2"/>
            <a:ext cx="8505945" cy="3240361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4061" y="208961"/>
            <a:ext cx="2025225" cy="660536"/>
          </a:xfrm>
          <a:prstGeom prst="rect">
            <a:avLst/>
          </a:prstGeom>
          <a:noFill/>
        </p:spPr>
        <p:txBody>
          <a:bodyPr wrap="square" lIns="105507" tIns="52754" rIns="105507" bIns="52754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TECORE</a:t>
            </a:r>
            <a:endParaRPr lang="ru-RU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924715" y="6453336"/>
            <a:ext cx="8505945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199286" y="1988840"/>
            <a:ext cx="6417711" cy="586638"/>
          </a:xfrm>
          <a:prstGeom prst="rect">
            <a:avLst/>
          </a:prstGeom>
          <a:solidFill>
            <a:srgbClr val="33CCFF"/>
          </a:solidFill>
          <a:ln w="9525" cap="flat" cmpd="sng" algn="ctr">
            <a:noFill/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05507" tIns="52754" rIns="105507" bIns="52754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 smtClean="0">
                <a:ln w="9525">
                  <a:solidFill>
                    <a:srgbClr val="00B0F0"/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Контакты</a:t>
            </a:r>
            <a:endParaRPr lang="ru-RU" sz="3200" b="1" dirty="0">
              <a:ln w="9525">
                <a:solidFill>
                  <a:srgbClr val="00B0F0"/>
                </a:solidFill>
              </a:ln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55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1033" y="1916832"/>
            <a:ext cx="8505945" cy="4392488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110000"/>
              </a:lnSpc>
              <a:buAutoNum type="arabicPeriod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 О компании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                                                  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  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                     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            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   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3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10000"/>
              </a:lnSpc>
              <a:buAutoNum type="arabicPeriod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 Направления деятельности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                       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                                         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4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 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2.1  Поставка оборудования                                                                                   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5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  2.2  Системная интеграция                                                                                     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7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 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2.3  Аутсорсинг    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9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3.   Наши партнеры                                                                                     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11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4.   Наши клиенты                                                                                       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12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5.   Контакты  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                                                                                               13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   </a:t>
            </a:r>
          </a:p>
          <a:p>
            <a:pPr marL="0" indent="0">
              <a:lnSpc>
                <a:spcPct val="110000"/>
              </a:lnSpc>
              <a:buNone/>
            </a:pPr>
            <a:endParaRPr lang="ru-RU" sz="2400" dirty="0" smtClean="0">
              <a:solidFill>
                <a:schemeClr val="tx2">
                  <a:lumMod val="50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          </a:t>
            </a:r>
          </a:p>
          <a:p>
            <a:pPr marL="342900" indent="-342900">
              <a:lnSpc>
                <a:spcPct val="110000"/>
              </a:lnSpc>
              <a:buAutoNum type="arabicPeriod"/>
            </a:pPr>
            <a:endParaRPr lang="ru-RU" sz="2400" dirty="0" smtClean="0">
              <a:solidFill>
                <a:schemeClr val="tx2">
                  <a:lumMod val="50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10000"/>
              </a:lnSpc>
              <a:buAutoNum type="arabicPeriod"/>
            </a:pP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924715" y="0"/>
            <a:ext cx="8505945" cy="1772815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74061" y="208961"/>
            <a:ext cx="2025225" cy="660536"/>
          </a:xfrm>
          <a:prstGeom prst="rect">
            <a:avLst/>
          </a:prstGeom>
          <a:noFill/>
        </p:spPr>
        <p:txBody>
          <a:bodyPr wrap="square" lIns="105507" tIns="52754" rIns="105507" bIns="52754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TECORE</a:t>
            </a:r>
            <a:endParaRPr lang="ru-RU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924715" y="6453336"/>
            <a:ext cx="8505945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199286" y="922591"/>
            <a:ext cx="6422733" cy="586638"/>
          </a:xfrm>
          <a:prstGeom prst="rect">
            <a:avLst/>
          </a:prstGeom>
          <a:solidFill>
            <a:srgbClr val="33CCFF"/>
          </a:solidFill>
          <a:ln w="9525" cap="flat" cmpd="sng" algn="ctr">
            <a:noFill/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05507" tIns="52754" rIns="105507" bIns="52754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Содержание</a:t>
            </a:r>
            <a:endParaRPr lang="ru-RU" sz="3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6173110" y="6505692"/>
            <a:ext cx="3257550" cy="365125"/>
          </a:xfrm>
        </p:spPr>
        <p:txBody>
          <a:bodyPr/>
          <a:lstStyle/>
          <a:p>
            <a:r>
              <a:rPr lang="ru-RU" dirty="0" smtClean="0"/>
              <a:t>ООО "Текор Нетворкс"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997-C3D1-4BBD-897A-1B3A8FB9360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68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1033" y="1916832"/>
            <a:ext cx="8505945" cy="439248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Компания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i="1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Tecore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является системным интегратором по внедрению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,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развитию и аутсорсингу телекоммуникационной инфраструктуры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,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систем информационной безопасности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,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унифицированных коммуникаций и видеоконференцсвязи. Сотрудники компании имеют  более чем 15 летний опыт внедрения проектов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,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 используя решения лидеров мирового рынка информационных технологий.</a:t>
            </a:r>
            <a:endParaRPr lang="en-US" sz="1600" dirty="0" smtClean="0">
              <a:solidFill>
                <a:schemeClr val="accent1">
                  <a:lumMod val="50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1600" dirty="0" smtClean="0">
                <a:solidFill>
                  <a:srgbClr val="C00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Стратегия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Развитие собственной базы компетенций и знаний с акцентом на новаторство в сфере информационных технологий.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1600" dirty="0" smtClean="0">
                <a:solidFill>
                  <a:srgbClr val="C00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Миссия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Расширение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возможностей людей и повышение эффективности деятельности организаций.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1600" dirty="0" smtClean="0">
                <a:solidFill>
                  <a:srgbClr val="C00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Цель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Используя необходимый опыт и знания вывести рынок информационных технологий в России на качественно новый уровень предоставления услуг и сервисов в соответствии с лучшими Мировыми стандартами.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924715" y="0"/>
            <a:ext cx="8505945" cy="1772815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74061" y="208961"/>
            <a:ext cx="2025225" cy="660536"/>
          </a:xfrm>
          <a:prstGeom prst="rect">
            <a:avLst/>
          </a:prstGeom>
          <a:noFill/>
        </p:spPr>
        <p:txBody>
          <a:bodyPr wrap="square" lIns="105507" tIns="52754" rIns="105507" bIns="52754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TECORE</a:t>
            </a:r>
            <a:endParaRPr lang="ru-RU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924715" y="6453336"/>
            <a:ext cx="8505945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199286" y="922591"/>
            <a:ext cx="6422733" cy="586638"/>
          </a:xfrm>
          <a:prstGeom prst="rect">
            <a:avLst/>
          </a:prstGeom>
          <a:solidFill>
            <a:srgbClr val="33CCFF"/>
          </a:solidFill>
          <a:ln w="9525" cap="flat" cmpd="sng" algn="ctr">
            <a:noFill/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05507" tIns="52754" rIns="105507" bIns="52754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О компании</a:t>
            </a:r>
            <a:endParaRPr lang="ru-RU" sz="3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6173110" y="6505692"/>
            <a:ext cx="3257550" cy="365125"/>
          </a:xfrm>
        </p:spPr>
        <p:txBody>
          <a:bodyPr/>
          <a:lstStyle/>
          <a:p>
            <a:r>
              <a:rPr lang="ru-RU" dirty="0" smtClean="0"/>
              <a:t>ООО "Текор Нетворкс"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997-C3D1-4BBD-897A-1B3A8FB9360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53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62" y="3746656"/>
            <a:ext cx="2232248" cy="1737181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1033" y="1916832"/>
            <a:ext cx="8505945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В направления нашей деятельности входит как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поставка оборудования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,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так и 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создание,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модернизация и дальнейший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аутсорсинг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информационных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и коммуникационных систем  организаций, согласно их бизнес-задачам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. Компания выделяет  три основных направления  деятельности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: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 marL="0" indent="0">
              <a:buNone/>
            </a:pPr>
            <a:endParaRPr lang="en-US" sz="1600" dirty="0" smtClean="0">
              <a:solidFill>
                <a:schemeClr val="accent1">
                  <a:lumMod val="50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solidFill>
                <a:srgbClr val="FF0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924715" y="0"/>
            <a:ext cx="8505945" cy="1772815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74061" y="208961"/>
            <a:ext cx="2025225" cy="660536"/>
          </a:xfrm>
          <a:prstGeom prst="rect">
            <a:avLst/>
          </a:prstGeom>
          <a:noFill/>
        </p:spPr>
        <p:txBody>
          <a:bodyPr wrap="square" lIns="105507" tIns="52754" rIns="105507" bIns="52754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TECORE</a:t>
            </a:r>
            <a:endParaRPr lang="ru-RU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924715" y="6453336"/>
            <a:ext cx="8505945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173110" y="6499055"/>
            <a:ext cx="3257550" cy="365125"/>
          </a:xfrm>
        </p:spPr>
        <p:txBody>
          <a:bodyPr/>
          <a:lstStyle/>
          <a:p>
            <a:r>
              <a:rPr lang="ru-RU" dirty="0" smtClean="0"/>
              <a:t>ООО "Текор Нетворкс"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997-C3D1-4BBD-897A-1B3A8FB93609}" type="slidenum">
              <a:rPr lang="ru-RU" smtClean="0"/>
              <a:t>4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745667" y="3185408"/>
            <a:ext cx="3432033" cy="55585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Системная интеграция</a:t>
            </a:r>
            <a:endParaRPr lang="ru-RU" sz="2400" b="1" dirty="0">
              <a:solidFill>
                <a:srgbClr val="C00000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3199286" y="922591"/>
            <a:ext cx="6422733" cy="586638"/>
          </a:xfrm>
          <a:prstGeom prst="rect">
            <a:avLst/>
          </a:prstGeom>
          <a:solidFill>
            <a:srgbClr val="33CCFF"/>
          </a:solidFill>
          <a:ln w="9525" cap="flat" cmpd="sng" algn="ctr">
            <a:noFill/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05507" tIns="52754" rIns="105507" bIns="52754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Направления деятельности</a:t>
            </a:r>
            <a:endParaRPr lang="ru-RU" sz="3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174061" y="3190803"/>
            <a:ext cx="3432033" cy="55585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Поставка оборудования</a:t>
            </a:r>
            <a:endParaRPr lang="ru-RU" sz="2400" b="1" dirty="0">
              <a:solidFill>
                <a:srgbClr val="C00000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461670" y="5661248"/>
            <a:ext cx="3432033" cy="55585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Аутсорсинг</a:t>
            </a:r>
            <a:endParaRPr lang="ru-RU" sz="2400" b="1" dirty="0">
              <a:solidFill>
                <a:srgbClr val="C00000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640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924715" y="0"/>
            <a:ext cx="8505945" cy="1772815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74061" y="208961"/>
            <a:ext cx="2025225" cy="660536"/>
          </a:xfrm>
          <a:prstGeom prst="rect">
            <a:avLst/>
          </a:prstGeom>
          <a:noFill/>
        </p:spPr>
        <p:txBody>
          <a:bodyPr wrap="square" lIns="105507" tIns="52754" rIns="105507" bIns="52754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TECORE</a:t>
            </a:r>
            <a:endParaRPr lang="ru-RU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924715" y="6453336"/>
            <a:ext cx="8505945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199286" y="922591"/>
            <a:ext cx="6422733" cy="586638"/>
          </a:xfrm>
          <a:prstGeom prst="rect">
            <a:avLst/>
          </a:prstGeom>
          <a:solidFill>
            <a:srgbClr val="33CCFF"/>
          </a:solidFill>
          <a:ln w="9525" cap="flat" cmpd="sng" algn="ctr">
            <a:noFill/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05507" tIns="52754" rIns="105507" bIns="52754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Поставка оборудования</a:t>
            </a:r>
            <a:endParaRPr lang="ru-RU" sz="3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13079" y="1916832"/>
            <a:ext cx="8708940" cy="44210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Применяя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в работе индивидуальный подход к требованиям заказчиков, и оперативно реагируя на быстро меняющиеся запросы, специалисты компании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оказывают техническую поддержку в подборе современного и надежного оборудования в соответствии с требованиями клиентов от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лидеров мирового рынка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. Мультивендорный продуктовый портфель компании сформирован таким образом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,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чтобы обеспечить потребность каждого заказчика и имеет  следующих производителей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: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rgbClr val="00206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Сетевое оборудование </a:t>
            </a:r>
            <a:r>
              <a:rPr lang="ru-RU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(</a:t>
            </a:r>
            <a:r>
              <a:rPr lang="en-US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Cisco, HP, Juniper,</a:t>
            </a:r>
            <a:r>
              <a:rPr lang="ru-RU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Huawei</a:t>
            </a:r>
            <a:r>
              <a:rPr lang="en-US" sz="1600" b="1" dirty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, </a:t>
            </a:r>
            <a:r>
              <a:rPr lang="en-US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NetGear, RAD, Allied Telesys)</a:t>
            </a:r>
            <a:endParaRPr lang="ru-RU" sz="1600" b="1" dirty="0" smtClean="0">
              <a:solidFill>
                <a:srgbClr val="C00000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rgbClr val="00206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Сервер</a:t>
            </a:r>
            <a:r>
              <a:rPr lang="ru-RU" sz="1600" b="1" dirty="0">
                <a:solidFill>
                  <a:srgbClr val="00206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а</a:t>
            </a:r>
            <a:r>
              <a:rPr lang="ru-RU" sz="1600" b="1" dirty="0" smtClean="0">
                <a:solidFill>
                  <a:srgbClr val="00206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ru-RU" sz="1600" b="1" dirty="0">
                <a:solidFill>
                  <a:srgbClr val="00206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и системы хранения данных</a:t>
            </a:r>
            <a:r>
              <a:rPr lang="en-US" sz="1600" b="1" dirty="0">
                <a:solidFill>
                  <a:srgbClr val="00206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sz="1600" b="1" dirty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(</a:t>
            </a:r>
            <a:r>
              <a:rPr lang="en-US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Cisco, EMC</a:t>
            </a:r>
            <a:r>
              <a:rPr lang="en-US" sz="1600" b="1" dirty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, NetApp, NetGear, </a:t>
            </a:r>
            <a:r>
              <a:rPr lang="en-US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IBM, HP, VMware</a:t>
            </a:r>
            <a:r>
              <a:rPr lang="en-US" sz="1600" b="1" dirty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, Dell)</a:t>
            </a:r>
          </a:p>
          <a:p>
            <a:pPr marL="342900" indent="-342900">
              <a:buAutoNum type="arabicPeriod"/>
            </a:pPr>
            <a:r>
              <a:rPr lang="ru-RU" sz="1600" b="1" dirty="0">
                <a:solidFill>
                  <a:srgbClr val="00206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Видеоконференцсвязь </a:t>
            </a:r>
            <a:r>
              <a:rPr lang="ru-RU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(</a:t>
            </a:r>
            <a:r>
              <a:rPr lang="en-US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Cisco, Polycom</a:t>
            </a:r>
            <a:r>
              <a:rPr lang="en-US" sz="1600" b="1" dirty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, Sony, Tandberg,</a:t>
            </a:r>
            <a:r>
              <a:rPr lang="ru-RU" sz="1600" b="1" dirty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sz="1600" b="1" dirty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LifeSize, </a:t>
            </a:r>
            <a:r>
              <a:rPr lang="en-US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Radvision)</a:t>
            </a:r>
            <a:endParaRPr lang="en-US" sz="1600" b="1" dirty="0">
              <a:solidFill>
                <a:srgbClr val="C00000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 marL="342900" indent="-342900">
              <a:buAutoNum type="arabicPeriod"/>
            </a:pPr>
            <a:r>
              <a:rPr lang="ru-RU" sz="1600" b="1" dirty="0">
                <a:solidFill>
                  <a:srgbClr val="00206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Источники бесперебойного питания </a:t>
            </a:r>
            <a:r>
              <a:rPr lang="ru-RU" sz="1600" b="1" dirty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(</a:t>
            </a:r>
            <a:r>
              <a:rPr lang="en-US" sz="1600" b="1" dirty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APC, </a:t>
            </a:r>
            <a:r>
              <a:rPr lang="en-US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Eaton,</a:t>
            </a:r>
            <a:r>
              <a:rPr lang="ru-RU" sz="1600" b="1" dirty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Powercom,</a:t>
            </a:r>
            <a:r>
              <a:rPr lang="ru-RU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Liebert, General Electric)</a:t>
            </a:r>
            <a:endParaRPr lang="ru-RU" sz="1600" b="1" dirty="0" smtClean="0">
              <a:solidFill>
                <a:srgbClr val="C00000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 marL="342900" indent="-342900">
              <a:buFont typeface="Arial" pitchFamily="34" charset="0"/>
              <a:buAutoNum type="arabicPeriod"/>
            </a:pPr>
            <a:r>
              <a:rPr lang="en-US" sz="1600" b="1" dirty="0">
                <a:solidFill>
                  <a:srgbClr val="00206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IP </a:t>
            </a:r>
            <a:r>
              <a:rPr lang="ru-RU" sz="1600" b="1" dirty="0">
                <a:solidFill>
                  <a:srgbClr val="00206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телефония </a:t>
            </a:r>
            <a:r>
              <a:rPr lang="ru-RU" sz="1600" b="1" dirty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(</a:t>
            </a:r>
            <a:r>
              <a:rPr lang="en-US" sz="1600" b="1" dirty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Cisco, </a:t>
            </a:r>
            <a:r>
              <a:rPr lang="en-US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Avaya, AddPac, Zyxel, Dlink, Nortel, Linksys, Polycom, Siemens</a:t>
            </a:r>
            <a:r>
              <a:rPr lang="ru-RU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)</a:t>
            </a:r>
            <a:endParaRPr lang="en-US" sz="1600" b="1" dirty="0">
              <a:solidFill>
                <a:srgbClr val="C00000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rgbClr val="00206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Программное обеспечение </a:t>
            </a:r>
            <a:r>
              <a:rPr lang="ru-RU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(</a:t>
            </a:r>
            <a:r>
              <a:rPr lang="en-US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Cisco IOS, Microsoft</a:t>
            </a:r>
            <a:r>
              <a:rPr lang="en-US" sz="1600" b="1" dirty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, </a:t>
            </a:r>
            <a:r>
              <a:rPr lang="ru-RU" sz="1600" b="1" dirty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Касперский, </a:t>
            </a:r>
            <a:r>
              <a:rPr lang="en-US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VMware, </a:t>
            </a:r>
            <a:r>
              <a:rPr lang="en-US" sz="1600" b="1" dirty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EMC)</a:t>
            </a:r>
            <a:endParaRPr lang="en-US" sz="1600" b="1" dirty="0" smtClean="0">
              <a:solidFill>
                <a:srgbClr val="C00000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rgbClr val="00206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Пассивное сетевое оборудование </a:t>
            </a:r>
            <a:r>
              <a:rPr lang="ru-RU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(</a:t>
            </a:r>
            <a:r>
              <a:rPr lang="en-US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Rittal</a:t>
            </a:r>
            <a:r>
              <a:rPr lang="en-US" sz="1600" b="1" dirty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, </a:t>
            </a:r>
            <a:r>
              <a:rPr lang="ru-RU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Конструктив</a:t>
            </a:r>
            <a:r>
              <a:rPr lang="en-US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, AESP, Legrand, </a:t>
            </a:r>
            <a:r>
              <a:rPr lang="ru-RU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ССД)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rgbClr val="00206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Сварочное и измерительное оборудование </a:t>
            </a:r>
            <a:r>
              <a:rPr lang="en-US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(</a:t>
            </a:r>
            <a:r>
              <a:rPr lang="en-US" sz="1600" b="1" dirty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Fujikura, Fitel</a:t>
            </a:r>
            <a:r>
              <a:rPr lang="en-US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,</a:t>
            </a:r>
            <a:r>
              <a:rPr lang="ru-RU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Sumitomo, EXFO,</a:t>
            </a:r>
            <a:r>
              <a:rPr lang="ru-RU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Yokogawa)</a:t>
            </a:r>
          </a:p>
          <a:p>
            <a:pPr marL="0" indent="0">
              <a:buNone/>
            </a:pPr>
            <a:endParaRPr lang="en-US" sz="1600" dirty="0">
              <a:solidFill>
                <a:srgbClr val="FF0000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 marL="342900" indent="-342900">
              <a:buAutoNum type="arabicPeriod"/>
            </a:pPr>
            <a:endParaRPr lang="en-US" sz="1600" dirty="0">
              <a:solidFill>
                <a:srgbClr val="FF0000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173110" y="6499055"/>
            <a:ext cx="3257550" cy="365125"/>
          </a:xfrm>
        </p:spPr>
        <p:txBody>
          <a:bodyPr/>
          <a:lstStyle/>
          <a:p>
            <a:r>
              <a:rPr lang="ru-RU" dirty="0" smtClean="0"/>
              <a:t>ООО "Текор Нетворкс"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997-C3D1-4BBD-897A-1B3A8FB9360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20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924715" y="0"/>
            <a:ext cx="8505945" cy="1772815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74061" y="208961"/>
            <a:ext cx="2025225" cy="660536"/>
          </a:xfrm>
          <a:prstGeom prst="rect">
            <a:avLst/>
          </a:prstGeom>
          <a:noFill/>
        </p:spPr>
        <p:txBody>
          <a:bodyPr wrap="square" lIns="105507" tIns="52754" rIns="105507" bIns="52754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TECORE</a:t>
            </a:r>
            <a:endParaRPr lang="ru-RU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924715" y="6453336"/>
            <a:ext cx="8505945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199286" y="922591"/>
            <a:ext cx="6422733" cy="586638"/>
          </a:xfrm>
          <a:prstGeom prst="rect">
            <a:avLst/>
          </a:prstGeom>
          <a:solidFill>
            <a:srgbClr val="33CCFF"/>
          </a:solidFill>
          <a:ln w="9525" cap="flat" cmpd="sng" algn="ctr">
            <a:noFill/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05507" tIns="52754" rIns="105507" bIns="52754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Поставка оборудования</a:t>
            </a:r>
            <a:endParaRPr lang="ru-RU" sz="3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173110" y="6499055"/>
            <a:ext cx="3257550" cy="365125"/>
          </a:xfrm>
        </p:spPr>
        <p:txBody>
          <a:bodyPr/>
          <a:lstStyle/>
          <a:p>
            <a:r>
              <a:rPr lang="ru-RU" dirty="0" smtClean="0"/>
              <a:t>ООО "Текор Нетворкс"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924715" y="1916832"/>
            <a:ext cx="8505945" cy="4399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При поставке оборудования мы учитываем интересы и специфику работы наших клиентов и поэтому можем предложить  следующие условия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: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accent1">
                  <a:lumMod val="50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 marL="342900" indent="-342900">
              <a:buFont typeface="Arial" pitchFamily="34" charset="0"/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Работа с индивидуальным менеджером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ru-RU" sz="2000" b="1" dirty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Отсрочка платежа постоянным </a:t>
            </a:r>
            <a:r>
              <a:rPr lang="ru-RU" sz="20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клиентам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ru-RU" sz="2000" b="1" dirty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Техническая поддержка и </a:t>
            </a:r>
            <a:r>
              <a:rPr lang="ru-RU" sz="20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консультации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ru-RU" sz="2000" b="1" dirty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Лизинг оборудования для больших </a:t>
            </a:r>
            <a:r>
              <a:rPr lang="ru-RU" sz="20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поставок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ru-RU" sz="2000" b="1" dirty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Доставка оборудования до заказчика</a:t>
            </a:r>
          </a:p>
          <a:p>
            <a:pPr marL="342900" indent="-342900">
              <a:buFont typeface="Arial" pitchFamily="34" charset="0"/>
              <a:buAutoNum type="arabicPeriod"/>
            </a:pP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 marL="0" indent="0">
              <a:buNone/>
            </a:pPr>
            <a:endParaRPr lang="en-US" sz="1600" dirty="0">
              <a:solidFill>
                <a:schemeClr val="accent1">
                  <a:lumMod val="50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 marL="342900" indent="-342900">
              <a:buFont typeface="Arial" pitchFamily="34" charset="0"/>
              <a:buAutoNum type="arabicPeriod"/>
            </a:pP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 marL="342900" indent="-342900">
              <a:buFont typeface="Arial" pitchFamily="34" charset="0"/>
              <a:buAutoNum type="arabicPeriod"/>
            </a:pP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 marL="0" indent="0">
              <a:buNone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 marL="0" indent="0">
              <a:buNone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 marL="0" indent="0">
              <a:buNone/>
            </a:pP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756" y="4293096"/>
            <a:ext cx="1982904" cy="1989584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997-C3D1-4BBD-897A-1B3A8FB9360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70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924715" y="0"/>
            <a:ext cx="8505945" cy="1772815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74061" y="208961"/>
            <a:ext cx="2025225" cy="660536"/>
          </a:xfrm>
          <a:prstGeom prst="rect">
            <a:avLst/>
          </a:prstGeom>
          <a:noFill/>
        </p:spPr>
        <p:txBody>
          <a:bodyPr wrap="square" lIns="105507" tIns="52754" rIns="105507" bIns="52754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TECORE</a:t>
            </a:r>
            <a:endParaRPr lang="ru-RU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924715" y="6453336"/>
            <a:ext cx="8505945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199286" y="922591"/>
            <a:ext cx="6422733" cy="586638"/>
          </a:xfrm>
          <a:prstGeom prst="rect">
            <a:avLst/>
          </a:prstGeom>
          <a:solidFill>
            <a:srgbClr val="33CCFF"/>
          </a:solidFill>
          <a:ln w="9525" cap="flat" cmpd="sng" algn="ctr">
            <a:noFill/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05507" tIns="52754" rIns="105507" bIns="52754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Системная интеграция</a:t>
            </a:r>
            <a:endParaRPr lang="ru-RU" sz="3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24715" y="1916832"/>
            <a:ext cx="8697304" cy="44210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Системная интеграция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является для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Текор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ключевым направлением деятельности. Компания развивает сферу своих компетенций, что обеспечивает ей возможность предоставления услуг в различных высокотехнологичных сферах деятельности. При этом 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наши специалисты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свою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деятельность  осуществляют на основании комплексного подхода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,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что выгодно отличает услуги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компании от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возможностей обычного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системного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интегратора. Мы способны модернизировать весь комплекс 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IT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-инфраструктуры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.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Основные направления деятельности компании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: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Сети передачи данных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Решения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IP MPLS</a:t>
            </a:r>
          </a:p>
          <a:p>
            <a:pPr>
              <a:buFont typeface="Wingdings" pitchFamily="2" charset="2"/>
              <a:buChar char="v"/>
            </a:pP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MetroEthernet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ЛВС (локальные вычислительные сети)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СКС (структурированные кабельные сети)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Беспроводные сети</a:t>
            </a:r>
          </a:p>
          <a:p>
            <a:pPr marL="342900" indent="-342900">
              <a:buAutoNum type="arabicPeriod" startAt="2"/>
            </a:pPr>
            <a:r>
              <a:rPr lang="ru-RU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Вычислительные центры</a:t>
            </a:r>
            <a:r>
              <a:rPr lang="ru-RU" sz="1600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СХД (система хранения данных)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ЦОД (центр обработки данных)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676" y="4581128"/>
            <a:ext cx="2702984" cy="1643437"/>
          </a:xfrm>
          <a:prstGeom prst="rect">
            <a:avLst/>
          </a:prstGeom>
          <a:effectLst>
            <a:softEdge rad="19050"/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173110" y="6499055"/>
            <a:ext cx="3257550" cy="365125"/>
          </a:xfrm>
        </p:spPr>
        <p:txBody>
          <a:bodyPr/>
          <a:lstStyle/>
          <a:p>
            <a:r>
              <a:rPr lang="ru-RU" dirty="0" smtClean="0"/>
              <a:t>ООО "Текор Нетворкс"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997-C3D1-4BBD-897A-1B3A8FB9360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16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924715" y="0"/>
            <a:ext cx="8505945" cy="1772815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74061" y="208961"/>
            <a:ext cx="2025225" cy="660536"/>
          </a:xfrm>
          <a:prstGeom prst="rect">
            <a:avLst/>
          </a:prstGeom>
          <a:noFill/>
        </p:spPr>
        <p:txBody>
          <a:bodyPr wrap="square" lIns="105507" tIns="52754" rIns="105507" bIns="52754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TECORE</a:t>
            </a:r>
            <a:endParaRPr lang="ru-RU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924715" y="6453336"/>
            <a:ext cx="8505945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199286" y="922591"/>
            <a:ext cx="6422733" cy="586638"/>
          </a:xfrm>
          <a:prstGeom prst="rect">
            <a:avLst/>
          </a:prstGeom>
          <a:solidFill>
            <a:srgbClr val="33CCFF"/>
          </a:solidFill>
          <a:ln w="9525" cap="flat" cmpd="sng" algn="ctr">
            <a:noFill/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05507" tIns="52754" rIns="105507" bIns="52754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Системная интеграция</a:t>
            </a:r>
            <a:endParaRPr lang="ru-RU" sz="3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13079" y="1916832"/>
            <a:ext cx="8517581" cy="453650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3.    Коммуникации</a:t>
            </a:r>
            <a:endParaRPr lang="ru-RU" sz="1600" b="1" dirty="0">
              <a:solidFill>
                <a:srgbClr val="C00000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IP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телефония</a:t>
            </a:r>
            <a:endParaRPr lang="en-US" sz="1600" b="1" dirty="0">
              <a:solidFill>
                <a:schemeClr val="tx2">
                  <a:lumMod val="50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ВИДЕОКОНФЕРЕНЦСВЯЗЬ</a:t>
            </a:r>
            <a:endParaRPr lang="en-US" sz="1600" b="1" dirty="0">
              <a:solidFill>
                <a:schemeClr val="tx2">
                  <a:lumMod val="50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Контакт центры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4.    Информационная </a:t>
            </a:r>
            <a:r>
              <a:rPr lang="ru-RU" sz="1600" b="1" dirty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безопасность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Защита электронной почты и фильтрация 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WEB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трафика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Защита периметра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сети и информационной системы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Защищенный доступ в интернет</a:t>
            </a:r>
            <a:endParaRPr lang="ru-RU" sz="1600" b="1" dirty="0">
              <a:solidFill>
                <a:schemeClr val="tx2">
                  <a:lumMod val="50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5.    Оптимизация ИТ инфраструктуры</a:t>
            </a:r>
            <a:endParaRPr lang="ru-RU" sz="1600" dirty="0">
              <a:solidFill>
                <a:srgbClr val="C00000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Виртуализация</a:t>
            </a:r>
            <a:endParaRPr lang="ru-RU" sz="1600" b="1" dirty="0">
              <a:solidFill>
                <a:schemeClr val="tx2">
                  <a:lumMod val="50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Кластеризация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Терминальный доступ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6.    Аудит ИТ инфраструктуры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Технологический  аудит ИТ инфраструктуры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Аудит информационной  безопасности</a:t>
            </a:r>
          </a:p>
          <a:p>
            <a:pPr marL="0" indent="0">
              <a:buNone/>
            </a:pPr>
            <a:endParaRPr lang="ru-RU" sz="1600" b="1" dirty="0" smtClean="0">
              <a:solidFill>
                <a:schemeClr val="tx2">
                  <a:lumMod val="50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724" y="3918903"/>
            <a:ext cx="2270936" cy="2332484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173110" y="6499055"/>
            <a:ext cx="3257550" cy="365125"/>
          </a:xfrm>
        </p:spPr>
        <p:txBody>
          <a:bodyPr/>
          <a:lstStyle/>
          <a:p>
            <a:r>
              <a:rPr lang="ru-RU" dirty="0" smtClean="0"/>
              <a:t>ООО "Текор Нетворкс"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997-C3D1-4BBD-897A-1B3A8FB9360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8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924715" y="0"/>
            <a:ext cx="8505945" cy="1772815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74061" y="208961"/>
            <a:ext cx="2025225" cy="660536"/>
          </a:xfrm>
          <a:prstGeom prst="rect">
            <a:avLst/>
          </a:prstGeom>
          <a:noFill/>
        </p:spPr>
        <p:txBody>
          <a:bodyPr wrap="square" lIns="105507" tIns="52754" rIns="105507" bIns="52754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TECORE</a:t>
            </a:r>
            <a:endParaRPr lang="ru-RU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924715" y="6453336"/>
            <a:ext cx="8505945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507" tIns="52754" rIns="105507" bIns="52754"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199286" y="922591"/>
            <a:ext cx="6422733" cy="586638"/>
          </a:xfrm>
          <a:prstGeom prst="rect">
            <a:avLst/>
          </a:prstGeom>
          <a:solidFill>
            <a:srgbClr val="33CCFF"/>
          </a:solidFill>
          <a:ln w="9525" cap="flat" cmpd="sng" algn="ctr">
            <a:noFill/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05507" tIns="52754" rIns="105507" bIns="52754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Аутсорсинг</a:t>
            </a:r>
            <a:endParaRPr lang="ru-RU" sz="3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13079" y="1916832"/>
            <a:ext cx="8517581" cy="453650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С каждым годом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ИТ-аутсорсинг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 ставится более востребованным как среди крупных компании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,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так и в малом бизнесе. Компания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Текор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для вас это возможность выбора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соответствующего вашим потребностям пакета аутсорсинговых услуг: частичного (с предоставлением одной или нескольких функций) или комплексного (с полным обслуживанием всех элементов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телекоммуникационной инфраструктуры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).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Партнерские отношения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с ведущими мировыми производителями ИТ оборудования (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Cisco, Dell,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IBM, Microsoft …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)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расширяет количество оказываемых услуг и соответствует качеству мирового уровня услуг.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6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Заказывая ИТ аутсорсинг </a:t>
            </a:r>
            <a:r>
              <a:rPr lang="ru-RU" sz="1600" u="sng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в нашей компании вы получаете следующие преимущества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: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ru-RU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Повышение прибыли и инвестиционной привлекательности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Возможность сфокусировать на основном бизнесе компании.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Качество услуг поставщика ИТ аутсорсинга как правило выше собственных служб</a:t>
            </a:r>
          </a:p>
          <a:p>
            <a:pPr marL="342900" indent="-342900">
              <a:lnSpc>
                <a:spcPct val="120000"/>
              </a:lnSpc>
              <a:buAutoNum type="arabicPeriod" startAt="2"/>
            </a:pPr>
            <a:r>
              <a:rPr lang="ru-RU" sz="1600" b="1" dirty="0" smtClean="0">
                <a:solidFill>
                  <a:srgbClr val="C0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Сокращение издержек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Сокращение расходов на поддержку ИТ инфраструктуры (до 40%)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Сокращение расходов на ИТ персонал и его обучения</a:t>
            </a:r>
            <a:endParaRPr lang="ru-RU" sz="1600" b="1" dirty="0">
              <a:solidFill>
                <a:schemeClr val="tx2">
                  <a:lumMod val="50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173110" y="6499055"/>
            <a:ext cx="3257550" cy="365125"/>
          </a:xfrm>
        </p:spPr>
        <p:txBody>
          <a:bodyPr/>
          <a:lstStyle/>
          <a:p>
            <a:r>
              <a:rPr lang="ru-RU" dirty="0" smtClean="0"/>
              <a:t>ООО "Текор Нетворкс"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997-C3D1-4BBD-897A-1B3A8FB9360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09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6219</TotalTime>
  <Words>825</Words>
  <Application>Microsoft Office PowerPoint</Application>
  <PresentationFormat>Слайд 35 мм</PresentationFormat>
  <Paragraphs>146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Внедрение более совершенных компьютерных систем непременно ведет к более рациональному использованию рабочего времени сотрудников                                                                                     Bill Gates                                                                                  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Санкт-Петербург пл. Конституции д.7 офис 531 тел. 309-3597 (многоканальный) www.tecore.ru * Skype: Tecore_n info@tecore.ru  * Сайт временно находится на реконструкции (пока информация присутствует на предыдущем сайте  www.axess-group.ru). НАПОМИНАЕМ: Компания Axess Group была переименована в Tecore Networks                                                                                                                                         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DNA7 X86</dc:creator>
  <cp:lastModifiedBy>DNA7 X86</cp:lastModifiedBy>
  <cp:revision>130</cp:revision>
  <dcterms:created xsi:type="dcterms:W3CDTF">2011-08-25T15:49:00Z</dcterms:created>
  <dcterms:modified xsi:type="dcterms:W3CDTF">2011-09-06T07:16:59Z</dcterms:modified>
</cp:coreProperties>
</file>