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1FFC7"/>
    <a:srgbClr val="0000FF"/>
    <a:srgbClr val="FFCCFF"/>
    <a:srgbClr val="993300"/>
    <a:srgbClr val="7AEBFA"/>
    <a:srgbClr val="294D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CAB3-A361-41CB-82F2-2744DB50F3DD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840D-59C3-46F2-8067-B86C3E304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EE9D-C117-4B20-B792-38AB2680AB5B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48CC-312D-476C-88F7-185542D85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AF45-D572-4434-A013-87EC62C05EBF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1D8A-51E1-4FA2-AB3C-1C8544052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6BF2-055B-4D5E-8246-0FF2FD3E021B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AF837-4B21-42FB-9A5B-BB7C4210C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4387-3B02-4CDD-A8D1-B802FF4AD5E1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ADC4-6ED4-417B-B444-37BF742FD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C519-5B98-4A8C-A899-77A36EA14D89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70F9-7B18-4DFD-AEC9-5472C86E6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490F-8EAD-4153-8F88-2F798A148B65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84B6-3B9D-47D3-B990-C12CC182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CC16-5530-48DB-B15B-A8E2C88D41E6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D920-0BB6-4623-99B9-4C0238E44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30E4-677E-4F04-A414-625E5761CEEA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CC32-4344-4C29-9DC4-4B43308D3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F001-BED7-4023-BC35-0D9ED10ACD12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98CC-F5C9-412B-AD66-1C63A03BC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3E4F-228B-4ABC-8868-BE1FA448F9EE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428D-9234-4FAE-B707-516044DA3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24AB8C-A459-4634-B104-ECD43E60DB0A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F3B35B-ECC7-4925-B773-F27F60D6B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Свойства сложения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7480" y="3886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2 класс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по программе </a:t>
            </a:r>
            <a:r>
              <a:rPr lang="ru-RU" sz="3600" b="1" dirty="0" err="1" smtClean="0">
                <a:solidFill>
                  <a:srgbClr val="0070C0"/>
                </a:solidFill>
              </a:rPr>
              <a:t>Л.Г.Петерсон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001441">
            <a:off x="354630" y="2968099"/>
            <a:ext cx="2939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(a + b) + c =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963174">
            <a:off x="5784048" y="2975222"/>
            <a:ext cx="286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a</a:t>
            </a:r>
            <a:r>
              <a:rPr lang="en-US" sz="3600" b="1" dirty="0" smtClean="0">
                <a:solidFill>
                  <a:srgbClr val="00B050"/>
                </a:solidFill>
              </a:rPr>
              <a:t> + (b + c) =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500570"/>
            <a:ext cx="8643998" cy="17859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u="sng" dirty="0" smtClean="0">
                <a:solidFill>
                  <a:srgbClr val="7030A0"/>
                </a:solidFill>
              </a:rPr>
              <a:t>Пример:</a:t>
            </a:r>
            <a:r>
              <a:rPr lang="ru-RU" sz="3100" b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(397 + 51) + (249 +3) = (397 + 3) + (51 + 249) = 700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  <a:ln w="57150"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294D32"/>
                </a:solidFill>
              </a:rPr>
              <a:t>Переместительное свойство: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 + b = b + a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294D32"/>
                </a:solidFill>
              </a:rPr>
              <a:t>Сочетательное свойство:</a:t>
            </a:r>
            <a:endParaRPr lang="en-US" b="1" dirty="0" smtClean="0">
              <a:solidFill>
                <a:srgbClr val="294D32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 + b) + c = a + (b + c)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Свойства сложения показывают, что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значение суммы не зависит от порядка слагаемых и порядка действий.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Это позволяет упрощать вычисления.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2000232" y="4643446"/>
            <a:ext cx="571504" cy="2714644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2232405" y="5339967"/>
            <a:ext cx="250033" cy="1143008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4893471" y="5464985"/>
            <a:ext cx="214315" cy="1000131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6804437" y="5375685"/>
            <a:ext cx="250033" cy="1143008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flipH="1">
            <a:off x="4617718" y="6072206"/>
            <a:ext cx="882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43702" y="6072206"/>
            <a:ext cx="613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300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85884"/>
          </a:xfrm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Найди равные выражения и вычисли их значения удобным способом. Какие свойства сложения были использованы для упрощения вычислений? </a:t>
            </a:r>
            <a:r>
              <a:rPr lang="ru-RU" sz="2800" b="1" smtClean="0">
                <a:solidFill>
                  <a:srgbClr val="0000FF"/>
                </a:solidFill>
              </a:rPr>
              <a:t>(№2с.41)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714488"/>
            <a:ext cx="3143272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786058"/>
            <a:ext cx="3000396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857628"/>
            <a:ext cx="2928958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929198"/>
            <a:ext cx="3000396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6000768"/>
            <a:ext cx="3214710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1714488"/>
            <a:ext cx="3000396" cy="785818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2714620"/>
            <a:ext cx="2928958" cy="857256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3786190"/>
            <a:ext cx="3000396" cy="857256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4810" y="4929198"/>
            <a:ext cx="3571900" cy="857256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5929330"/>
            <a:ext cx="3000396" cy="785818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20" y="1824327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(11+74)+18+(89+26)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85762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(11+89)+(74+26)+18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72396" y="171448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00958" y="278605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572396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15272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572396" y="600076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072462" y="1714488"/>
            <a:ext cx="785818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72462" y="2786058"/>
            <a:ext cx="785818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072462" y="3857628"/>
            <a:ext cx="785818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43900" y="4929198"/>
            <a:ext cx="785818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43900" y="6000768"/>
            <a:ext cx="785818" cy="642942"/>
          </a:xfrm>
          <a:prstGeom prst="roundRect">
            <a:avLst/>
          </a:prstGeom>
          <a:solidFill>
            <a:srgbClr val="7AE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круглая скобка 25"/>
          <p:cNvSpPr/>
          <p:nvPr/>
        </p:nvSpPr>
        <p:spPr>
          <a:xfrm rot="5400000">
            <a:off x="5143505" y="3929066"/>
            <a:ext cx="71437" cy="642942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857752" y="42148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28" name="Правая круглая скобка 27"/>
          <p:cNvSpPr/>
          <p:nvPr/>
        </p:nvSpPr>
        <p:spPr>
          <a:xfrm rot="5400000">
            <a:off x="6357950" y="3929066"/>
            <a:ext cx="71437" cy="642942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143636" y="42148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072462" y="392906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218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>
            <a:stCxn id="4" idx="3"/>
          </p:cNvCxnSpPr>
          <p:nvPr/>
        </p:nvCxnSpPr>
        <p:spPr>
          <a:xfrm>
            <a:off x="3428992" y="2035959"/>
            <a:ext cx="1143008" cy="1821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596" y="2895897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34 + 18 + 166 + 72</a:t>
            </a:r>
            <a:endParaRPr lang="ru-RU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500562" y="171448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(34 + 166) + (18 + 72)</a:t>
            </a:r>
            <a:endParaRPr lang="ru-RU" sz="2400" b="1" dirty="0"/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5179223" y="1821645"/>
            <a:ext cx="71438" cy="571504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авая круглая скобка 35"/>
          <p:cNvSpPr/>
          <p:nvPr/>
        </p:nvSpPr>
        <p:spPr>
          <a:xfrm rot="5400000">
            <a:off x="6929454" y="1785926"/>
            <a:ext cx="71438" cy="642942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4929190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786578" y="21431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</a:t>
            </a:r>
            <a:endParaRPr lang="ru-RU" dirty="0"/>
          </a:p>
        </p:txBody>
      </p:sp>
      <p:cxnSp>
        <p:nvCxnSpPr>
          <p:cNvPr id="40" name="Прямая со стрелкой 39"/>
          <p:cNvCxnSpPr>
            <a:stCxn id="5" idx="3"/>
          </p:cNvCxnSpPr>
          <p:nvPr/>
        </p:nvCxnSpPr>
        <p:spPr>
          <a:xfrm flipV="1">
            <a:off x="3286116" y="2143116"/>
            <a:ext cx="1285884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72462" y="1785926"/>
            <a:ext cx="10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290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8596" y="392906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(798 + 15) +2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590617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(798 + 2) + 15</a:t>
            </a:r>
            <a:endParaRPr lang="ru-RU" sz="24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rot="16200000" flipH="1">
            <a:off x="2857488" y="4500570"/>
            <a:ext cx="2143140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Правая круглая скобка 47"/>
          <p:cNvSpPr/>
          <p:nvPr/>
        </p:nvSpPr>
        <p:spPr>
          <a:xfrm rot="5400000">
            <a:off x="5429256" y="5929330"/>
            <a:ext cx="71438" cy="785818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5214942" y="63579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800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8143900" y="6049052"/>
            <a:ext cx="9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815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8596" y="500063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97 + (3 + 95)</a:t>
            </a:r>
            <a:endParaRPr lang="ru-RU" sz="2400" b="1" dirty="0"/>
          </a:p>
        </p:txBody>
      </p:sp>
      <p:cxnSp>
        <p:nvCxnSpPr>
          <p:cNvPr id="53" name="Прямая со стрелкой 52"/>
          <p:cNvCxnSpPr>
            <a:stCxn id="7" idx="3"/>
            <a:endCxn id="10" idx="1"/>
          </p:cNvCxnSpPr>
          <p:nvPr/>
        </p:nvCxnSpPr>
        <p:spPr>
          <a:xfrm flipV="1">
            <a:off x="3286116" y="3143248"/>
            <a:ext cx="1285884" cy="21074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14876" y="271462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(97 + 3) + 95</a:t>
            </a:r>
            <a:endParaRPr lang="ru-RU" sz="2400" b="1" dirty="0"/>
          </a:p>
        </p:txBody>
      </p:sp>
      <p:sp>
        <p:nvSpPr>
          <p:cNvPr id="56" name="Правая круглая скобка 55"/>
          <p:cNvSpPr/>
          <p:nvPr/>
        </p:nvSpPr>
        <p:spPr>
          <a:xfrm rot="5400000">
            <a:off x="5299239" y="2808919"/>
            <a:ext cx="45719" cy="642942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072066" y="314324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8072462" y="2857496"/>
            <a:ext cx="10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195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4314" y="6072206"/>
            <a:ext cx="335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21 + 23 + 25 + 27 + 29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143372" y="4929198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(21 + 29) + (23 + 27) + 25</a:t>
            </a:r>
            <a:endParaRPr lang="ru-RU" sz="2400" b="1" dirty="0"/>
          </a:p>
        </p:txBody>
      </p:sp>
      <p:sp>
        <p:nvSpPr>
          <p:cNvPr id="59" name="Правая круглая скобка 58"/>
          <p:cNvSpPr/>
          <p:nvPr/>
        </p:nvSpPr>
        <p:spPr>
          <a:xfrm rot="5400000">
            <a:off x="4804172" y="4911340"/>
            <a:ext cx="71439" cy="821537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авая круглая скобка 59"/>
          <p:cNvSpPr/>
          <p:nvPr/>
        </p:nvSpPr>
        <p:spPr>
          <a:xfrm rot="5400000">
            <a:off x="6375809" y="4911339"/>
            <a:ext cx="71439" cy="821537"/>
          </a:xfrm>
          <a:prstGeom prst="rightBracket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643438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143636" y="53578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8143900" y="500063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125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 rot="5400000" flipH="1" flipV="1">
            <a:off x="3321835" y="5393545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/>
      <p:bldP spid="38" grpId="0"/>
      <p:bldP spid="41" grpId="0"/>
      <p:bldP spid="48" grpId="0" animBg="1"/>
      <p:bldP spid="49" grpId="0"/>
      <p:bldP spid="50" grpId="0"/>
      <p:bldP spid="56" grpId="0" animBg="1"/>
      <p:bldP spid="57" grpId="0"/>
      <p:bldP spid="58" grpId="0"/>
      <p:bldP spid="59" grpId="0" animBg="1"/>
      <p:bldP spid="60" grpId="0" animBg="1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9690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Вычисли сумму, используя свойства сложения: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428736"/>
            <a:ext cx="321471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857496"/>
            <a:ext cx="321471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357694"/>
            <a:ext cx="3286148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5715016"/>
            <a:ext cx="3500462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1428736"/>
            <a:ext cx="321471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2857496"/>
            <a:ext cx="321471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357694"/>
            <a:ext cx="3429024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5715016"/>
            <a:ext cx="3714776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472" y="150017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(14 + 67) + 3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15001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86644" y="15001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58082" y="285749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00958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86710" y="57150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868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643306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 rot="10605016" flipV="1">
            <a:off x="3729172" y="5800207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86248" y="150017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14 + (67 + 3)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285749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 + (99 + 452)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14810" y="290578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(1 + 99) + 452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4405978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12 + 14 + 16 + 18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442913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(12 + 18) + (14 + 16)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406" y="578645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(290 + 53) + (47 + 10)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43372" y="578645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(290 + 10) + (53 + 47)</a:t>
            </a:r>
            <a:endParaRPr lang="ru-RU" sz="28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29586" y="1428736"/>
            <a:ext cx="785818" cy="71438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29586" y="2786058"/>
            <a:ext cx="857256" cy="71438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001024" y="4286256"/>
            <a:ext cx="785818" cy="71438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143900" y="5643578"/>
            <a:ext cx="857256" cy="71438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001024" y="142873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CFF"/>
                </a:solidFill>
              </a:rPr>
              <a:t>84</a:t>
            </a:r>
            <a:endParaRPr lang="ru-RU" sz="3600" b="1" dirty="0">
              <a:solidFill>
                <a:srgbClr val="FFCC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29586" y="278605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CFF"/>
                </a:solidFill>
              </a:rPr>
              <a:t>552</a:t>
            </a:r>
            <a:endParaRPr lang="ru-RU" sz="3600" b="1" dirty="0">
              <a:solidFill>
                <a:srgbClr val="FFCC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72462" y="428625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CFF"/>
                </a:solidFill>
              </a:rPr>
              <a:t>60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43932" y="5643578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CFF"/>
                </a:solidFill>
              </a:rPr>
              <a:t>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Найди значения выражений: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00174"/>
            <a:ext cx="4000528" cy="1214446"/>
          </a:xfrm>
          <a:prstGeom prst="rect">
            <a:avLst/>
          </a:prstGeom>
          <a:solidFill>
            <a:srgbClr val="C1FFC7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500438"/>
            <a:ext cx="4000528" cy="1214446"/>
          </a:xfrm>
          <a:prstGeom prst="rect">
            <a:avLst/>
          </a:prstGeom>
          <a:solidFill>
            <a:srgbClr val="C1FFC7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214950"/>
            <a:ext cx="4000528" cy="1428760"/>
          </a:xfrm>
          <a:prstGeom prst="rect">
            <a:avLst/>
          </a:prstGeom>
          <a:solidFill>
            <a:srgbClr val="C1FFC7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1500174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(53 + 96) + 4 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2750331" y="1678769"/>
            <a:ext cx="214314" cy="857256"/>
          </a:xfrm>
          <a:prstGeom prst="righ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1500174"/>
            <a:ext cx="1500198" cy="642942"/>
          </a:xfrm>
          <a:prstGeom prst="rect">
            <a:avLst/>
          </a:prstGeom>
          <a:solidFill>
            <a:srgbClr val="C1FFC7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357686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150017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153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50043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36600"/>
                </a:solidFill>
              </a:rPr>
              <a:t>15 + 137 + 2 + 85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2143108" y="2786059"/>
            <a:ext cx="214314" cy="2643206"/>
          </a:xfrm>
          <a:prstGeom prst="righ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28794" y="4253219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350043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00562" y="5640189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3571876"/>
            <a:ext cx="1500198" cy="642942"/>
          </a:xfrm>
          <a:prstGeom prst="rect">
            <a:avLst/>
          </a:prstGeom>
          <a:solidFill>
            <a:srgbClr val="C1FFC7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5643578"/>
            <a:ext cx="1500198" cy="642942"/>
          </a:xfrm>
          <a:prstGeom prst="rect">
            <a:avLst/>
          </a:prstGeom>
          <a:solidFill>
            <a:srgbClr val="C1FFC7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14942" y="3568487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239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5720" y="5630307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36600"/>
                </a:solidFill>
              </a:rPr>
              <a:t>(42 + 79) + (21 + 8)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2071670" y="4714884"/>
            <a:ext cx="142876" cy="3000396"/>
          </a:xfrm>
          <a:prstGeom prst="righ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круглая скобка 24"/>
          <p:cNvSpPr/>
          <p:nvPr/>
        </p:nvSpPr>
        <p:spPr>
          <a:xfrm rot="16200000">
            <a:off x="2143108" y="5000636"/>
            <a:ext cx="142876" cy="1285884"/>
          </a:xfrm>
          <a:prstGeom prst="righ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857356" y="5181913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928794" y="625348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50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14942" y="5640189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150</a:t>
            </a:r>
          </a:p>
        </p:txBody>
      </p:sp>
      <p:pic>
        <p:nvPicPr>
          <p:cNvPr id="29" name="Рисунок 28" descr="365563-031573c7a788d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5388" y="2571744"/>
            <a:ext cx="1907792" cy="2714644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6" grpId="0" animBg="1"/>
      <p:bldP spid="17" grpId="0"/>
      <p:bldP spid="22" grpId="0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Сайт</a:t>
            </a:r>
            <a:r>
              <a:rPr lang="ru-RU" dirty="0" smtClean="0"/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viki.rdf.ru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429132"/>
            <a:ext cx="8229600" cy="2114552"/>
          </a:xfrm>
        </p:spPr>
        <p:txBody>
          <a:bodyPr/>
          <a:lstStyle/>
          <a:p>
            <a:pPr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357430"/>
            <a:ext cx="85011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Использованы </a:t>
            </a:r>
            <a:r>
              <a:rPr lang="ru-RU" dirty="0" smtClean="0"/>
              <a:t>задания учебника 2 класса (часть </a:t>
            </a:r>
            <a:r>
              <a:rPr lang="en-US" dirty="0" smtClean="0"/>
              <a:t>II</a:t>
            </a:r>
            <a:r>
              <a:rPr lang="ru-RU" dirty="0" smtClean="0"/>
              <a:t>) </a:t>
            </a:r>
            <a:r>
              <a:rPr lang="ru-RU" sz="2000" b="1" u="sng" dirty="0" err="1" smtClean="0"/>
              <a:t>Петерсон</a:t>
            </a:r>
            <a:r>
              <a:rPr lang="ru-RU" sz="2000" b="1" u="sng" dirty="0" smtClean="0"/>
              <a:t> Л.Г.</a:t>
            </a:r>
          </a:p>
          <a:p>
            <a:pPr algn="ctr"/>
            <a:r>
              <a:rPr lang="ru-RU" dirty="0" smtClean="0"/>
              <a:t>     урок 14: </a:t>
            </a:r>
            <a:r>
              <a:rPr lang="ru-RU" sz="2400" b="1" dirty="0" smtClean="0">
                <a:solidFill>
                  <a:srgbClr val="002060"/>
                </a:solidFill>
              </a:rPr>
              <a:t>№1, №2, №4, №5 стр. 41- 42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точ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клеточка</Template>
  <TotalTime>179</TotalTime>
  <Words>359</Words>
  <Application>Microsoft Office PowerPoint</Application>
  <PresentationFormat>Экран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клеточка</vt:lpstr>
      <vt:lpstr>Свойства сложения</vt:lpstr>
      <vt:lpstr>Пример: (397 + 51) + (249 +3) = (397 + 3) + (51 + 249) = 700</vt:lpstr>
      <vt:lpstr>Найди равные выражения и вычисли их значения удобным способом. Какие свойства сложения были использованы для упрощения вычислений? (№2с.41)</vt:lpstr>
      <vt:lpstr>Вычисли сумму, используя свойства сложения:</vt:lpstr>
      <vt:lpstr>Найди значения выражений:</vt:lpstr>
      <vt:lpstr>Сайт viki.rdf.ru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сложения</dc:title>
  <dc:creator>Admin</dc:creator>
  <dc:description>З.В. Александрова  http://aida.ucoz.ru</dc:description>
  <cp:lastModifiedBy>dns</cp:lastModifiedBy>
  <cp:revision>23</cp:revision>
  <dcterms:created xsi:type="dcterms:W3CDTF">2010-10-02T15:30:15Z</dcterms:created>
  <dcterms:modified xsi:type="dcterms:W3CDTF">2011-12-16T20:02:16Z</dcterms:modified>
</cp:coreProperties>
</file>