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3" r:id="rId3"/>
    <p:sldId id="256" r:id="rId4"/>
    <p:sldId id="262" r:id="rId5"/>
    <p:sldId id="265" r:id="rId6"/>
    <p:sldId id="266" r:id="rId7"/>
    <p:sldId id="267" r:id="rId8"/>
    <p:sldId id="264" r:id="rId9"/>
    <p:sldId id="269" r:id="rId10"/>
    <p:sldId id="259" r:id="rId11"/>
  </p:sldIdLst>
  <p:sldSz cx="9906000" cy="6858000" type="A4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93905"/>
    <a:srgbClr val="888078"/>
    <a:srgbClr val="4F81BD"/>
    <a:srgbClr val="261B20"/>
    <a:srgbClr val="FF5000"/>
    <a:srgbClr val="F2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9" autoAdjust="0"/>
    <p:restoredTop sz="94660" autoAdjust="0"/>
  </p:normalViewPr>
  <p:slideViewPr>
    <p:cSldViewPr snapToGrid="0" snapToObjects="1">
      <p:cViewPr>
        <p:scale>
          <a:sx n="80" d="100"/>
          <a:sy n="80" d="100"/>
        </p:scale>
        <p:origin x="24" y="10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3ABC87-F378-8E44-A334-53FAE5205E10}" type="datetime1">
              <a:rPr lang="ru-RU" smtClean="0"/>
              <a:t>20.06.2013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9AFC82-B778-A647-B6C5-FC44EB0193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250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273BD4-73E0-224D-8030-7B0D9F70C31B}" type="datetime1">
              <a:rPr lang="ru-RU" smtClean="0"/>
              <a:t>20.06.2013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25463"/>
            <a:ext cx="37973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43EEED-F75A-D24E-8B62-1E6F382CAC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0409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B9FDC318-B674-1046-8FE9-FF424794B2AF}" type="slidenum">
              <a:rPr lang="ru-RU" smtClean="0"/>
              <a:t>1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3EEED-F75A-D24E-8B62-1E6F382CACE4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43EEED-F75A-D24E-8B62-1E6F382CACE4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11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0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05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typ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7" y="296123"/>
            <a:ext cx="1437126" cy="1351607"/>
          </a:xfrm>
          <a:prstGeom prst="rect">
            <a:avLst/>
          </a:prstGeom>
        </p:spPr>
      </p:pic>
      <p:pic>
        <p:nvPicPr>
          <p:cNvPr id="2" name="Picture 1" descr="WaterInk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675" y="0"/>
            <a:ext cx="525232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03" y="261038"/>
            <a:ext cx="2313802" cy="2313802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spect="1"/>
          </p:cNvSpPr>
          <p:nvPr/>
        </p:nvSpPr>
        <p:spPr>
          <a:xfrm>
            <a:off x="408803" y="2574840"/>
            <a:ext cx="8653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Некоммерческое</a:t>
            </a:r>
            <a:r>
              <a:rPr lang="ru-RU" sz="3200" b="1" dirty="0" smtClean="0">
                <a:latin typeface="+mj-lt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партнерство</a:t>
            </a:r>
            <a:endParaRPr lang="en-US" sz="32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  <a:p>
            <a:r>
              <a:rPr lang="ru-RU" sz="40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«Союз Налогоплательщиков</a:t>
            </a:r>
          </a:p>
          <a:p>
            <a:r>
              <a:rPr lang="ru-RU" sz="40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Уральского Федерального округа»</a:t>
            </a:r>
            <a:endParaRPr lang="en-US" sz="40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71304" y="5439880"/>
            <a:ext cx="7144145" cy="1099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НП «Союз налогоплательщиков Уральского Федерального Округа»</a:t>
            </a:r>
            <a:endParaRPr lang="en-US" sz="1200" b="1" dirty="0" smtClean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  <a:p>
            <a:r>
              <a:rPr lang="ru-RU" sz="1200" dirty="0" smtClean="0"/>
              <a:t>г. Екатеринбург, ул. Татищева 98, офис 4</a:t>
            </a:r>
            <a:br>
              <a:rPr lang="ru-RU" sz="1200" dirty="0" smtClean="0"/>
            </a:br>
            <a:r>
              <a:rPr lang="ru-RU" sz="1200" dirty="0" smtClean="0"/>
              <a:t>Тел/факс </a:t>
            </a:r>
            <a:r>
              <a:rPr lang="en-US" sz="1200" dirty="0" smtClean="0"/>
              <a:t>+</a:t>
            </a:r>
            <a:r>
              <a:rPr lang="ru-RU" sz="1200" dirty="0" smtClean="0"/>
              <a:t>7 343 287 83 83</a:t>
            </a:r>
            <a:endParaRPr lang="en-US" sz="1200" dirty="0" smtClean="0"/>
          </a:p>
          <a:p>
            <a:r>
              <a:rPr lang="en-US" sz="1200" dirty="0" smtClean="0"/>
              <a:t>E-mail: info@snufo.ru</a:t>
            </a:r>
          </a:p>
        </p:txBody>
      </p:sp>
    </p:spTree>
    <p:extLst>
      <p:ext uri="{BB962C8B-B14F-4D97-AF65-F5344CB8AC3E}">
        <p14:creationId xmlns:p14="http://schemas.microsoft.com/office/powerpoint/2010/main" val="2181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303" y="3064214"/>
            <a:ext cx="41097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СПАСИБО</a:t>
            </a:r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!</a:t>
            </a:r>
            <a:endParaRPr lang="en-US" sz="3200" b="1" dirty="0">
              <a:solidFill>
                <a:srgbClr val="7939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/>
              <a:cs typeface="Times New Roman"/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471304" y="5439880"/>
            <a:ext cx="7144145" cy="1099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НП «Союз налогоплательщиков Уральского Федерального Округа»</a:t>
            </a:r>
            <a:endParaRPr lang="en-US" sz="1200" b="1" dirty="0" smtClean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  <a:p>
            <a:r>
              <a:rPr lang="ru-RU" sz="1200" dirty="0" smtClean="0"/>
              <a:t>г. Екатеринбург, ул. Татищева 98, офис 4</a:t>
            </a:r>
            <a:br>
              <a:rPr lang="ru-RU" sz="1200" dirty="0" smtClean="0"/>
            </a:br>
            <a:r>
              <a:rPr lang="ru-RU" sz="1200" dirty="0" smtClean="0"/>
              <a:t>Тел/факс </a:t>
            </a:r>
            <a:r>
              <a:rPr lang="en-US" sz="1200" dirty="0" smtClean="0"/>
              <a:t>+</a:t>
            </a:r>
            <a:r>
              <a:rPr lang="ru-RU" sz="1200" dirty="0" smtClean="0"/>
              <a:t>7 343 287 83 83</a:t>
            </a:r>
            <a:endParaRPr lang="en-US" sz="1200" dirty="0" smtClean="0"/>
          </a:p>
          <a:p>
            <a:r>
              <a:rPr lang="en-US" sz="1200" dirty="0" smtClean="0"/>
              <a:t>E-mail: info@snufo.ru</a:t>
            </a:r>
          </a:p>
        </p:txBody>
      </p:sp>
    </p:spTree>
    <p:extLst>
      <p:ext uri="{BB962C8B-B14F-4D97-AF65-F5344CB8AC3E}">
        <p14:creationId xmlns:p14="http://schemas.microsoft.com/office/powerpoint/2010/main" val="14345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357092" y="6356351"/>
            <a:ext cx="105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1100" b="1" kern="1200" smtClean="0">
                <a:solidFill>
                  <a:srgbClr val="793905"/>
                </a:solidFill>
                <a:effectLst/>
                <a:latin typeface="+mj-lt"/>
                <a:ea typeface="Calibri"/>
                <a:cs typeface="Times New Roman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736385" y="2353957"/>
            <a:ext cx="85393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: </a:t>
            </a:r>
            <a:r>
              <a:rPr lang="ru-RU" dirty="0">
                <a:solidFill>
                  <a:srgbClr val="000000"/>
                </a:solidFill>
              </a:rPr>
              <a:t>«Союз налогоплательщиков УрФО» - общественная организация</a:t>
            </a:r>
            <a:r>
              <a:rPr lang="ru-RU" dirty="0" smtClean="0">
                <a:solidFill>
                  <a:srgbClr val="000000"/>
                </a:solidFill>
              </a:rPr>
              <a:t>, которая конституционными способами защищает законные интересы налогоплательщиков,  а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также  процессы </a:t>
            </a:r>
            <a:r>
              <a:rPr lang="ru-RU" dirty="0">
                <a:solidFill>
                  <a:srgbClr val="000000"/>
                </a:solidFill>
              </a:rPr>
              <a:t>формирования и сбора налогов в УрФО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1892" y="543613"/>
            <a:ext cx="671714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793905"/>
                </a:solidFill>
                <a:ea typeface="Calibri"/>
                <a:cs typeface="Times New Roman"/>
              </a:rPr>
              <a:t>Миссия: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Служить опорой </a:t>
            </a:r>
            <a:r>
              <a:rPr lang="ru-RU" dirty="0">
                <a:solidFill>
                  <a:srgbClr val="000000"/>
                </a:solidFill>
              </a:rPr>
              <a:t>в </a:t>
            </a:r>
            <a:r>
              <a:rPr lang="ru-RU" dirty="0" smtClean="0">
                <a:solidFill>
                  <a:srgbClr val="000000"/>
                </a:solidFill>
              </a:rPr>
              <a:t>реализации </a:t>
            </a:r>
            <a:r>
              <a:rPr lang="ru-RU" dirty="0">
                <a:solidFill>
                  <a:srgbClr val="000000"/>
                </a:solidFill>
              </a:rPr>
              <a:t>Конституционных </a:t>
            </a:r>
            <a:r>
              <a:rPr lang="ru-RU" dirty="0" smtClean="0">
                <a:solidFill>
                  <a:srgbClr val="000000"/>
                </a:solidFill>
              </a:rPr>
              <a:t>прав </a:t>
            </a:r>
            <a:r>
              <a:rPr lang="ru-RU" dirty="0">
                <a:solidFill>
                  <a:srgbClr val="000000"/>
                </a:solidFill>
              </a:rPr>
              <a:t>и </a:t>
            </a:r>
            <a:r>
              <a:rPr lang="ru-RU" dirty="0" smtClean="0">
                <a:solidFill>
                  <a:srgbClr val="000000"/>
                </a:solidFill>
              </a:rPr>
              <a:t>законных интересов </a:t>
            </a:r>
            <a:r>
              <a:rPr lang="ru-RU" dirty="0">
                <a:solidFill>
                  <a:srgbClr val="000000"/>
                </a:solidFill>
              </a:rPr>
              <a:t>налогоплательщиков</a:t>
            </a:r>
            <a:r>
              <a:rPr lang="ru-RU" dirty="0" smtClean="0">
                <a:solidFill>
                  <a:srgbClr val="000000"/>
                </a:solidFill>
              </a:rPr>
              <a:t>. Формировать налоговую культуру </a:t>
            </a:r>
            <a:r>
              <a:rPr lang="ru-RU" dirty="0">
                <a:solidFill>
                  <a:srgbClr val="000000"/>
                </a:solidFill>
              </a:rPr>
              <a:t>в обществе, </a:t>
            </a:r>
            <a:r>
              <a:rPr lang="ru-RU" dirty="0" smtClean="0">
                <a:solidFill>
                  <a:srgbClr val="000000"/>
                </a:solidFill>
              </a:rPr>
              <a:t>повышать правовые знания </a:t>
            </a:r>
            <a:r>
              <a:rPr lang="ru-RU" dirty="0">
                <a:solidFill>
                  <a:srgbClr val="000000"/>
                </a:solidFill>
              </a:rPr>
              <a:t>налогоплательщиков, </a:t>
            </a:r>
            <a:r>
              <a:rPr lang="ru-RU" dirty="0" smtClean="0">
                <a:solidFill>
                  <a:srgbClr val="000000"/>
                </a:solidFill>
              </a:rPr>
              <a:t>принимать участие в создании </a:t>
            </a:r>
            <a:r>
              <a:rPr lang="ru-RU" dirty="0">
                <a:solidFill>
                  <a:srgbClr val="000000"/>
                </a:solidFill>
              </a:rPr>
              <a:t>системы общественного контроля за эффективностью расходования бюджетных средств </a:t>
            </a:r>
            <a:r>
              <a:rPr lang="ru-RU" dirty="0" smtClean="0">
                <a:solidFill>
                  <a:srgbClr val="000000"/>
                </a:solidFill>
              </a:rPr>
              <a:t>страны.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2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500" y="1807395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Большие налоговые поступления приводят к увеличению бюджета, соответственно созданию богатства государства. Чем ниже налоги, тем больше налоговых поступлений в бюджет, высокие налоги же приводят к  </a:t>
            </a:r>
            <a:r>
              <a:rPr lang="ru-RU" dirty="0">
                <a:solidFill>
                  <a:srgbClr val="000000"/>
                </a:solidFill>
              </a:rPr>
              <a:t>противоположным </a:t>
            </a:r>
            <a:r>
              <a:rPr lang="ru-RU" dirty="0" smtClean="0">
                <a:solidFill>
                  <a:srgbClr val="000000"/>
                </a:solidFill>
              </a:rPr>
              <a:t>последствиям;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Чем меньше государство вмешивается в бизнес, тем </a:t>
            </a:r>
            <a:r>
              <a:rPr lang="ru-RU" dirty="0">
                <a:solidFill>
                  <a:srgbClr val="000000"/>
                </a:solidFill>
              </a:rPr>
              <a:t>больше </a:t>
            </a:r>
            <a:r>
              <a:rPr lang="ru-RU" dirty="0" smtClean="0">
                <a:solidFill>
                  <a:srgbClr val="000000"/>
                </a:solidFill>
              </a:rPr>
              <a:t>возможностей </a:t>
            </a:r>
            <a:r>
              <a:rPr lang="ru-RU" dirty="0">
                <a:solidFill>
                  <a:srgbClr val="000000"/>
                </a:solidFill>
              </a:rPr>
              <a:t>для бизнеса и рабочих </a:t>
            </a:r>
            <a:r>
              <a:rPr lang="ru-RU" dirty="0" smtClean="0">
                <a:solidFill>
                  <a:srgbClr val="000000"/>
                </a:solidFill>
              </a:rPr>
              <a:t>мест;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Государственные служащие используют </a:t>
            </a:r>
            <a:r>
              <a:rPr lang="ru-RU" dirty="0" smtClean="0">
                <a:solidFill>
                  <a:srgbClr val="000000"/>
                </a:solidFill>
              </a:rPr>
              <a:t>деньги налогоплательщиков, то есть наши с вами,  а  </a:t>
            </a:r>
            <a:r>
              <a:rPr lang="ru-RU" dirty="0">
                <a:solidFill>
                  <a:srgbClr val="000000"/>
                </a:solidFill>
              </a:rPr>
              <a:t>не </a:t>
            </a:r>
            <a:r>
              <a:rPr lang="ru-RU" dirty="0" smtClean="0">
                <a:solidFill>
                  <a:srgbClr val="000000"/>
                </a:solidFill>
              </a:rPr>
              <a:t>государства;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Управленцы – это наемные менеджеры, им платят </a:t>
            </a:r>
            <a:r>
              <a:rPr lang="ru-RU" dirty="0">
                <a:solidFill>
                  <a:srgbClr val="000000"/>
                </a:solidFill>
              </a:rPr>
              <a:t>за </a:t>
            </a:r>
            <a:r>
              <a:rPr lang="ru-RU" dirty="0" smtClean="0">
                <a:solidFill>
                  <a:srgbClr val="000000"/>
                </a:solidFill>
              </a:rPr>
              <a:t>управление;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Настоящие приоритеты - это не квоты и целевые показатели;</a:t>
            </a:r>
          </a:p>
          <a:p>
            <a:pPr marL="285750" indent="-285750" algn="just"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Надлежащее управление находится под угрозой, если оно направлено на постоянное </a:t>
            </a:r>
            <a:r>
              <a:rPr lang="ru-RU" dirty="0" smtClean="0">
                <a:solidFill>
                  <a:srgbClr val="000000"/>
                </a:solidFill>
              </a:rPr>
              <a:t>судопроизводство.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9384" y="694266"/>
            <a:ext cx="6122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793905"/>
                </a:solidFill>
                <a:ea typeface="Calibri"/>
                <a:cs typeface="Times New Roman"/>
              </a:rPr>
              <a:t>Принципы </a:t>
            </a:r>
            <a:r>
              <a:rPr lang="ru-RU" sz="3200" b="1" dirty="0" smtClean="0">
                <a:solidFill>
                  <a:srgbClr val="793905"/>
                </a:solidFill>
                <a:ea typeface="Calibri"/>
                <a:cs typeface="Times New Roman"/>
              </a:rPr>
              <a:t>налогоплательщиков: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0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500" y="1909744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algn="just"/>
            <a:endParaRPr lang="ru-RU" dirty="0">
              <a:solidFill>
                <a:srgbClr val="FF0000"/>
              </a:solidFill>
            </a:endParaRPr>
          </a:p>
          <a:p>
            <a:pPr marL="285750" indent="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Информирование </a:t>
            </a:r>
            <a:r>
              <a:rPr lang="ru-RU" dirty="0">
                <a:solidFill>
                  <a:srgbClr val="000000"/>
                </a:solidFill>
              </a:rPr>
              <a:t>о </a:t>
            </a:r>
            <a:r>
              <a:rPr lang="ru-RU" dirty="0" smtClean="0">
                <a:solidFill>
                  <a:srgbClr val="000000"/>
                </a:solidFill>
              </a:rPr>
              <a:t>новых изменениях </a:t>
            </a:r>
            <a:r>
              <a:rPr lang="ru-RU" dirty="0">
                <a:solidFill>
                  <a:srgbClr val="000000"/>
                </a:solidFill>
              </a:rPr>
              <a:t>в  Законопроекте, создание общественного </a:t>
            </a:r>
            <a:r>
              <a:rPr lang="ru-RU" dirty="0" smtClean="0">
                <a:solidFill>
                  <a:srgbClr val="000000"/>
                </a:solidFill>
              </a:rPr>
              <a:t>мнения; </a:t>
            </a:r>
          </a:p>
          <a:p>
            <a:pPr marL="285750" indent="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Участие </a:t>
            </a:r>
            <a:r>
              <a:rPr lang="ru-RU" dirty="0">
                <a:solidFill>
                  <a:srgbClr val="000000"/>
                </a:solidFill>
              </a:rPr>
              <a:t>в формировании бюджетной </a:t>
            </a:r>
            <a:r>
              <a:rPr lang="ru-RU" dirty="0" smtClean="0">
                <a:solidFill>
                  <a:srgbClr val="000000"/>
                </a:solidFill>
              </a:rPr>
              <a:t>политики </a:t>
            </a:r>
            <a:r>
              <a:rPr lang="ru-RU" dirty="0" smtClean="0">
                <a:solidFill>
                  <a:srgbClr val="000000"/>
                </a:solidFill>
              </a:rPr>
              <a:t>Муниципальных Образований;</a:t>
            </a:r>
          </a:p>
          <a:p>
            <a:pPr marL="285750" lvl="0" indent="285750" algn="just">
              <a:buFont typeface="Wingdings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У</a:t>
            </a:r>
            <a:r>
              <a:rPr lang="ru-RU" dirty="0" smtClean="0">
                <a:solidFill>
                  <a:srgbClr val="000000"/>
                </a:solidFill>
              </a:rPr>
              <a:t>частие  в </a:t>
            </a:r>
            <a:r>
              <a:rPr lang="ru-RU" dirty="0">
                <a:solidFill>
                  <a:srgbClr val="000000"/>
                </a:solidFill>
              </a:rPr>
              <a:t>формировании налоговой политики </a:t>
            </a:r>
            <a:r>
              <a:rPr lang="ru-RU" dirty="0" smtClean="0">
                <a:solidFill>
                  <a:srgbClr val="000000"/>
                </a:solidFill>
              </a:rPr>
              <a:t>субъектов и </a:t>
            </a:r>
            <a:r>
              <a:rPr lang="ru-RU" dirty="0">
                <a:solidFill>
                  <a:srgbClr val="000000"/>
                </a:solidFill>
              </a:rPr>
              <a:t>муниципалитетов, входящих в </a:t>
            </a:r>
            <a:r>
              <a:rPr lang="ru-RU" dirty="0" smtClean="0">
                <a:solidFill>
                  <a:srgbClr val="000000"/>
                </a:solidFill>
              </a:rPr>
              <a:t>УрФО, которые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направлены </a:t>
            </a:r>
            <a:r>
              <a:rPr lang="ru-RU" dirty="0">
                <a:solidFill>
                  <a:srgbClr val="000000"/>
                </a:solidFill>
              </a:rPr>
              <a:t>на совершенствование налоговых отношений бюджетно-финансовой </a:t>
            </a:r>
            <a:r>
              <a:rPr lang="ru-RU" dirty="0" smtClean="0">
                <a:solidFill>
                  <a:srgbClr val="000000"/>
                </a:solidFill>
              </a:rPr>
              <a:t>сфер;</a:t>
            </a:r>
          </a:p>
          <a:p>
            <a:pPr marL="285750" indent="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Формирование </a:t>
            </a:r>
            <a:r>
              <a:rPr lang="ru-RU" dirty="0">
                <a:solidFill>
                  <a:srgbClr val="000000"/>
                </a:solidFill>
              </a:rPr>
              <a:t>надлежащей экспертной оценки налогоплательщиков в спорной </a:t>
            </a:r>
            <a:r>
              <a:rPr lang="ru-RU" dirty="0" smtClean="0">
                <a:solidFill>
                  <a:srgbClr val="000000"/>
                </a:solidFill>
              </a:rPr>
              <a:t>ситуации, которые возникают </a:t>
            </a:r>
            <a:r>
              <a:rPr lang="ru-RU" dirty="0">
                <a:solidFill>
                  <a:srgbClr val="000000"/>
                </a:solidFill>
              </a:rPr>
              <a:t>по ключевым </a:t>
            </a:r>
            <a:r>
              <a:rPr lang="ru-RU" dirty="0" smtClean="0">
                <a:solidFill>
                  <a:srgbClr val="000000"/>
                </a:solidFill>
              </a:rPr>
              <a:t>экономическим и юридическим  проблемам и </a:t>
            </a:r>
            <a:r>
              <a:rPr lang="ru-RU" dirty="0">
                <a:solidFill>
                  <a:srgbClr val="000000"/>
                </a:solidFill>
              </a:rPr>
              <a:t>связаны с регулированием налогообложения</a:t>
            </a:r>
            <a:r>
              <a:rPr lang="ru-RU" dirty="0" smtClean="0">
                <a:solidFill>
                  <a:srgbClr val="000000"/>
                </a:solidFill>
              </a:rPr>
              <a:t>, а также </a:t>
            </a:r>
            <a:r>
              <a:rPr lang="ru-RU" dirty="0">
                <a:solidFill>
                  <a:srgbClr val="000000"/>
                </a:solidFill>
              </a:rPr>
              <a:t>реализацией налоговых полномочий </a:t>
            </a:r>
            <a:r>
              <a:rPr lang="ru-RU" dirty="0" smtClean="0">
                <a:solidFill>
                  <a:srgbClr val="000000"/>
                </a:solidFill>
              </a:rPr>
              <a:t>субъектов.</a:t>
            </a:r>
          </a:p>
          <a:p>
            <a:pPr marL="285750" lvl="0" indent="285750" algn="just">
              <a:buFont typeface="Wingdings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Вхождение </a:t>
            </a:r>
            <a:r>
              <a:rPr lang="ru-RU" dirty="0">
                <a:solidFill>
                  <a:srgbClr val="000000"/>
                </a:solidFill>
              </a:rPr>
              <a:t>представителей </a:t>
            </a:r>
            <a:r>
              <a:rPr lang="ru-RU" i="1" dirty="0">
                <a:solidFill>
                  <a:srgbClr val="000000"/>
                </a:solidFill>
              </a:rPr>
              <a:t>«Союза налогоплательщиков УрФО» </a:t>
            </a:r>
            <a:r>
              <a:rPr lang="ru-RU" dirty="0">
                <a:solidFill>
                  <a:srgbClr val="000000"/>
                </a:solidFill>
              </a:rPr>
              <a:t>в Экспертные советы при губернаторах регионов УрФО, комиссий омбудсмена по защите предпринимателей (при полпредстве УрФО) и иных органах </a:t>
            </a:r>
            <a:r>
              <a:rPr lang="ru-RU" dirty="0" smtClean="0">
                <a:solidFill>
                  <a:srgbClr val="000000"/>
                </a:solidFill>
              </a:rPr>
              <a:t>власти</a:t>
            </a: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2370451" y="613945"/>
            <a:ext cx="5645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Задачи</a:t>
            </a:r>
            <a:r>
              <a:rPr lang="ru-RU" sz="32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: результативность</a:t>
            </a:r>
            <a:endParaRPr lang="en-US" sz="32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8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500" y="1996651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ea typeface="Calibri"/>
                <a:cs typeface="Times New Roman"/>
              </a:rPr>
              <a:t>Так как в ближайшее время в налоговой политике предполагаются кардинальные изменения как на государственном, так и региональном уровне, реализация </a:t>
            </a:r>
            <a:r>
              <a:rPr lang="ru-RU" dirty="0">
                <a:ea typeface="Calibri"/>
                <a:cs typeface="Times New Roman"/>
              </a:rPr>
              <a:t>задач </a:t>
            </a:r>
            <a:r>
              <a:rPr lang="ru-RU" i="1" dirty="0"/>
              <a:t>«Союза налогоплательщиков </a:t>
            </a:r>
            <a:r>
              <a:rPr lang="ru-RU" i="1" dirty="0" err="1"/>
              <a:t>УрФО</a:t>
            </a:r>
            <a:r>
              <a:rPr lang="ru-RU" i="1" dirty="0" smtClean="0"/>
              <a:t>»</a:t>
            </a:r>
            <a:r>
              <a:rPr lang="ru-RU" dirty="0" smtClean="0"/>
              <a:t> становится наиболее актуальной и востребованной.  Чтобы правильно понять все эти изменения, порой необходимы консультации специалистов. </a:t>
            </a:r>
          </a:p>
          <a:p>
            <a:pPr algn="just"/>
            <a:endParaRPr lang="ru-RU" dirty="0">
              <a:ea typeface="Calibri"/>
              <a:cs typeface="Times New Roman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</a:rPr>
              <a:t>Рассмотрим деятельность союза на </a:t>
            </a:r>
            <a:r>
              <a:rPr lang="ru-RU" dirty="0" smtClean="0">
                <a:solidFill>
                  <a:srgbClr val="FF0000"/>
                </a:solidFill>
              </a:rPr>
              <a:t>примере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 налога  на </a:t>
            </a:r>
            <a:r>
              <a:rPr lang="ru-RU" dirty="0">
                <a:solidFill>
                  <a:srgbClr val="FF0000"/>
                </a:solidFill>
              </a:rPr>
              <a:t>недвижимое имущество и земельного налога</a:t>
            </a:r>
          </a:p>
          <a:p>
            <a:pPr algn="just"/>
            <a:endParaRPr lang="en-US" dirty="0">
              <a:ea typeface="Calibri"/>
              <a:cs typeface="Times New Roman"/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2370451" y="613945"/>
            <a:ext cx="4505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Актуальность</a:t>
            </a:r>
            <a:endParaRPr lang="en-US" sz="32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557" y="1709869"/>
            <a:ext cx="89081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Налоговые платежи за владение недвижимом имуществом в 2013 году складываются из Земельного налога и Налога на имущество</a:t>
            </a:r>
            <a:r>
              <a:rPr lang="ru-RU" sz="1400" dirty="0" smtClean="0"/>
              <a:t>. Их расчет. </a:t>
            </a:r>
            <a:endParaRPr lang="ru-RU" sz="1400" dirty="0"/>
          </a:p>
          <a:p>
            <a:r>
              <a:rPr lang="ru-RU" sz="1400" b="1" dirty="0"/>
              <a:t>Земельный налог </a:t>
            </a:r>
            <a:r>
              <a:rPr lang="ru-RU" sz="1400" b="1" dirty="0" smtClean="0"/>
              <a:t> </a:t>
            </a:r>
            <a:r>
              <a:rPr lang="ru-RU" sz="1400" dirty="0" smtClean="0"/>
              <a:t>Н</a:t>
            </a:r>
            <a:r>
              <a:rPr lang="ru-RU" sz="1400" baseline="-25000" dirty="0" smtClean="0"/>
              <a:t>1</a:t>
            </a:r>
            <a:r>
              <a:rPr lang="ru-RU" sz="1400" dirty="0" smtClean="0"/>
              <a:t> </a:t>
            </a:r>
            <a:r>
              <a:rPr lang="ru-RU" sz="1400" dirty="0"/>
              <a:t>= КС x </a:t>
            </a:r>
            <a:r>
              <a:rPr lang="ru-RU" sz="1400" dirty="0" err="1"/>
              <a:t>Ст</a:t>
            </a:r>
            <a:r>
              <a:rPr lang="ru-RU" sz="1400" dirty="0"/>
              <a:t> x </a:t>
            </a:r>
            <a:r>
              <a:rPr lang="ru-RU" sz="1400" dirty="0" err="1"/>
              <a:t>Кф</a:t>
            </a:r>
            <a:r>
              <a:rPr lang="ru-RU" sz="1400" dirty="0" smtClean="0"/>
              <a:t>, где КС</a:t>
            </a:r>
            <a:r>
              <a:rPr lang="ru-RU" sz="1400" dirty="0"/>
              <a:t> – это кадастровая </a:t>
            </a:r>
            <a:r>
              <a:rPr lang="ru-RU" sz="1400" dirty="0" smtClean="0"/>
              <a:t>стоимость; </a:t>
            </a:r>
            <a:r>
              <a:rPr lang="ru-RU" sz="1400" dirty="0" err="1" smtClean="0"/>
              <a:t>Ст</a:t>
            </a:r>
            <a:r>
              <a:rPr lang="ru-RU" sz="1400" dirty="0"/>
              <a:t> – налоговая ставка земельного </a:t>
            </a:r>
            <a:r>
              <a:rPr lang="ru-RU" sz="1400" dirty="0" smtClean="0"/>
              <a:t>налога; </a:t>
            </a:r>
            <a:r>
              <a:rPr lang="ru-RU" sz="1400" dirty="0" err="1" smtClean="0"/>
              <a:t>Кф</a:t>
            </a:r>
            <a:r>
              <a:rPr lang="ru-RU" sz="1400" dirty="0"/>
              <a:t> – коэффициент, </a:t>
            </a:r>
            <a:r>
              <a:rPr lang="ru-RU" sz="1400" dirty="0" smtClean="0"/>
              <a:t>высчитывается </a:t>
            </a:r>
            <a:r>
              <a:rPr lang="ru-RU" sz="1400" dirty="0"/>
              <a:t>делением </a:t>
            </a:r>
            <a:r>
              <a:rPr lang="ru-RU" sz="1400" dirty="0" smtClean="0"/>
              <a:t>кол-ва </a:t>
            </a:r>
            <a:r>
              <a:rPr lang="ru-RU" sz="1400" dirty="0"/>
              <a:t>полных месяцев, когда на участок </a:t>
            </a:r>
            <a:r>
              <a:rPr lang="ru-RU" sz="1400" dirty="0" smtClean="0"/>
              <a:t>используется, </a:t>
            </a:r>
            <a:r>
              <a:rPr lang="ru-RU" sz="1400" dirty="0"/>
              <a:t>на </a:t>
            </a:r>
            <a:r>
              <a:rPr lang="ru-RU" sz="1400" dirty="0" smtClean="0"/>
              <a:t>количество </a:t>
            </a:r>
            <a:r>
              <a:rPr lang="ru-RU" sz="1400" dirty="0"/>
              <a:t>месяцев в отчетном периоде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b="1" dirty="0"/>
              <a:t>Налог на </a:t>
            </a:r>
            <a:r>
              <a:rPr lang="ru-RU" sz="1400" b="1" dirty="0" smtClean="0"/>
              <a:t>имущество</a:t>
            </a:r>
            <a:r>
              <a:rPr lang="ru-RU" sz="1400" dirty="0"/>
              <a:t> </a:t>
            </a:r>
            <a:r>
              <a:rPr lang="ru-RU" sz="1400" dirty="0" smtClean="0"/>
              <a:t>Н</a:t>
            </a:r>
            <a:r>
              <a:rPr lang="ru-RU" sz="1400" baseline="-25000" dirty="0" smtClean="0"/>
              <a:t>2</a:t>
            </a:r>
            <a:r>
              <a:rPr lang="ru-RU" sz="1400" dirty="0" smtClean="0"/>
              <a:t> </a:t>
            </a:r>
            <a:r>
              <a:rPr lang="ru-RU" sz="1400" dirty="0"/>
              <a:t>= ОС x </a:t>
            </a:r>
            <a:r>
              <a:rPr lang="ru-RU" sz="1400" dirty="0" err="1"/>
              <a:t>Ст</a:t>
            </a:r>
            <a:r>
              <a:rPr lang="ru-RU" sz="1400" dirty="0"/>
              <a:t> x </a:t>
            </a:r>
            <a:r>
              <a:rPr lang="ru-RU" sz="1400" dirty="0" err="1" smtClean="0"/>
              <a:t>Кф</a:t>
            </a:r>
            <a:r>
              <a:rPr lang="ru-RU" sz="1400" dirty="0" smtClean="0"/>
              <a:t>, где ОС</a:t>
            </a:r>
            <a:r>
              <a:rPr lang="ru-RU" sz="1400" dirty="0"/>
              <a:t> – это налогооблагаемая </a:t>
            </a:r>
            <a:r>
              <a:rPr lang="ru-RU" sz="1400" dirty="0" smtClean="0"/>
              <a:t>база; </a:t>
            </a:r>
            <a:r>
              <a:rPr lang="ru-RU" sz="1400" dirty="0" err="1" smtClean="0"/>
              <a:t>Ст</a:t>
            </a:r>
            <a:r>
              <a:rPr lang="ru-RU" sz="1400" dirty="0"/>
              <a:t> –ставка налога на </a:t>
            </a:r>
            <a:r>
              <a:rPr lang="ru-RU" sz="1400" dirty="0" smtClean="0"/>
              <a:t>имущество; </a:t>
            </a:r>
            <a:r>
              <a:rPr lang="ru-RU" sz="1400" dirty="0" err="1" smtClean="0"/>
              <a:t>Кф</a:t>
            </a:r>
            <a:r>
              <a:rPr lang="ru-RU" sz="1400" dirty="0"/>
              <a:t> – коэффициент, </a:t>
            </a:r>
            <a:r>
              <a:rPr lang="ru-RU" sz="1400" dirty="0" smtClean="0"/>
              <a:t>высчитывается </a:t>
            </a:r>
            <a:r>
              <a:rPr lang="ru-RU" sz="1400" dirty="0"/>
              <a:t>делением </a:t>
            </a:r>
            <a:r>
              <a:rPr lang="ru-RU" sz="1400" dirty="0" smtClean="0"/>
              <a:t>кол-ва </a:t>
            </a:r>
            <a:r>
              <a:rPr lang="ru-RU" sz="1400" dirty="0"/>
              <a:t>полных месяцев, когда на участок </a:t>
            </a:r>
            <a:r>
              <a:rPr lang="ru-RU" sz="1400" dirty="0" smtClean="0"/>
              <a:t>используется, </a:t>
            </a:r>
            <a:r>
              <a:rPr lang="ru-RU" sz="1400" dirty="0"/>
              <a:t>на </a:t>
            </a:r>
            <a:r>
              <a:rPr lang="ru-RU" sz="1400" dirty="0" smtClean="0"/>
              <a:t>кол-во </a:t>
            </a:r>
            <a:r>
              <a:rPr lang="ru-RU" sz="1400" dirty="0"/>
              <a:t>месяцев в отчетном </a:t>
            </a:r>
            <a:r>
              <a:rPr lang="ru-RU" sz="1400" dirty="0" smtClean="0"/>
              <a:t>периоде.    Размер ставки </a:t>
            </a:r>
            <a:r>
              <a:rPr lang="ru-RU" sz="1400" dirty="0"/>
              <a:t>устанавливаются </a:t>
            </a:r>
            <a:r>
              <a:rPr lang="ru-RU" sz="1400" dirty="0" smtClean="0"/>
              <a:t>местными муниципалитетами, не превышают 2,2%.</a:t>
            </a:r>
            <a:r>
              <a:rPr lang="ru-RU" sz="1400" dirty="0"/>
              <a:t> </a:t>
            </a:r>
            <a:r>
              <a:rPr lang="ru-RU" sz="1400" dirty="0" smtClean="0"/>
              <a:t>Объектами </a:t>
            </a:r>
            <a:r>
              <a:rPr lang="ru-RU" sz="1400" dirty="0"/>
              <a:t>налогообложения </a:t>
            </a:r>
            <a:r>
              <a:rPr lang="ru-RU" sz="1400" dirty="0" smtClean="0"/>
              <a:t>для </a:t>
            </a:r>
            <a:r>
              <a:rPr lang="ru-RU" sz="1400" dirty="0"/>
              <a:t>признается движимое и недвижимое имущество.</a:t>
            </a:r>
          </a:p>
          <a:p>
            <a:endParaRPr lang="ru-RU" sz="1200" dirty="0"/>
          </a:p>
          <a:p>
            <a:endParaRPr lang="ru-RU" dirty="0" smtClean="0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2189022" y="695588"/>
            <a:ext cx="7109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Инструменты для реализация задач:</a:t>
            </a:r>
            <a:endParaRPr lang="en-US" sz="3200" b="1" dirty="0">
              <a:solidFill>
                <a:srgbClr val="7939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80646"/>
              </p:ext>
            </p:extLst>
          </p:nvPr>
        </p:nvGraphicFramePr>
        <p:xfrm>
          <a:off x="2763020" y="3770552"/>
          <a:ext cx="4387215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1259840"/>
                <a:gridCol w="1438275"/>
              </a:tblGrid>
              <a:tr h="271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Объект налогообложения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Площадь(кв.м/п.м)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начисленного налога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77000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1 145 760,00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1054,5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2 700,00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ККП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14,8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Подъездной жд путь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632,2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2 700,00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Помещение склада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193,1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Помещение склада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187,4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700,00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28,4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300,00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28,5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300,00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300,00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Ремонтно-механические мастерские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720,3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1 500,00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1 155 160,00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spect="1"/>
          </p:cNvSpPr>
          <p:nvPr/>
        </p:nvSpPr>
        <p:spPr>
          <a:xfrm>
            <a:off x="570016" y="1528327"/>
            <a:ext cx="9025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1400" b="1" dirty="0"/>
              <a:t>Налог на владение  недвижимого имущества </a:t>
            </a:r>
            <a:r>
              <a:rPr lang="ru-RU" sz="1400" dirty="0"/>
              <a:t>будет вводиться с 01.01.2014 года. Его расчет</a:t>
            </a:r>
            <a:r>
              <a:rPr lang="ru-RU" sz="1400" dirty="0" smtClean="0"/>
              <a:t>:   Н</a:t>
            </a:r>
            <a:r>
              <a:rPr lang="ru-RU" sz="1400" baseline="-25000" dirty="0" smtClean="0"/>
              <a:t>1</a:t>
            </a:r>
            <a:r>
              <a:rPr lang="ru-RU" sz="1400" dirty="0" smtClean="0"/>
              <a:t> </a:t>
            </a:r>
            <a:r>
              <a:rPr lang="ru-RU" sz="1400" dirty="0"/>
              <a:t>= КС x </a:t>
            </a:r>
            <a:r>
              <a:rPr lang="ru-RU" sz="1400" dirty="0" err="1"/>
              <a:t>Ст</a:t>
            </a:r>
            <a:r>
              <a:rPr lang="ru-RU" sz="1400" dirty="0"/>
              <a:t> x </a:t>
            </a:r>
            <a:r>
              <a:rPr lang="ru-RU" sz="1400" dirty="0" err="1" smtClean="0"/>
              <a:t>Кф</a:t>
            </a:r>
            <a:r>
              <a:rPr lang="ru-RU" sz="1400" dirty="0" smtClean="0"/>
              <a:t>,   где, КС</a:t>
            </a:r>
            <a:r>
              <a:rPr lang="ru-RU" sz="1400" dirty="0"/>
              <a:t> – </a:t>
            </a:r>
            <a:r>
              <a:rPr lang="ru-RU" sz="1400" dirty="0" smtClean="0"/>
              <a:t>это  кадастровая стоимость;   </a:t>
            </a:r>
            <a:r>
              <a:rPr lang="ru-RU" sz="1400" dirty="0" err="1" smtClean="0"/>
              <a:t>Ст</a:t>
            </a:r>
            <a:r>
              <a:rPr lang="ru-RU" sz="1400" dirty="0"/>
              <a:t> – налоговая ставка земельного </a:t>
            </a:r>
            <a:r>
              <a:rPr lang="ru-RU" sz="1400" dirty="0" smtClean="0"/>
              <a:t>налога;   </a:t>
            </a:r>
            <a:r>
              <a:rPr lang="ru-RU" sz="1400" dirty="0" err="1" smtClean="0"/>
              <a:t>Кф</a:t>
            </a:r>
            <a:r>
              <a:rPr lang="ru-RU" sz="1400" dirty="0"/>
              <a:t> – коэффициент</a:t>
            </a:r>
            <a:r>
              <a:rPr lang="ru-RU" sz="1400" dirty="0" smtClean="0"/>
              <a:t>, кол-во месяцев</a:t>
            </a:r>
            <a:r>
              <a:rPr lang="ru-RU" sz="1400" dirty="0"/>
              <a:t>, когда на участок </a:t>
            </a:r>
            <a:r>
              <a:rPr lang="ru-RU" sz="1400" dirty="0" smtClean="0"/>
              <a:t>  используется,  делится на кол-во  </a:t>
            </a:r>
            <a:r>
              <a:rPr lang="ru-RU" sz="1400" dirty="0"/>
              <a:t>месяцев в отчетном периоде</a:t>
            </a:r>
            <a:r>
              <a:rPr lang="ru-RU" sz="1400" dirty="0" smtClean="0"/>
              <a:t>.</a:t>
            </a:r>
            <a:endParaRPr lang="ru-RU" sz="1400" dirty="0"/>
          </a:p>
          <a:p>
            <a:pPr algn="just"/>
            <a:r>
              <a:rPr lang="ru-RU" sz="1400" b="1" dirty="0"/>
              <a:t>Налог на недвижимое имущество </a:t>
            </a:r>
            <a:r>
              <a:rPr lang="ru-RU" sz="1400" dirty="0" smtClean="0"/>
              <a:t>. Его расчет. </a:t>
            </a:r>
            <a:r>
              <a:rPr lang="ru-RU" sz="1400" dirty="0"/>
              <a:t> </a:t>
            </a:r>
            <a:r>
              <a:rPr lang="ru-RU" sz="1400" dirty="0" smtClean="0"/>
              <a:t>Н</a:t>
            </a:r>
            <a:r>
              <a:rPr lang="ru-RU" sz="1400" baseline="-25000" dirty="0" smtClean="0"/>
              <a:t>2</a:t>
            </a:r>
            <a:r>
              <a:rPr lang="ru-RU" sz="1400" dirty="0" smtClean="0"/>
              <a:t> </a:t>
            </a:r>
            <a:r>
              <a:rPr lang="ru-RU" sz="1400" dirty="0"/>
              <a:t>= КС x </a:t>
            </a:r>
            <a:r>
              <a:rPr lang="ru-RU" sz="1400" dirty="0" err="1"/>
              <a:t>Ст</a:t>
            </a:r>
            <a:r>
              <a:rPr lang="ru-RU" sz="1400" dirty="0"/>
              <a:t> x </a:t>
            </a:r>
            <a:r>
              <a:rPr lang="ru-RU" sz="1400" dirty="0" err="1" smtClean="0"/>
              <a:t>Кф</a:t>
            </a:r>
            <a:r>
              <a:rPr lang="ru-RU" sz="1400" dirty="0" smtClean="0"/>
              <a:t>,   где КС</a:t>
            </a:r>
            <a:r>
              <a:rPr lang="ru-RU" sz="1400" dirty="0"/>
              <a:t> – это кадастровая </a:t>
            </a:r>
            <a:r>
              <a:rPr lang="ru-RU" sz="1400" dirty="0" smtClean="0"/>
              <a:t>стоимость;  </a:t>
            </a:r>
            <a:r>
              <a:rPr lang="ru-RU" sz="1400" dirty="0" err="1" smtClean="0"/>
              <a:t>Ст</a:t>
            </a:r>
            <a:r>
              <a:rPr lang="ru-RU" sz="1400" dirty="0"/>
              <a:t> – ставка налога на недвижимое </a:t>
            </a:r>
            <a:r>
              <a:rPr lang="ru-RU" sz="1400" dirty="0" smtClean="0"/>
              <a:t>имущество; </a:t>
            </a:r>
            <a:r>
              <a:rPr lang="ru-RU" sz="1400" dirty="0" err="1" smtClean="0"/>
              <a:t>Кф</a:t>
            </a:r>
            <a:r>
              <a:rPr lang="ru-RU" sz="1400" dirty="0"/>
              <a:t> –коэффициент, </a:t>
            </a:r>
            <a:r>
              <a:rPr lang="ru-RU" sz="1400" dirty="0" smtClean="0"/>
              <a:t>высчитывается  </a:t>
            </a:r>
            <a:r>
              <a:rPr lang="ru-RU" sz="1400" dirty="0"/>
              <a:t>делением </a:t>
            </a:r>
            <a:r>
              <a:rPr lang="ru-RU" sz="1400" dirty="0" smtClean="0"/>
              <a:t>кол-ва </a:t>
            </a:r>
            <a:r>
              <a:rPr lang="ru-RU" sz="1400" dirty="0"/>
              <a:t>полных месяцев, когда </a:t>
            </a:r>
            <a:r>
              <a:rPr lang="ru-RU" sz="1400" dirty="0" smtClean="0"/>
              <a:t>участок </a:t>
            </a:r>
            <a:r>
              <a:rPr lang="ru-RU" sz="1400" dirty="0"/>
              <a:t>земли </a:t>
            </a:r>
            <a:r>
              <a:rPr lang="ru-RU" sz="1400" dirty="0" smtClean="0"/>
              <a:t>используется, </a:t>
            </a:r>
            <a:r>
              <a:rPr lang="ru-RU" sz="1400" dirty="0"/>
              <a:t>на </a:t>
            </a:r>
            <a:r>
              <a:rPr lang="ru-RU" sz="1400" dirty="0" smtClean="0"/>
              <a:t>кол-во  </a:t>
            </a:r>
            <a:r>
              <a:rPr lang="ru-RU" sz="1400" dirty="0"/>
              <a:t>месяцев в отчетном периоде.</a:t>
            </a:r>
          </a:p>
          <a:p>
            <a:pPr algn="just"/>
            <a:r>
              <a:rPr lang="ru-RU" sz="1400" dirty="0"/>
              <a:t>Размер ставки налога </a:t>
            </a:r>
            <a:r>
              <a:rPr lang="ru-RU" sz="1400" dirty="0" smtClean="0"/>
              <a:t>по </a:t>
            </a:r>
            <a:r>
              <a:rPr lang="ru-RU" sz="1400" dirty="0"/>
              <a:t>закону РФ устанавливают местные муниципалитеты, </a:t>
            </a:r>
            <a:r>
              <a:rPr lang="ru-RU" sz="1400" dirty="0" smtClean="0"/>
              <a:t>но </a:t>
            </a:r>
            <a:r>
              <a:rPr lang="ru-RU" sz="1400" dirty="0"/>
              <a:t>не </a:t>
            </a:r>
            <a:r>
              <a:rPr lang="ru-RU" sz="1400" dirty="0" smtClean="0"/>
              <a:t>превышает </a:t>
            </a:r>
            <a:r>
              <a:rPr lang="ru-RU" sz="1400" dirty="0"/>
              <a:t>границы, установленные в НК РФ: </a:t>
            </a:r>
            <a:r>
              <a:rPr lang="ru-RU" sz="1400" dirty="0" smtClean="0"/>
              <a:t> </a:t>
            </a:r>
            <a:r>
              <a:rPr lang="ru-RU" sz="1400" dirty="0"/>
              <a:t>если суммарная кадастровая стоимость объектов налогообложения составляет до 300 млн. рублей: </a:t>
            </a:r>
            <a:r>
              <a:rPr lang="ru-RU" sz="1400" dirty="0" smtClean="0"/>
              <a:t>  0,1 </a:t>
            </a:r>
            <a:r>
              <a:rPr lang="ru-RU" sz="1400" dirty="0"/>
              <a:t>процента в отношении жилых </a:t>
            </a:r>
            <a:r>
              <a:rPr lang="ru-RU" sz="1400" dirty="0" smtClean="0"/>
              <a:t>помещений; 0,5 </a:t>
            </a:r>
            <a:r>
              <a:rPr lang="ru-RU" sz="1400" dirty="0"/>
              <a:t>процента в отношении прочих </a:t>
            </a:r>
            <a:r>
              <a:rPr lang="ru-RU" sz="1400" dirty="0" smtClean="0"/>
              <a:t>объектов налогообложения;  если </a:t>
            </a:r>
            <a:r>
              <a:rPr lang="ru-RU" sz="1400" dirty="0"/>
              <a:t>превышает 300 млн. рублей - от 0,5 до 1%. </a:t>
            </a:r>
            <a:endParaRPr lang="ru-RU" sz="1400" dirty="0" smtClean="0"/>
          </a:p>
          <a:p>
            <a:endParaRPr lang="ru-RU" sz="1200" dirty="0"/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2243449" y="557019"/>
            <a:ext cx="7167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Инструменты для реализации задач: </a:t>
            </a:r>
            <a:endParaRPr lang="en-US" sz="32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9040" y="62560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747BFD0-8131-284B-98F6-28810501FA95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37977"/>
              </p:ext>
            </p:extLst>
          </p:nvPr>
        </p:nvGraphicFramePr>
        <p:xfrm>
          <a:off x="2481943" y="4014991"/>
          <a:ext cx="4611711" cy="2843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527"/>
                <a:gridCol w="769154"/>
                <a:gridCol w="1027410"/>
                <a:gridCol w="795620"/>
              </a:tblGrid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 налогообложения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площадь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Кадастровая стоимость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Размер налога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Земельный участок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77000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270 315 430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4 054 731,45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Административно-бытовой корпус (Контора)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1054,5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32149385,1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160 746,93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Контрольно-пропускной пункт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451219,44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2 256,10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Подъездной жд путь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632,2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19274387,16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96 371,94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Помещение склада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193,1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5887194,18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29 435,97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Помещение склада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187,4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5713413,72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28 567,07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28,4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865853,52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4 329,27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28,5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868902,3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4 344,51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Капитальный гараж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25,1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765243,78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3 826,22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Ремонтно-механические мастерские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720,3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21960362,34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109 801,81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4 494 411,26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7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879" y="188800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/>
              <a:t>Земельный </a:t>
            </a:r>
            <a:r>
              <a:rPr lang="ru-RU" dirty="0"/>
              <a:t>налог, как и налог на недвижимость исчисляется из 2х показателей: </a:t>
            </a:r>
          </a:p>
          <a:p>
            <a:pPr lvl="0" indent="457200" algn="just"/>
            <a:r>
              <a:rPr lang="ru-RU" dirty="0"/>
              <a:t>Кадастровая стоимость - утверждается постановлением органов исполнительной власти субъектов РФ, результаты которой могут быть оспорены в арбитражном суде или комиссии по рассмотрению споров. Для этого требуется установление в отношении объекта налогообложения его рыночной стоимости на дату, по состоянию на которую была установлена его кадастровая стоимость. Экспертизу отчета о рыночной стоимости должен произвести исполнитель работ в саморегулируемой организации, в которой исполнитель состоит.</a:t>
            </a:r>
          </a:p>
          <a:p>
            <a:pPr lvl="0" indent="457200" algn="just"/>
            <a:r>
              <a:rPr lang="ru-RU" dirty="0"/>
              <a:t>Ставки земельного налога и налога на недвижимое имущество устанавливаются законами местных муниципалитетов. Возможны дифференцированные налоговые ставки в зависимости от категорий и (или) разрешенного использования объекта налогообложения.</a:t>
            </a:r>
          </a:p>
          <a:p>
            <a:pPr indent="457200" algn="just"/>
            <a:endParaRPr lang="ru-RU" dirty="0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2370451" y="613945"/>
            <a:ext cx="3887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39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Что влияет</a:t>
            </a:r>
            <a:r>
              <a:rPr lang="ru-RU" sz="3200" b="1" dirty="0" smtClean="0">
                <a:solidFill>
                  <a:srgbClr val="793905"/>
                </a:solidFill>
                <a:latin typeface="+mj-lt"/>
                <a:ea typeface="Calibri"/>
                <a:cs typeface="Times New Roman"/>
              </a:rPr>
              <a:t>:</a:t>
            </a:r>
            <a:endParaRPr lang="en-US" sz="3200" b="1" dirty="0">
              <a:solidFill>
                <a:srgbClr val="793905"/>
              </a:solidFill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66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6894" y="1757548"/>
            <a:ext cx="88233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НП «Союз налогоплательщиков УрФО» создан для оказания практической консалтинговой поддержки и профессионального сопровождения юридических лиц в сфере </a:t>
            </a:r>
            <a:r>
              <a:rPr lang="ru-RU" dirty="0" smtClean="0"/>
              <a:t>налогообложения. </a:t>
            </a:r>
            <a:r>
              <a:rPr lang="ru-RU" dirty="0"/>
              <a:t>О</a:t>
            </a:r>
            <a:r>
              <a:rPr lang="ru-RU" dirty="0" smtClean="0"/>
              <a:t>пираясь </a:t>
            </a:r>
            <a:r>
              <a:rPr lang="ru-RU" dirty="0"/>
              <a:t>на практический опыт</a:t>
            </a:r>
            <a:r>
              <a:rPr lang="ru-RU" dirty="0" smtClean="0"/>
              <a:t>, мы  </a:t>
            </a:r>
            <a:r>
              <a:rPr lang="ru-RU" dirty="0"/>
              <a:t>успешно </a:t>
            </a:r>
            <a:r>
              <a:rPr lang="ru-RU" dirty="0" smtClean="0"/>
              <a:t>используем </a:t>
            </a:r>
            <a:r>
              <a:rPr lang="ru-RU" dirty="0"/>
              <a:t>уникальные технологии для построения эффективной схемы медиации между вашей организацией и органами государственной власти для оптимизации поставленных задач.</a:t>
            </a:r>
          </a:p>
          <a:p>
            <a:pPr indent="457200" algn="just"/>
            <a:r>
              <a:rPr lang="ru-RU" dirty="0"/>
              <a:t>Мы располагаем мощной информационной и материально-технической базой, которая позволяет нашим квалифицированным специалистам в области управления недвижимостью, экономики и налогообложения, предложить Вам сопровождение полного комплекса работ по оптимизации платежей за пользование или владение земельными участками, а также объектами недвижимости.</a:t>
            </a:r>
          </a:p>
          <a:p>
            <a:pPr indent="457200" algn="just"/>
            <a:r>
              <a:rPr lang="ru-RU" dirty="0"/>
              <a:t>Размер платежа за владение или пользование  земельными участками и объектами недвижимости, исчисляется исходя из 2х показателей: кадастровой стоимости и ставки налога на земли или ставки по уплате аренды за пользование земельным участком.</a:t>
            </a:r>
          </a:p>
          <a:p>
            <a:pPr indent="457200" algn="just"/>
            <a:r>
              <a:rPr lang="ru-RU" dirty="0"/>
              <a:t>При оптимизации перечисленных показателей возможна более эффективная минимизация платежей.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4440" y="676893"/>
            <a:ext cx="622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Коммерческое предложение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5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753</Words>
  <Application>Microsoft Office PowerPoint</Application>
  <PresentationFormat>Лист A4 (210x297 мм)</PresentationFormat>
  <Paragraphs>141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A.Surgutov</dc:creator>
  <cp:lastModifiedBy>Admin</cp:lastModifiedBy>
  <cp:revision>83</cp:revision>
  <cp:lastPrinted>2013-04-29T05:48:09Z</cp:lastPrinted>
  <dcterms:created xsi:type="dcterms:W3CDTF">2012-12-25T14:17:56Z</dcterms:created>
  <dcterms:modified xsi:type="dcterms:W3CDTF">2013-06-20T09:28:30Z</dcterms:modified>
</cp:coreProperties>
</file>