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8" r:id="rId14"/>
    <p:sldId id="269" r:id="rId15"/>
    <p:sldId id="26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EA706-1646-43E5-BEAB-2100F7248236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71343-F4C1-4E48-BCCD-61E4571D9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127A-3981-43E6-94D8-023547B358B1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BB10C-92D0-470F-A6FD-3494819A4C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BFAD0-8EDA-4633-9B3C-2A6785F45EA6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8753-B394-4AED-888B-DC3FAAA6A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02974-C1F2-45FA-B476-6182C80706BA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101B3-1FA7-4974-89BB-6E8449F45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CFE35-28B2-4228-B172-02995E88D5AD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A99FE-3423-452C-A41B-D6EA05A74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315F0-C3F6-4F7F-B3C5-3AA02C044925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C72D5-804C-4215-B09E-B982DA04A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039A9-CAC9-46B9-B496-2E49EFA6736D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4572A-9ADD-4134-BD07-6C45350C42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85BC4-82EA-4793-AABC-23FF87ACB945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07B7A-308F-4C67-ADA0-B71EA0A07B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C030D-F53E-469E-87D6-0D4A0719D85A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C7518-0EDB-4334-8BFD-AAD191C43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059AF-431B-4C36-B9F9-18153FAAC687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36056-C6DC-4CCD-B112-D86B5E3A9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66330-C574-48B8-A989-0D275C2FE2F0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6E715-5D45-4640-824D-BEA506314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BEAC00-E117-41DB-AF33-344553D05D2B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C3679E-B3C6-4ACC-8810-27939D67C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b="1" kern="1200">
          <a:ln w="17780" cmpd="sng">
            <a:solidFill>
              <a:srgbClr val="FFFFFF"/>
            </a:solidFill>
            <a:prstDash val="solid"/>
            <a:miter lim="800000"/>
          </a:ln>
          <a:gradFill rotWithShape="1">
            <a:gsLst>
              <a:gs pos="0">
                <a:srgbClr val="000000">
                  <a:tint val="92000"/>
                  <a:shade val="100000"/>
                  <a:satMod val="150000"/>
                </a:srgbClr>
              </a:gs>
              <a:gs pos="49000">
                <a:srgbClr val="000000">
                  <a:tint val="89000"/>
                  <a:shade val="90000"/>
                  <a:satMod val="150000"/>
                </a:srgbClr>
              </a:gs>
              <a:gs pos="50000">
                <a:srgbClr val="000000">
                  <a:tint val="100000"/>
                  <a:shade val="75000"/>
                  <a:satMod val="150000"/>
                </a:srgbClr>
              </a:gs>
              <a:gs pos="95000">
                <a:srgbClr val="000000">
                  <a:shade val="47000"/>
                  <a:satMod val="150000"/>
                </a:srgbClr>
              </a:gs>
              <a:gs pos="100000">
                <a:srgbClr val="000000">
                  <a:shade val="39000"/>
                  <a:satMod val="150000"/>
                </a:srgbClr>
              </a:gs>
            </a:gsLst>
            <a:lin ang="5400000"/>
          </a:gradFill>
          <a:effectLst>
            <a:outerShdw blurRad="50800" algn="tl" rotWithShape="0">
              <a:srgbClr val="000000"/>
            </a:outerShdw>
          </a:effectLst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8062664" cy="158417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Ипотечный кредит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16352"/>
            <a:ext cx="1760240" cy="84164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ru-RU" sz="1100" dirty="0" smtClean="0"/>
              <a:t>Процентные ставки по ипотеке</a:t>
            </a:r>
            <a:br>
              <a:rPr lang="ru-RU" sz="1100" dirty="0" smtClean="0"/>
            </a:br>
            <a:r>
              <a:rPr lang="ru-RU" sz="1100" b="0" dirty="0" smtClean="0"/>
              <a:t>RUB : 13.5 - 13.5 %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Сумма кредита: от 100000 до 20000000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Первоначальный взнос: от 15.0% до 30.0%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Срок кредитования: от 61 месяцев до 120 месяцев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---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RUB : 10.5 - 10.5 %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Сумма кредита: от 100000 до 20000000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Первоначальный взнос: 50.01%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---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RUB : 13.5 - 13.5 %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Сумма кредита: от 100000 до 20000000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Первоначальный взнос: от 30.01% до 50.0%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Срок кредитования: от 121 месяцев до 180 месяцев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---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RUB : 14.5 - 14.5 %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Сумма кредита: от 100000 до 20000000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Первоначальный взнос: от 15.0% до 30.0%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Срок кредитования: от 181 месяцев до 300 месяцев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---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RUB : 13.5 - 13.5 %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Сумма кредита: от 100000 до 20000000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Первоначальный взнос: 50.01%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Срок кредитования: от 181 месяцев до 300 месяцев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---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USD : 9.5 - 9.5 %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Сумма кредита: от 3000 до 600000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Первоначальный взнос: от 30.01% до 50.0%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/>
              <a:t>---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>
                <a:solidFill>
                  <a:srgbClr val="FF0000"/>
                </a:solidFill>
              </a:rPr>
              <a:t>EUR : 9.5 - 9.5 %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Сумма кредита: от 2500 до 500000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Первоначальный взнос: от 30.01% до 50.0%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---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EUR : 10.0 - 10.0 %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Сумма кредита: от 2500 до 500000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Первоначальный взнос: от 15.0% до 30.0%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---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USD : 10.0 - 10.0 %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Сумма кредита: от 3000 до 600000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Первоначальный взнос: 50.01%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Срок кредитования: от 181 месяцев до 300 месяцев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---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USD : 10.5 - 10.5 %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Сумма кредита: от 3000 до 600000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Первоначальный взнос: от 30.01% до 50.0%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Срок кредитования: от 181 месяцев до 300 месяцев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---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USD : 11.0 - 11.0 %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Сумма кредита: от 3000 до 600000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Первоначальный взнос: от 15.0% до 30.0%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Срок кредитования: от 181 месяцев до 300 месяцев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---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USD : 9.5 - 9.5 %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Сумма кредита: от 3000 до 600000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Первоначальный взнос: 50.01%</a:t>
            </a:r>
            <a:r>
              <a:rPr lang="ru-RU" sz="1100" dirty="0" smtClean="0">
                <a:solidFill>
                  <a:srgbClr val="FF0000"/>
                </a:solidFill>
              </a:rPr>
              <a:t/>
            </a:r>
            <a:br>
              <a:rPr lang="ru-RU" sz="1100" dirty="0" smtClean="0">
                <a:solidFill>
                  <a:srgbClr val="FF0000"/>
                </a:solidFill>
              </a:rPr>
            </a:br>
            <a:r>
              <a:rPr lang="ru-RU" sz="1100" b="0" dirty="0" smtClean="0">
                <a:solidFill>
                  <a:srgbClr val="FF0000"/>
                </a:solidFill>
              </a:rPr>
              <a:t>Срок кредитования: от 121 месяцев до 180 месяцев</a:t>
            </a:r>
            <a:endParaRPr lang="ru-RU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 numCol="2"/>
          <a:lstStyle/>
          <a:p>
            <a:r>
              <a:rPr lang="ru-RU" sz="800" b="0" dirty="0" smtClean="0"/>
              <a:t>USD : 10.0 - 10.0 %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Сумма кредита: от 3000 до 600000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Первоначальный взнос: от 30.01% до 50.0%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Срок кредитования: от 121 месяцев до 180 месяцев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---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USD : 10.5 - 10.5 %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Сумма кредита: от 3000 до 600000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Первоначальный взнос: от 15.0% до 30.0%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Срок кредитования: от 121 месяцев до 180 месяцев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---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USD : 9.0 - 9.0 %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Сумма кредита: от 3000 до 600000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Первоначальный взнос: 50.01%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---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EUR : 10.0 - 10.0 %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Сумма кредита: от 2500 до 500000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Первоначальный взнос: 50.01%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Срок кредитования: от 181 месяцев до 300 месяцев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---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EUR : 10.5 - 10.5 %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Сумма кредита: от 2500 до 500000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Первоначальный взнос: от 30.01% до 50.0%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Срок кредитования: от 181 месяцев до 300 месяцев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---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EUR : 11.0 - 11.0 %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Сумма кредита: от 2500 до 500000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Первоначальный взнос: от 15.0% до 30.0%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Срок кредитования: от 181 месяцев до 300 месяцев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---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EUR : 9.5 - 9.5 %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Сумма кредита: от 2500 до 500000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Первоначальный взнос: 50.01%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Срок кредитования: от 121 месяцев до 180 месяцев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---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EUR : 10.0 - 10.0 %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Сумма кредита: от 2500 до 500000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Первоначальный взнос: от 30.01% до 50.0%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Срок кредитования: от 121 месяцев до 180 месяцев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---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EUR : 10.5 - 10.5 %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Сумма кредита: от 2500 до 500000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Первоначальный взнос: от 15.0% до 30.0%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Срок кредитования: от 121 месяцев до 180 месяцев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---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EUR : 9.0 - 9.0 %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Сумма кредита: от 2500 до 500000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Первоначальный взнос: 50.01%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---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USD : 10.0 - 10.0 %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Сумма кредита: от 3000 до 600000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Первоначальный взнос: от 15.0% до 30.0%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---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RUB : 14.0 - 14.0 %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Сумма кредита: от 100000 до 20000000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Первоначальный взнос: от 30.01% до 50.0%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Срок кредитования: от 181 месяцев до 300 месяцев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---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RUB : 13.0 - 13.0 %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Сумма кредита: от 100000 до 20000000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Первоначальный взнос: 50.01%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Срок кредитования: от 121 месяцев до 180 месяцев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---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RUB : 14.0 - 14.0 %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Сумма кредита: от 100000 до 20000000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Первоначальный взнос: от 15.0% до 30.0%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Срок кредитования: от 121 месяцев до 180 месяцев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---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RUB : 11.0 - 11.0 %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Сумма кредита: от 100000 до 20000000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Первоначальный взнос: 50.01%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Срок кредитования: от 37 месяцев до 60 месяцев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---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RUB : 12.5 - 12.5 %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Сумма кредита: от 100000 до 20000000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Первоначальный взнос: 50.01%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Срок кредитования: от 61 месяцев до 120 месяцев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---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RUB : 13.0 - 13.0 %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Сумма кредита: от 100000 до 20000000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Первоначальный взнос: от 30.01% до 50.0%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Срок кредитования: от 61 месяцев до 120 месяцев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---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>Комиссии по кредиту отсутствуют</a:t>
            </a:r>
            <a:br>
              <a:rPr lang="ru-RU" sz="800" dirty="0" smtClean="0"/>
            </a:b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>Досрочное погашение ипотеки</a:t>
            </a:r>
            <a:br>
              <a:rPr lang="ru-RU" sz="800" dirty="0" smtClean="0"/>
            </a:br>
            <a:r>
              <a:rPr lang="ru-RU" sz="800" b="0" dirty="0" smtClean="0"/>
              <a:t>Возможно как полное, так и частичное досрочное погашение ипотеки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>Требуемые документы</a:t>
            </a:r>
            <a:br>
              <a:rPr lang="ru-RU" sz="800" dirty="0" smtClean="0"/>
            </a:br>
            <a:r>
              <a:rPr lang="ru-RU" sz="800" b="0" dirty="0" smtClean="0"/>
              <a:t>Подтверждающие доход: НДФЛ2; Справка по форме банка; 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Прочие документы: документы на залог; заявление-анкета; паспорт; 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>Страхование ипотечного кредита</a:t>
            </a:r>
            <a:br>
              <a:rPr lang="ru-RU" sz="800" dirty="0" smtClean="0"/>
            </a:br>
            <a:r>
              <a:rPr lang="ru-RU" sz="800" b="0" dirty="0" smtClean="0"/>
              <a:t>Обязательное страхование жизни и здоровья заёмщика; 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Обязательное страхование приобретенной недвижимости; 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b="0" dirty="0" smtClean="0"/>
              <a:t>Страхование права собственности на приобретаемую недвижимость; 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>Дополнительная информация по ипотечному кредиту</a:t>
            </a:r>
            <a:br>
              <a:rPr lang="ru-RU" sz="800" dirty="0" smtClean="0"/>
            </a:br>
            <a:r>
              <a:rPr lang="ru-RU" sz="800" b="0" dirty="0" smtClean="0"/>
              <a:t>В рамках ипотечного кредита возможно приобретение: квартиры; индивидуального дома; земельного участка;</a:t>
            </a:r>
            <a:endParaRPr lang="ru-RU" sz="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nastasi\Desktop\9363bcde60dacc60a24525988b5c3105_X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6667500" cy="4122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b="0" dirty="0" smtClean="0"/>
              <a:t>Только с 1 марта по 31 мая 2013 года (включительно)</a:t>
            </a:r>
            <a:br>
              <a:rPr lang="ru-RU" sz="1400" b="0" dirty="0" smtClean="0"/>
            </a:br>
            <a:r>
              <a:rPr lang="ru-RU" sz="1400" b="0" dirty="0" smtClean="0"/>
              <a:t>подайте заявку на жилищный кредит по ставке всего 12%!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dirty="0" smtClean="0"/>
              <a:t>от 12%</a:t>
            </a:r>
            <a:r>
              <a:rPr lang="ru-RU" sz="1400" b="0" dirty="0" smtClean="0"/>
              <a:t> </a:t>
            </a:r>
            <a:r>
              <a:rPr lang="ru-RU" sz="1400" dirty="0" smtClean="0"/>
              <a:t> Первоначальный взнос</a:t>
            </a:r>
            <a:endParaRPr lang="ru-RU" sz="1400" b="0" dirty="0" smtClean="0"/>
          </a:p>
          <a:p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dirty="0" smtClean="0"/>
              <a:t>До 12 лет (включительно) Срок кредита </a:t>
            </a: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dirty="0" smtClean="0"/>
              <a:t>12% Процентная ставка в рублях</a:t>
            </a:r>
            <a:br>
              <a:rPr lang="ru-RU" sz="1400" dirty="0" smtClean="0"/>
            </a:br>
            <a:r>
              <a:rPr lang="ru-RU" sz="1400" dirty="0" smtClean="0"/>
              <a:t>(до и после регистрации ипотеки) </a:t>
            </a:r>
            <a:r>
              <a:rPr lang="ru-RU" sz="1400" b="0" dirty="0" smtClean="0"/>
              <a:t/>
            </a:r>
            <a:br>
              <a:rPr lang="ru-RU" sz="1400" b="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0" dirty="0" smtClean="0"/>
              <a:t>Приобретение строящегося жилья или жилья в готовой новостройке у компании-продавца*;</a:t>
            </a:r>
          </a:p>
          <a:p>
            <a:r>
              <a:rPr lang="ru-RU" sz="1400" b="0" dirty="0" smtClean="0"/>
              <a:t>Срок завершения строительства не ограничен условиями акции;</a:t>
            </a:r>
          </a:p>
          <a:p>
            <a:r>
              <a:rPr lang="ru-RU" sz="1400" b="0" dirty="0" smtClean="0"/>
              <a:t>Документы по кредитуемому жилому помещению могут быть предоставлены в течение 120 календарных дней с даты принятия решения Банком о выдаче кредита.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Приобретение строящегося жилья</a:t>
            </a:r>
          </a:p>
          <a:p>
            <a:r>
              <a:rPr lang="ru-RU" dirty="0" smtClean="0"/>
              <a:t>Кредит на инвестирование строительства жилья под залог кредитуемого или иного жилого помещения.</a:t>
            </a:r>
          </a:p>
          <a:p>
            <a:r>
              <a:rPr lang="ru-RU" dirty="0" smtClean="0"/>
              <a:t>От 10%</a:t>
            </a:r>
            <a:r>
              <a:rPr lang="ru-RU" b="0" dirty="0" smtClean="0"/>
              <a:t> Первоначальный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>взнос</a:t>
            </a:r>
            <a:endParaRPr lang="ru-RU" dirty="0" smtClean="0"/>
          </a:p>
          <a:p>
            <a:r>
              <a:rPr lang="ru-RU" dirty="0" smtClean="0"/>
              <a:t>от 9,5%*</a:t>
            </a:r>
            <a:r>
              <a:rPr lang="ru-RU" b="0" dirty="0" smtClean="0"/>
              <a:t> Ставка в рублях, %</a:t>
            </a:r>
            <a:endParaRPr lang="ru-RU" dirty="0" smtClean="0"/>
          </a:p>
          <a:p>
            <a:r>
              <a:rPr lang="ru-RU" dirty="0" smtClean="0"/>
              <a:t>от 10%</a:t>
            </a:r>
            <a:r>
              <a:rPr lang="ru-RU" b="0" dirty="0" smtClean="0"/>
              <a:t> Ставка в валюте, %</a:t>
            </a:r>
            <a:endParaRPr lang="ru-RU" dirty="0" smtClean="0"/>
          </a:p>
          <a:p>
            <a:r>
              <a:rPr lang="ru-RU" dirty="0" smtClean="0"/>
              <a:t>До 30 лет</a:t>
            </a:r>
            <a:r>
              <a:rPr lang="ru-RU" b="0" dirty="0" smtClean="0"/>
              <a:t> Срок кредита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0" dirty="0" smtClean="0"/>
              <a:t>Улучшение жилищных условий с использованием ипотеки является вашим личным инвестиционным проектом. Если вам нужен кредит на покупку жилья — ваш главный интерес в том, чтобы снизить его стоимость. Рациональная стратегия предполагает минимизацию расходов по займу. Главная ошибка, которую может совершить ипотечный заемщик, — это поиск «легкого» кредита. А ведь сложность получения займа обратно пропорциональна его цене. Чем меньше банк проверяет заемщика, тем выше риски и процентная ставка. И здесь важно обращать внимание не на слова в рекламных проспектах, обещающих «дешевизну и легкость получения кредита», а на реальные расходы, которые вы понесете.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6056" y="260648"/>
            <a:ext cx="3610744" cy="2952328"/>
          </a:xfrm>
        </p:spPr>
        <p:txBody>
          <a:bodyPr/>
          <a:lstStyle/>
          <a:p>
            <a:r>
              <a:rPr lang="ru-RU" sz="2000" dirty="0" smtClean="0"/>
              <a:t>Это кредит, выдаваемый на приобретение или строительство жилья либо покупку земли. Его обычно предоставляют банки и специализированные небанковские кредитно-финансовые институты.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1" dirty="0" smtClean="0"/>
              <a:t>Стоит ли брать ипотеку?</a:t>
            </a:r>
            <a:br>
              <a:rPr lang="ru-RU" b="0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779096" cy="4525963"/>
          </a:xfrm>
        </p:spPr>
        <p:txBody>
          <a:bodyPr/>
          <a:lstStyle/>
          <a:p>
            <a:r>
              <a:rPr lang="ru-RU" sz="2000" b="0" dirty="0" smtClean="0"/>
              <a:t>Сегодня для многих ипотека является единственной возможностью улучшить имеющиеся жилищные условия, выйти из напряженной ситуации, создать свою семью. У одних подрастают дети и создают свои семьи, другие желают разъехаться со своими братьями-сестрами. Естественно, что к процедуре взятия такого крупного займа многие относятся с максимальной осторожностью и с некоторым скептицизмом — приходится ведь рассчитывать только на свои возможности и силы на многие годы вперед. Приобретая жилье в кредит, важно обращать внимание на все детали, максимально изучить все условия предложения займа.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выборе банка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0" dirty="0" smtClean="0">
                <a:solidFill>
                  <a:srgbClr val="FF0000"/>
                </a:solidFill>
              </a:rPr>
              <a:t>При выборе финансового института и его программ надо помнить, что есть условия ипотеки, на которые клиент повлиять не в силах, а есть и другие условия, которые он может изменить. Риелтора и ипотечного брокера (вероятно, это будет один человек) потребитель выбирает сам. А других необходимых участников — страховщиков, оценщиков, варианты передачи денег и остальные моменты — выбирает банк. На что обратить внимание при выборе самого банка? Чем руководствоваться в первую очередь — низким процентом, репутацией или выгодными предложениями? Тут перед потенциальным заемщиком большое поле для выбора.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nastasi\Desktop\235594603_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692696"/>
            <a:ext cx="5670376" cy="5075485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sz="1400" dirty="0" smtClean="0"/>
              <a:t>Процентные ставки по ипотеке</a:t>
            </a:r>
            <a:br>
              <a:rPr lang="ru-RU" sz="1400" dirty="0" smtClean="0"/>
            </a:br>
            <a:r>
              <a:rPr lang="ru-RU" sz="1400" b="0" dirty="0" smtClean="0"/>
              <a:t>RUB : 12.5 - 12.5 %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0" dirty="0" smtClean="0"/>
              <a:t>Сумма кредита: от 450000 до 30000000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0" dirty="0" smtClean="0"/>
              <a:t>Первоначальный взнос: от 10.0% до 19.9%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0" dirty="0" smtClean="0"/>
              <a:t>Срок кредитования: от 1 лет до 30 лет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0" dirty="0" smtClean="0"/>
              <a:t>---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0" dirty="0" smtClean="0"/>
              <a:t>RUB : 11.5 - 11.5 %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0" dirty="0" smtClean="0"/>
              <a:t>Сумма кредита: от 450000 до 30000000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0" dirty="0" smtClean="0"/>
              <a:t>Первоначальный взнос: 50.0%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0" dirty="0" smtClean="0"/>
              <a:t>Срок кредитования: от 1 лет до 30 лет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0" dirty="0" smtClean="0"/>
              <a:t>---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0" dirty="0" smtClean="0"/>
              <a:t>RUB : 12.0 - 12.0 %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0" dirty="0" smtClean="0"/>
              <a:t>Сумма кредита: от 450000 до 30000000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0" dirty="0" smtClean="0"/>
              <a:t>Первоначальный взнос: от 20.0% до 49.9%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0" dirty="0" smtClean="0"/>
              <a:t>Срок кредитования: от 1 лет до 30 лет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0" dirty="0" smtClean="0"/>
              <a:t>---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Комиссии по кредиту отсутствуют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Досрочное погашение ипотеки</a:t>
            </a:r>
            <a:br>
              <a:rPr lang="ru-RU" sz="1400" dirty="0" smtClean="0"/>
            </a:br>
            <a:r>
              <a:rPr lang="ru-RU" sz="1400" b="0" dirty="0" smtClean="0"/>
              <a:t>Возможно как полное, так и частичное досрочное погашение ипотеки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0" dirty="0" smtClean="0"/>
              <a:t>Прочие ограничения: При дифференцированном режиме погашения, досрочное погашение допускается как полностью, так и частично в любой момент. При </a:t>
            </a:r>
            <a:r>
              <a:rPr lang="ru-RU" sz="1400" b="0" dirty="0" err="1" smtClean="0"/>
              <a:t>аннуитетном</a:t>
            </a:r>
            <a:r>
              <a:rPr lang="ru-RU" sz="1400" b="0" dirty="0" smtClean="0"/>
              <a:t> режиме погашения, досрочное погашение производится в дату списания </a:t>
            </a:r>
            <a:r>
              <a:rPr lang="ru-RU" sz="1400" b="0" dirty="0" err="1" smtClean="0"/>
              <a:t>аннуитетных</a:t>
            </a:r>
            <a:r>
              <a:rPr lang="ru-RU" sz="1400" b="0" dirty="0" smtClean="0"/>
              <a:t> платежей определенную кредитным договором.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Требуемые документы</a:t>
            </a:r>
            <a:br>
              <a:rPr lang="ru-RU" sz="1400" dirty="0" smtClean="0"/>
            </a:br>
            <a:r>
              <a:rPr lang="ru-RU" sz="1400" b="0" dirty="0" smtClean="0"/>
              <a:t>Подтверждающие доход: НДФЛ2;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0" dirty="0" smtClean="0"/>
              <a:t>Прочие документы: заявление-анкета;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Страхование ипотечного кредита</a:t>
            </a:r>
            <a:br>
              <a:rPr lang="ru-RU" sz="1400" dirty="0" smtClean="0"/>
            </a:br>
            <a:r>
              <a:rPr lang="ru-RU" sz="1400" b="0" dirty="0" smtClean="0"/>
              <a:t>Обязательное страхование жизни и здоровья заёмщика;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0" dirty="0" smtClean="0"/>
              <a:t>Обязательное страхование приобретенной недвижимости;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0" dirty="0" smtClean="0"/>
              <a:t>Страхование права собственности на приобретаемую недвижимость;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Дополнительная информация по ипотечному кредиту</a:t>
            </a:r>
            <a:br>
              <a:rPr lang="ru-RU" sz="1400" dirty="0" smtClean="0"/>
            </a:br>
            <a:r>
              <a:rPr lang="ru-RU" sz="1400" b="0" dirty="0" smtClean="0"/>
              <a:t>Предложение распространяется на покупку готовой недвижимости.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0" dirty="0" smtClean="0"/>
              <a:t>В рамках ипотечного кредита возможно приобретение: квартиры;</a:t>
            </a:r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C:\Users\Anastasi\Desktop\vtb24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052736"/>
            <a:ext cx="5130496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ru-RU" sz="1200" b="0" dirty="0" smtClean="0"/>
              <a:t>Описание: Уникальная программа ипотечного кредитования с поддержкой государства. Позволяет получить низкую ставку по кредиту без комиссий и дополнительного поручительства. Ставка не зависит от срока кредитования, размера первоначального взноса и формы подтверждения дохода. Цель кредитования — приобретение нового жилья после завершения строительства (с оформленным правом собственности) у юридического лица (застройщика, инвестора и т. д.).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Процентные ставки по ипотеке</a:t>
            </a:r>
            <a:br>
              <a:rPr lang="ru-RU" sz="1200" dirty="0" smtClean="0"/>
            </a:br>
            <a:r>
              <a:rPr lang="ru-RU" sz="1200" b="0" dirty="0" smtClean="0"/>
              <a:t>RUB : 11.0 - 11.0 %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0" dirty="0" smtClean="0"/>
              <a:t>Сумма кредита: от 700000 до 3000000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0" dirty="0" smtClean="0"/>
              <a:t>Первоначальный взнос: 20.0%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0" dirty="0" smtClean="0"/>
              <a:t>---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Комиссии по кредиту отсутствуют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Досрочное погашение ипотеки</a:t>
            </a:r>
            <a:br>
              <a:rPr lang="ru-RU" sz="1200" dirty="0" smtClean="0"/>
            </a:br>
            <a:r>
              <a:rPr lang="ru-RU" sz="1200" b="0" dirty="0" smtClean="0"/>
              <a:t>Возможно как полное, так и частичное досрочное погашение ипотеки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0" dirty="0" smtClean="0"/>
              <a:t>Прочие ограничения: Сумма не менее 15 000 рублей.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Требуемые документы</a:t>
            </a:r>
            <a:br>
              <a:rPr lang="ru-RU" sz="1200" dirty="0" smtClean="0"/>
            </a:br>
            <a:r>
              <a:rPr lang="ru-RU" sz="1200" b="0" dirty="0" smtClean="0"/>
              <a:t>Подтверждающие доход: НДФЛ2; НДФЛ3; Справка о доходах в свободной форме; Подтверждение дополнительного дохода документами;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0" dirty="0" smtClean="0"/>
              <a:t>Прочие документы: заявление-анкета; паспорт; копия всех страниц паспорта; военный билет (для мужчин); копия трудовой книжки, заверенная работодателем; ИНН; страховое свидетельство государственного пенсионного страхования; заграничный паспорт; водительское удостоверение; копия справки о временной регистрации (для иногородних); диплом об образовании; документы о праве собственности;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Страхование ипотечного кредита</a:t>
            </a:r>
            <a:br>
              <a:rPr lang="ru-RU" sz="1200" dirty="0" smtClean="0"/>
            </a:br>
            <a:r>
              <a:rPr lang="ru-RU" sz="1200" b="0" dirty="0" smtClean="0"/>
              <a:t>Обязательное страхование жизни и здоровья заёмщика;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0" dirty="0" smtClean="0"/>
              <a:t>Обязательное страхование приобретенной недвижимости;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0" dirty="0" smtClean="0"/>
              <a:t>Страхование права собственности на приобретаемую недвижимость;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0" dirty="0" smtClean="0"/>
              <a:t>Дополнительная информация: Страхование прекращения или ограничения права собственности на квартиру (в течение первых трех лет после приобретения квартиры в кредит).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Дополнительная информация по ипотечному кредиту</a:t>
            </a:r>
            <a:br>
              <a:rPr lang="ru-RU" sz="1200" dirty="0" smtClean="0"/>
            </a:br>
            <a:r>
              <a:rPr lang="ru-RU" sz="1200" b="0" dirty="0" smtClean="0"/>
              <a:t>Предложение распространяется на покупку готовой недвижимости.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0" dirty="0" smtClean="0"/>
              <a:t>В рамках ипотечного кредита возможно приобретение: квартиры;</a:t>
            </a:r>
            <a:endParaRPr lang="ru-RU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Anastasi\Desktop\img_1328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24744"/>
            <a:ext cx="6385892" cy="4886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is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bisn</Template>
  <TotalTime>148</TotalTime>
  <Words>441</Words>
  <Application>Microsoft Office PowerPoint</Application>
  <PresentationFormat>Экран (4:3)</PresentationFormat>
  <Paragraphs>23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bisn</vt:lpstr>
      <vt:lpstr>Ипотечный кредит </vt:lpstr>
      <vt:lpstr>Слайд 2</vt:lpstr>
      <vt:lpstr>Стоит ли брать ипотеку? </vt:lpstr>
      <vt:lpstr>О выборе банка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Ипотечный кредит</dc:title>
  <dc:creator>Anastasi</dc:creator>
  <cp:lastModifiedBy>Anastasi</cp:lastModifiedBy>
  <cp:revision>15</cp:revision>
  <dcterms:created xsi:type="dcterms:W3CDTF">2013-04-16T17:18:06Z</dcterms:created>
  <dcterms:modified xsi:type="dcterms:W3CDTF">2014-01-11T07:51:17Z</dcterms:modified>
</cp:coreProperties>
</file>