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>
        <p:scale>
          <a:sx n="100" d="100"/>
          <a:sy n="100" d="100"/>
        </p:scale>
        <p:origin x="144" y="2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ACABB-ACDC-4D12-9D69-332BDEA4342A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856F4-99DD-4F2A-84BB-F62558FD9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133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03AD3-5FB7-4235-9429-77912356BA8E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03AD3-5FB7-4235-9429-77912356BA8E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562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872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93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432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127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63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89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900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83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332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47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BEFF-1FE4-4E01-BFFD-D40939B6B896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429B4-00CF-495B-A32B-15D9D1710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226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528638"/>
            <a:ext cx="6873875" cy="338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dirty="0" smtClean="0"/>
              <a:t>При этом задачи каждого уровня чётко определены</a:t>
            </a:r>
            <a:endParaRPr lang="de-DE" sz="2200" dirty="0" smtClean="0"/>
          </a:p>
        </p:txBody>
      </p:sp>
      <p:sp>
        <p:nvSpPr>
          <p:cNvPr id="31747" name="Rectangle 1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28663" y="1308100"/>
            <a:ext cx="76866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buClr>
                <a:srgbClr val="00305E"/>
              </a:buClr>
              <a:buFont typeface="Arial" charset="0"/>
              <a:buNone/>
            </a:pPr>
            <a:r>
              <a:rPr lang="de-DE" dirty="0"/>
              <a:t>– </a:t>
            </a:r>
            <a:r>
              <a:rPr lang="ru-RU" dirty="0"/>
              <a:t>Задачи центрального и локального уровней дополняют друг друга </a:t>
            </a:r>
            <a:r>
              <a:rPr lang="de-DE" dirty="0"/>
              <a:t>–</a:t>
            </a:r>
          </a:p>
        </p:txBody>
      </p:sp>
      <p:sp>
        <p:nvSpPr>
          <p:cNvPr id="31748" name="Rectangle 1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1800" y="2259013"/>
            <a:ext cx="3643313" cy="4040187"/>
          </a:xfrm>
          <a:prstGeom prst="rect">
            <a:avLst/>
          </a:prstGeom>
          <a:solidFill>
            <a:srgbClr val="E0E3DF"/>
          </a:solidFill>
          <a:ln w="9525" algn="ctr">
            <a:noFill/>
            <a:miter lim="800000"/>
            <a:headEnd/>
            <a:tailEnd/>
          </a:ln>
        </p:spPr>
        <p:txBody>
          <a:bodyPr lIns="36000" tIns="90000" rIns="36000" bIns="0"/>
          <a:lstStyle/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Разработка основной стратегии закупок и формирование организации закупок Кнауф СНГ</a:t>
            </a: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Функциональное управление директорами по закупкам</a:t>
            </a:r>
            <a:endParaRPr lang="de-DE" sz="1600" dirty="0">
              <a:solidFill>
                <a:srgbClr val="000000"/>
              </a:solidFill>
            </a:endParaRP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Разработка и стандартизация процессов</a:t>
            </a:r>
            <a:endParaRPr lang="de-DE" sz="1600" dirty="0">
              <a:solidFill>
                <a:srgbClr val="000000"/>
              </a:solidFill>
            </a:endParaRP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Ответственность за стратегические продукты</a:t>
            </a:r>
            <a:r>
              <a:rPr lang="de-DE" sz="1600" dirty="0">
                <a:solidFill>
                  <a:srgbClr val="000000"/>
                </a:solidFill>
              </a:rPr>
              <a:t> (</a:t>
            </a:r>
            <a:r>
              <a:rPr lang="ru-RU" sz="1600" dirty="0">
                <a:solidFill>
                  <a:srgbClr val="000000"/>
                </a:solidFill>
              </a:rPr>
              <a:t>тендер</a:t>
            </a:r>
            <a:r>
              <a:rPr lang="de-DE" sz="1600" dirty="0">
                <a:solidFill>
                  <a:srgbClr val="000000"/>
                </a:solidFill>
              </a:rPr>
              <a:t>)</a:t>
            </a: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Управление поставщиками</a:t>
            </a:r>
            <a:r>
              <a:rPr lang="de-DE" sz="1600" dirty="0">
                <a:solidFill>
                  <a:srgbClr val="000000"/>
                </a:solidFill>
              </a:rPr>
              <a:t> (</a:t>
            </a:r>
            <a:r>
              <a:rPr lang="ru-RU" sz="1600" dirty="0">
                <a:solidFill>
                  <a:srgbClr val="000000"/>
                </a:solidFill>
              </a:rPr>
              <a:t>централизованные</a:t>
            </a:r>
            <a:r>
              <a:rPr lang="de-DE" sz="1600" dirty="0">
                <a:solidFill>
                  <a:srgbClr val="000000"/>
                </a:solidFill>
              </a:rPr>
              <a:t>/</a:t>
            </a:r>
            <a:r>
              <a:rPr lang="ru-RU" sz="1600" dirty="0">
                <a:solidFill>
                  <a:srgbClr val="000000"/>
                </a:solidFill>
              </a:rPr>
              <a:t>стратегические закупки</a:t>
            </a:r>
            <a:r>
              <a:rPr lang="de-DE" sz="1600" dirty="0">
                <a:solidFill>
                  <a:srgbClr val="000000"/>
                </a:solidFill>
              </a:rPr>
              <a:t>)</a:t>
            </a: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Измерение эффективности закупок</a:t>
            </a:r>
            <a:endParaRPr lang="de-DE" sz="1600" dirty="0">
              <a:solidFill>
                <a:srgbClr val="000000"/>
              </a:solidFill>
            </a:endParaRP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Консолидированные данные и отчетность в адрес руководства</a:t>
            </a:r>
            <a:endParaRPr lang="de-DE" sz="1600" dirty="0">
              <a:solidFill>
                <a:srgbClr val="000000"/>
              </a:solidFill>
            </a:endParaRP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Обновление руководства по закупкам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31749" name="Rectangle 3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1800" y="1789113"/>
            <a:ext cx="3643313" cy="415925"/>
          </a:xfrm>
          <a:prstGeom prst="rect">
            <a:avLst/>
          </a:prstGeom>
          <a:solidFill>
            <a:srgbClr val="B6BDB5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/>
              <a:t>Задачи центрального уровня</a:t>
            </a:r>
            <a:endParaRPr lang="de-DE" sz="1600" b="1" dirty="0"/>
          </a:p>
        </p:txBody>
      </p:sp>
      <p:sp>
        <p:nvSpPr>
          <p:cNvPr id="31750" name="Rectangle 3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68888" y="1789113"/>
            <a:ext cx="3643312" cy="415925"/>
          </a:xfrm>
          <a:prstGeom prst="rect">
            <a:avLst/>
          </a:prstGeom>
          <a:solidFill>
            <a:srgbClr val="B6BDB5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/>
              <a:t>Задачи локального уровня</a:t>
            </a:r>
            <a:endParaRPr lang="de-DE" sz="1600" b="1"/>
          </a:p>
        </p:txBody>
      </p:sp>
      <p:sp>
        <p:nvSpPr>
          <p:cNvPr id="31751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68888" y="2259013"/>
            <a:ext cx="3643312" cy="4040187"/>
          </a:xfrm>
          <a:prstGeom prst="rect">
            <a:avLst/>
          </a:prstGeom>
          <a:solidFill>
            <a:srgbClr val="E0E3DF"/>
          </a:solidFill>
          <a:ln w="9525" algn="ctr">
            <a:noFill/>
            <a:miter lim="800000"/>
            <a:headEnd/>
            <a:tailEnd/>
          </a:ln>
        </p:spPr>
        <p:txBody>
          <a:bodyPr lIns="36000" tIns="90000" rIns="36000" bIns="0"/>
          <a:lstStyle/>
          <a:p>
            <a:pPr marL="174625" indent="-174625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Производственное управление директорами по закупкам через ген. директоров</a:t>
            </a:r>
          </a:p>
          <a:p>
            <a:pPr marL="174625" indent="-174625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Ответственность за локальные закупки</a:t>
            </a:r>
            <a:r>
              <a:rPr lang="de-DE" sz="1600" dirty="0">
                <a:solidFill>
                  <a:srgbClr val="000000"/>
                </a:solidFill>
              </a:rPr>
              <a:t> (</a:t>
            </a:r>
            <a:r>
              <a:rPr lang="ru-RU" sz="1600" dirty="0">
                <a:solidFill>
                  <a:srgbClr val="000000"/>
                </a:solidFill>
              </a:rPr>
              <a:t>тендер</a:t>
            </a:r>
            <a:r>
              <a:rPr lang="de-DE" sz="1600" dirty="0">
                <a:solidFill>
                  <a:srgbClr val="000000"/>
                </a:solidFill>
              </a:rPr>
              <a:t>)</a:t>
            </a:r>
            <a:r>
              <a:rPr lang="ru-RU" sz="1600" dirty="0">
                <a:solidFill>
                  <a:srgbClr val="000000"/>
                </a:solidFill>
              </a:rPr>
              <a:t>,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включая переговоры с локальными поставщиками</a:t>
            </a:r>
          </a:p>
          <a:p>
            <a:pPr marL="174625" indent="-174625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Ответственность как </a:t>
            </a:r>
            <a:r>
              <a:rPr lang="en-US" sz="1600" dirty="0">
                <a:solidFill>
                  <a:srgbClr val="000000"/>
                </a:solidFill>
              </a:rPr>
              <a:t>Lead Buyer </a:t>
            </a:r>
            <a:r>
              <a:rPr lang="de-DE" sz="1600" dirty="0">
                <a:solidFill>
                  <a:srgbClr val="000000"/>
                </a:solidFill>
              </a:rPr>
              <a:t>(</a:t>
            </a:r>
            <a:r>
              <a:rPr lang="ru-RU" sz="1600" dirty="0">
                <a:solidFill>
                  <a:srgbClr val="000000"/>
                </a:solidFill>
              </a:rPr>
              <a:t>случае назначения)</a:t>
            </a:r>
            <a:endParaRPr lang="de-DE" sz="1600" dirty="0">
              <a:solidFill>
                <a:srgbClr val="000000"/>
              </a:solidFill>
            </a:endParaRPr>
          </a:p>
          <a:p>
            <a:pPr marL="174625" indent="-174625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Управление поставщиками </a:t>
            </a:r>
            <a:r>
              <a:rPr lang="de-DE" sz="1600" dirty="0">
                <a:solidFill>
                  <a:srgbClr val="000000"/>
                </a:solidFill>
              </a:rPr>
              <a:t>(</a:t>
            </a:r>
            <a:r>
              <a:rPr lang="ru-RU" sz="1600" dirty="0">
                <a:solidFill>
                  <a:srgbClr val="000000"/>
                </a:solidFill>
              </a:rPr>
              <a:t>локальные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поставщики</a:t>
            </a:r>
            <a:r>
              <a:rPr lang="de-DE" sz="1600" dirty="0">
                <a:solidFill>
                  <a:srgbClr val="000000"/>
                </a:solidFill>
              </a:rPr>
              <a:t>)</a:t>
            </a:r>
          </a:p>
          <a:p>
            <a:pPr marL="174625" indent="-174625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Оперативное снабжение</a:t>
            </a:r>
            <a:endParaRPr lang="de-DE" sz="1600" dirty="0">
              <a:solidFill>
                <a:srgbClr val="000000"/>
              </a:solidFill>
            </a:endParaRPr>
          </a:p>
          <a:p>
            <a:pPr marL="174625" indent="-174625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ru-RU" sz="1600" dirty="0">
                <a:solidFill>
                  <a:srgbClr val="000000"/>
                </a:solidFill>
              </a:rPr>
              <a:t>Сбор данных на локальном уровне и передача их на центральный уровень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14" name="Pfeil nach links und rechts 13"/>
          <p:cNvSpPr/>
          <p:nvPr/>
        </p:nvSpPr>
        <p:spPr>
          <a:xfrm>
            <a:off x="4114800" y="3536950"/>
            <a:ext cx="914400" cy="1398588"/>
          </a:xfrm>
          <a:prstGeom prst="leftRightArrow">
            <a:avLst>
              <a:gd name="adj1" fmla="val 62507"/>
              <a:gd name="adj2" fmla="val 38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797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528638"/>
            <a:ext cx="6873875" cy="338137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tasks </a:t>
            </a:r>
            <a:r>
              <a:rPr lang="en-US" sz="2000" dirty="0" smtClean="0"/>
              <a:t>of each level are clearly defined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de-DE" sz="2200" dirty="0" smtClean="0"/>
          </a:p>
        </p:txBody>
      </p:sp>
      <p:sp>
        <p:nvSpPr>
          <p:cNvPr id="31747" name="Rectangle 1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28663" y="1308100"/>
            <a:ext cx="768667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buClr>
                <a:srgbClr val="00305E"/>
              </a:buClr>
            </a:pPr>
            <a:r>
              <a:rPr lang="de-DE" dirty="0"/>
              <a:t>– </a:t>
            </a:r>
            <a:r>
              <a:rPr lang="de-DE" dirty="0" smtClean="0"/>
              <a:t>The t</a:t>
            </a:r>
            <a:r>
              <a:rPr lang="en-US" dirty="0" smtClean="0"/>
              <a:t>asks </a:t>
            </a:r>
            <a:r>
              <a:rPr lang="en-US" dirty="0" smtClean="0"/>
              <a:t>of  central and local levels  are complemented to each other </a:t>
            </a:r>
            <a:r>
              <a:rPr lang="de-DE" dirty="0" smtClean="0"/>
              <a:t>–</a:t>
            </a:r>
            <a:endParaRPr lang="de-DE" dirty="0"/>
          </a:p>
        </p:txBody>
      </p:sp>
      <p:sp>
        <p:nvSpPr>
          <p:cNvPr id="31748" name="Rectangle 1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1800" y="2259013"/>
            <a:ext cx="3643313" cy="4040187"/>
          </a:xfrm>
          <a:prstGeom prst="rect">
            <a:avLst/>
          </a:prstGeom>
          <a:solidFill>
            <a:srgbClr val="E0E3DF"/>
          </a:solidFill>
          <a:ln w="9525" algn="ctr">
            <a:noFill/>
            <a:miter lim="800000"/>
            <a:headEnd/>
            <a:tailEnd/>
          </a:ln>
        </p:spPr>
        <p:txBody>
          <a:bodyPr lIns="36000" tIns="90000" rIns="36000" bIns="0"/>
          <a:lstStyle/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en-US" sz="1600" dirty="0" smtClean="0"/>
              <a:t>Development  of basic procurement strategy and  </a:t>
            </a:r>
            <a:r>
              <a:rPr lang="en-US" sz="1600" dirty="0" err="1" smtClean="0"/>
              <a:t>Knauf</a:t>
            </a:r>
            <a:r>
              <a:rPr lang="en-US" sz="1600" dirty="0" smtClean="0"/>
              <a:t> </a:t>
            </a:r>
            <a:r>
              <a:rPr lang="en-US" sz="1600" dirty="0" smtClean="0"/>
              <a:t>CIS’s formation </a:t>
            </a:r>
            <a:r>
              <a:rPr lang="en-US" sz="1600" dirty="0" smtClean="0"/>
              <a:t>of </a:t>
            </a:r>
            <a:r>
              <a:rPr lang="en-US" sz="1600" dirty="0" smtClean="0"/>
              <a:t>procurement</a:t>
            </a:r>
            <a:endParaRPr lang="en-US" sz="1600" dirty="0" smtClean="0"/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en-US" sz="1600" dirty="0" smtClean="0"/>
              <a:t>Functional management by directors </a:t>
            </a:r>
            <a:r>
              <a:rPr lang="en-US" sz="1600" dirty="0" smtClean="0"/>
              <a:t>on </a:t>
            </a:r>
            <a:r>
              <a:rPr lang="en-US" sz="1600" dirty="0" smtClean="0"/>
              <a:t>procurement</a:t>
            </a: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en-US" sz="1600" dirty="0" smtClean="0"/>
              <a:t>Development and standardization of </a:t>
            </a:r>
            <a:r>
              <a:rPr lang="en-US" sz="1600" dirty="0" smtClean="0"/>
              <a:t>the processes</a:t>
            </a:r>
            <a:endParaRPr lang="en-US" sz="1600" dirty="0" smtClean="0"/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en-US" sz="1600" dirty="0" smtClean="0"/>
              <a:t>Responsibility for </a:t>
            </a:r>
            <a:r>
              <a:rPr lang="en-US" sz="1600" dirty="0" smtClean="0"/>
              <a:t>strategic </a:t>
            </a:r>
            <a:r>
              <a:rPr lang="en-US" sz="1600" dirty="0" smtClean="0"/>
              <a:t>products (tender)</a:t>
            </a: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en-US" sz="1600" dirty="0" smtClean="0"/>
              <a:t>Management of suppliers (centralized/strategic procurement)</a:t>
            </a:r>
            <a:endParaRPr lang="ru-RU" sz="1600" dirty="0" smtClean="0"/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en-US" sz="1600" dirty="0" smtClean="0"/>
              <a:t>Measuring of procurement’s effectiveness</a:t>
            </a:r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en-US" sz="1600" dirty="0" smtClean="0"/>
              <a:t>Consolidated data and reporting to </a:t>
            </a:r>
            <a:r>
              <a:rPr lang="en-US" sz="1600" dirty="0" smtClean="0"/>
              <a:t>the directorship</a:t>
            </a:r>
            <a:endParaRPr lang="en-US" sz="1600" dirty="0" smtClean="0"/>
          </a:p>
          <a:p>
            <a:pPr marL="174625" indent="-174625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  <a:tabLst>
                <a:tab pos="8675688" algn="r"/>
              </a:tabLst>
            </a:pPr>
            <a:r>
              <a:rPr lang="en-US" sz="1600" smtClean="0"/>
              <a:t>Update procurement’s </a:t>
            </a:r>
            <a:r>
              <a:rPr lang="en-US" sz="1600" dirty="0" smtClean="0"/>
              <a:t>directorship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31749" name="Rectangle 3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1800" y="1789113"/>
            <a:ext cx="3643313" cy="415925"/>
          </a:xfrm>
          <a:prstGeom prst="rect">
            <a:avLst/>
          </a:prstGeom>
          <a:solidFill>
            <a:srgbClr val="B6BDB5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dirty="0" smtClean="0"/>
              <a:t>Tasks of central level</a:t>
            </a:r>
            <a:endParaRPr lang="ru-RU" sz="1600" dirty="0"/>
          </a:p>
        </p:txBody>
      </p:sp>
      <p:sp>
        <p:nvSpPr>
          <p:cNvPr id="31750" name="Rectangle 3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68888" y="1789113"/>
            <a:ext cx="3643312" cy="415925"/>
          </a:xfrm>
          <a:prstGeom prst="rect">
            <a:avLst/>
          </a:prstGeom>
          <a:solidFill>
            <a:srgbClr val="B6BDB5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dirty="0" smtClean="0"/>
              <a:t>Tasks of  local level</a:t>
            </a:r>
            <a:endParaRPr lang="ru-RU" sz="1600" dirty="0"/>
          </a:p>
        </p:txBody>
      </p:sp>
      <p:sp>
        <p:nvSpPr>
          <p:cNvPr id="31751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68888" y="2259013"/>
            <a:ext cx="3643312" cy="4040187"/>
          </a:xfrm>
          <a:prstGeom prst="rect">
            <a:avLst/>
          </a:prstGeom>
          <a:solidFill>
            <a:srgbClr val="E0E3DF"/>
          </a:solidFill>
          <a:ln w="9525" algn="ctr">
            <a:noFill/>
            <a:miter lim="800000"/>
            <a:headEnd/>
            <a:tailEnd/>
          </a:ln>
        </p:spPr>
        <p:txBody>
          <a:bodyPr lIns="36000" tIns="90000" rIns="36000" bIns="0"/>
          <a:lstStyle/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   Production management by directors of </a:t>
            </a:r>
          </a:p>
          <a:p>
            <a:pPr lvl="0"/>
            <a:r>
              <a:rPr lang="en-US" sz="1600" dirty="0" smtClean="0"/>
              <a:t>     procurement through </a:t>
            </a:r>
            <a:r>
              <a:rPr lang="en-US" sz="1600" dirty="0" smtClean="0"/>
              <a:t>the general </a:t>
            </a:r>
            <a:r>
              <a:rPr lang="en-US" sz="1600" dirty="0" smtClean="0"/>
              <a:t>directors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   Responsibility for local procurement </a:t>
            </a:r>
          </a:p>
          <a:p>
            <a:pPr lvl="0"/>
            <a:r>
              <a:rPr lang="en-US" sz="1600" dirty="0" smtClean="0"/>
              <a:t>     (tender) including negotiations with </a:t>
            </a:r>
          </a:p>
          <a:p>
            <a:pPr lvl="0"/>
            <a:r>
              <a:rPr lang="en-US" sz="1600" dirty="0" smtClean="0"/>
              <a:t>     local   suppliers 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   Responsibility as a Lead Buyer </a:t>
            </a:r>
          </a:p>
          <a:p>
            <a:pPr lvl="0"/>
            <a:r>
              <a:rPr lang="en-US" sz="1600" dirty="0" smtClean="0"/>
              <a:t>     (</a:t>
            </a:r>
            <a:r>
              <a:rPr lang="en-US" sz="1600" dirty="0" smtClean="0"/>
              <a:t>in the case of his appointment)</a:t>
            </a:r>
            <a:endParaRPr lang="en-US" sz="1600" dirty="0" smtClean="0"/>
          </a:p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   Management of suppliers </a:t>
            </a:r>
          </a:p>
          <a:p>
            <a:pPr lvl="0"/>
            <a:r>
              <a:rPr lang="en-US" sz="1600" dirty="0" smtClean="0"/>
              <a:t>     (local suppliers)</a:t>
            </a:r>
            <a:endParaRPr lang="ru-RU" sz="1600" dirty="0" smtClean="0"/>
          </a:p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    An executive supplies</a:t>
            </a:r>
            <a:endParaRPr lang="ru-RU" sz="1600" dirty="0" smtClean="0"/>
          </a:p>
          <a:p>
            <a:pPr marL="174625" indent="-174625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8675688" algn="r"/>
              </a:tabLst>
            </a:pPr>
            <a:r>
              <a:rPr lang="en-US" sz="1600" dirty="0" smtClean="0"/>
              <a:t>Collecting data on local level and transfer it to the central level 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14" name="Pfeil nach links und rechts 13"/>
          <p:cNvSpPr/>
          <p:nvPr/>
        </p:nvSpPr>
        <p:spPr>
          <a:xfrm>
            <a:off x="4114800" y="3536950"/>
            <a:ext cx="914400" cy="1398588"/>
          </a:xfrm>
          <a:prstGeom prst="leftRightArrow">
            <a:avLst>
              <a:gd name="adj1" fmla="val 62507"/>
              <a:gd name="adj2" fmla="val 38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797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NBI.J140uGs1MdxMJl4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3gxZJTSvUSOzgdohs13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3gxZJTSvUSOzgdohs13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m8gV7nYy0uYCqi9yiVCy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m8gV7nYy0uYCqi9yiVCy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3gxZJTSvUSOzgdohs13G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NBI.J140uGs1MdxMJl4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3gxZJTSvUSOzgdohs13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m8gV7nYy0uYCqi9yiVCy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m8gV7nYy0uYCqi9yiVCy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263</Words>
  <Application>Microsoft Office PowerPoint</Application>
  <PresentationFormat>Экран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При этом задачи каждого уровня чётко определены</vt:lpstr>
      <vt:lpstr> The tasks of each level are clearly defined </vt:lpstr>
    </vt:vector>
  </TitlesOfParts>
  <Company>Knauf Service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этом задачи каждого уровня чётко определены</dc:title>
  <dc:creator>Meisner Tatjana</dc:creator>
  <cp:lastModifiedBy>Nata</cp:lastModifiedBy>
  <cp:revision>20</cp:revision>
  <dcterms:created xsi:type="dcterms:W3CDTF">2011-04-29T05:11:17Z</dcterms:created>
  <dcterms:modified xsi:type="dcterms:W3CDTF">2012-04-13T10:13:16Z</dcterms:modified>
</cp:coreProperties>
</file>