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2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916832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8923C"/>
                </a:solidFill>
              </a:rPr>
              <a:t>Первая реклама в 						Европе</a:t>
            </a:r>
            <a:endParaRPr lang="ru-RU" dirty="0">
              <a:solidFill>
                <a:srgbClr val="E8923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Красавина Ксения, 892 гр.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Афишные тумбы (Франция, середина XIX в.)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ontent_clip_image010_00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356691" y="1600200"/>
            <a:ext cx="2665568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Реклама для женщин</a:t>
            </a:r>
            <a:endParaRPr lang="ru-RU" dirty="0"/>
          </a:p>
        </p:txBody>
      </p:sp>
      <p:pic>
        <p:nvPicPr>
          <p:cNvPr id="4" name="Содержимое 3" descr="La Belle Assemblee Ladies Newspaper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12776"/>
            <a:ext cx="3444747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Политический плакат времен Французской революции. Политическая американская реклама (60-е гг. (конец XVIII в.) XIX в.)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pic>
        <p:nvPicPr>
          <p:cNvPr id="4" name="Содержимое 3" descr="http://www.fincareer.ru/advertis/images/content_clip_image012_000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712879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AIDA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1896 г. американский рекламист </a:t>
            </a:r>
            <a:r>
              <a:rPr lang="ru-RU" dirty="0" err="1" smtClean="0"/>
              <a:t>Элмер</a:t>
            </a:r>
            <a:r>
              <a:rPr lang="ru-RU" dirty="0" smtClean="0"/>
              <a:t> </a:t>
            </a:r>
            <a:r>
              <a:rPr lang="ru-RU" dirty="0" err="1" smtClean="0"/>
              <a:t>Левис</a:t>
            </a:r>
            <a:r>
              <a:rPr lang="ru-RU" dirty="0" smtClean="0"/>
              <a:t> разработал одну из самых известных формул разработки рекламного обращения </a:t>
            </a:r>
            <a:r>
              <a:rPr lang="ru-RU" dirty="0" smtClean="0"/>
              <a:t>AIDA: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6000" dirty="0" smtClean="0"/>
              <a:t>внимание </a:t>
            </a:r>
            <a:r>
              <a:rPr lang="ru-RU" sz="6000" dirty="0" smtClean="0"/>
              <a:t>- интерес - желание - </a:t>
            </a:r>
            <a:r>
              <a:rPr lang="ru-RU" sz="6000" dirty="0" smtClean="0"/>
              <a:t>действие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7552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dirty="0" smtClean="0"/>
              <a:t>Подводя итоги развития рекламы, можно сделать краткие выводы:</a:t>
            </a:r>
          </a:p>
          <a:p>
            <a:pPr lvl="0"/>
            <a:r>
              <a:rPr lang="ru-RU" sz="3300" dirty="0" smtClean="0"/>
              <a:t>По ходу истории возникли и сформировались основные средства рекламы: реклама в прессе, печатная реклама, наружная реклама и др.</a:t>
            </a:r>
          </a:p>
          <a:p>
            <a:pPr lvl="0"/>
            <a:r>
              <a:rPr lang="ru-RU" sz="3300" dirty="0" smtClean="0"/>
              <a:t>Параллельно с рекламой формировались и другие типы коммерческих коммуникаций: паблисити, </a:t>
            </a:r>
            <a:r>
              <a:rPr lang="ru-RU" sz="3300" dirty="0" err="1" smtClean="0"/>
              <a:t>коммивояж</a:t>
            </a:r>
            <a:r>
              <a:rPr lang="ru-RU" sz="3300" dirty="0" smtClean="0"/>
              <a:t>, выставки, прямая почтовая реклама, фирменный стиль и др.</a:t>
            </a:r>
          </a:p>
          <a:p>
            <a:pPr lvl="0"/>
            <a:r>
              <a:rPr lang="ru-RU" sz="3300" dirty="0" smtClean="0"/>
              <a:t>Получила развитие сеть рекламных агентств. Само рекламное агентство </a:t>
            </a:r>
            <a:r>
              <a:rPr lang="ru-RU" sz="3300" dirty="0" err="1" smtClean="0"/>
              <a:t>эволюционизировало</a:t>
            </a:r>
            <a:r>
              <a:rPr lang="ru-RU" sz="3300" dirty="0" smtClean="0"/>
              <a:t> от уровня бюро по размещению в прессе рекламы заказчика до рекламного предприятия с полным циклом обслуживания.</a:t>
            </a:r>
          </a:p>
          <a:p>
            <a:pPr lvl="0"/>
            <a:r>
              <a:rPr lang="ru-RU" sz="3300" dirty="0" smtClean="0"/>
              <a:t>Накоплен опыт проведения рекламных кампаний. Началось формирование общенациональной и международной рекламы.</a:t>
            </a:r>
          </a:p>
          <a:p>
            <a:pPr lvl="0"/>
            <a:r>
              <a:rPr lang="ru-RU" sz="3300" dirty="0" smtClean="0"/>
              <a:t>Активизируются процессы формирования товарных марок крупных товаропроизводителей.</a:t>
            </a:r>
          </a:p>
          <a:p>
            <a:pPr lvl="0"/>
            <a:r>
              <a:rPr lang="ru-RU" sz="3300" dirty="0" smtClean="0"/>
              <a:t>Возникает система государственного регулирования рекламной деятельности в развитых странах.</a:t>
            </a:r>
          </a:p>
          <a:p>
            <a:pPr lvl="0"/>
            <a:r>
              <a:rPr lang="ru-RU" sz="3300" dirty="0" smtClean="0"/>
              <a:t>Теория рекламы становится предметом научных исследований. Начинается преподавание рекламы как учебной дисциплины в крупнейших университетах.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175376" cy="4495800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/>
              <a:t>Иоганн </a:t>
            </a:r>
            <a:r>
              <a:rPr lang="ru-RU" sz="3600" b="1" dirty="0" smtClean="0"/>
              <a:t>Гуттенберг</a:t>
            </a:r>
            <a:r>
              <a:rPr lang="ru-RU" sz="3600" dirty="0" smtClean="0"/>
              <a:t> - немецкий </a:t>
            </a:r>
            <a:r>
              <a:rPr lang="ru-RU" sz="3600" dirty="0" smtClean="0"/>
              <a:t>изобретатель книгопечатания в Европе. В середине XV века в Майнце напечатал т. н. 42-строчную Библию — первое полнообъёмное печатное издание в Европе, признанное шедевром ранней печати.</a:t>
            </a:r>
          </a:p>
          <a:p>
            <a:endParaRPr lang="ru-RU" dirty="0"/>
          </a:p>
        </p:txBody>
      </p:sp>
      <p:pic>
        <p:nvPicPr>
          <p:cNvPr id="1026" name="Picture 2" descr="C:\Users\Ксюня\Desktop\доклад\publication_2772_44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908720"/>
            <a:ext cx="3712299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Гуттенберг</a:t>
            </a:r>
            <a:endParaRPr lang="ru-RU" dirty="0"/>
          </a:p>
        </p:txBody>
      </p:sp>
      <p:pic>
        <p:nvPicPr>
          <p:cNvPr id="4" name="Содержимое 3" descr="o28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96752"/>
            <a:ext cx="6592504" cy="50898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Печатные станки</a:t>
            </a:r>
            <a:endParaRPr lang="ru-RU" dirty="0"/>
          </a:p>
        </p:txBody>
      </p:sp>
      <p:pic>
        <p:nvPicPr>
          <p:cNvPr id="7" name="Содержимое 6" descr="1_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4671367" cy="49685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 descr="C:\Users\Ксюня\Desktop\доклад\6_in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628800"/>
            <a:ext cx="4140174" cy="28981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Gazett</a:t>
            </a:r>
            <a:r>
              <a:rPr lang="ru-RU" sz="3600" dirty="0" smtClean="0"/>
              <a:t> </a:t>
            </a:r>
            <a:r>
              <a:rPr lang="ru-RU" sz="3600" dirty="0" err="1" smtClean="0"/>
              <a:t>de</a:t>
            </a:r>
            <a:r>
              <a:rPr lang="ru-RU" sz="3600" dirty="0" smtClean="0"/>
              <a:t> </a:t>
            </a:r>
            <a:r>
              <a:rPr lang="ru-RU" sz="3600" dirty="0" err="1" smtClean="0"/>
              <a:t>France</a:t>
            </a:r>
            <a:r>
              <a:rPr lang="ru-RU" sz="3600" dirty="0" smtClean="0"/>
              <a:t> № 3 от 2 июля 1631 г.: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Нынешняя засуха благотворно повлияла на качество минеральных вод. Здесь наиболее известны минеральные воды </a:t>
            </a:r>
            <a:r>
              <a:rPr lang="ru-RU" dirty="0" err="1" smtClean="0"/>
              <a:t>Форжа</a:t>
            </a:r>
            <a:r>
              <a:rPr lang="ru-RU" dirty="0" smtClean="0"/>
              <a:t>. Тридцать лет назад искусный врач Мартин ввел их в употребление, а потом публика полюбила их. Недавно королевский лейб-медик </a:t>
            </a:r>
            <a:r>
              <a:rPr lang="ru-RU" dirty="0" err="1" smtClean="0"/>
              <a:t>Бувар</a:t>
            </a:r>
            <a:r>
              <a:rPr lang="ru-RU" dirty="0" smtClean="0"/>
              <a:t>, познания, опыт и правдивость которого гарантируют справедливость его выводов, весьма высоко отозвался об этих водах и советовал Его величеству пить в качестве профилактики. Весь двор последовал примеру короля».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Цилиндрический печатный пресс</a:t>
            </a:r>
            <a:endParaRPr lang="ru-RU" dirty="0"/>
          </a:p>
        </p:txBody>
      </p:sp>
      <p:pic>
        <p:nvPicPr>
          <p:cNvPr id="4" name="Содержимое 3" descr="http://www.fincareer.ru/advertis/images/content_clip_image002_000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200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реклама кофе</a:t>
            </a:r>
            <a:endParaRPr lang="ru-RU" dirty="0"/>
          </a:p>
        </p:txBody>
      </p:sp>
      <p:pic>
        <p:nvPicPr>
          <p:cNvPr id="4" name="Содержимое 3" descr="Первая реклама кофе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35283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Ксюня\Desktop\доклад\drink-coffe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1810" y="1988840"/>
            <a:ext cx="4222190" cy="3367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Реклама картофеля</a:t>
            </a:r>
            <a:endParaRPr lang="ru-RU" dirty="0"/>
          </a:p>
        </p:txBody>
      </p:sp>
      <p:pic>
        <p:nvPicPr>
          <p:cNvPr id="4" name="Содержимое 3" descr="http://www.fincareer.ru/advertis/images/content_clip_image004_000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44824"/>
            <a:ext cx="316835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/>
          <a:lstStyle/>
          <a:p>
            <a:r>
              <a:rPr lang="ru-RU" dirty="0" smtClean="0"/>
              <a:t>«Плакатный Бум»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247384" cy="4495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Использование плакатов в качестве носителей рекламы получило в странах Западной Европы настолько широкое распространение, что феномен получил в середине XIX в. определение «плакатный бум». Массовую обклейку фасадов зданий в столице Англии современники окрестили «кожной болезнью».</a:t>
            </a:r>
          </a:p>
          <a:p>
            <a:endParaRPr lang="ru-RU" dirty="0"/>
          </a:p>
        </p:txBody>
      </p:sp>
      <p:pic>
        <p:nvPicPr>
          <p:cNvPr id="4098" name="Picture 2" descr="C:\Users\Ксюня\Desktop\доклад\content_clip_image008_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25" y="980728"/>
            <a:ext cx="4333875" cy="543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</TotalTime>
  <Words>378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Первая реклама в       Европе</vt:lpstr>
      <vt:lpstr>Развитие</vt:lpstr>
      <vt:lpstr>Гуттенберг</vt:lpstr>
      <vt:lpstr>Печатные станки</vt:lpstr>
      <vt:lpstr>Gazett de France № 3 от 2 июля 1631 г.:</vt:lpstr>
      <vt:lpstr>Цилиндрический печатный пресс</vt:lpstr>
      <vt:lpstr>Первая реклама кофе</vt:lpstr>
      <vt:lpstr>Реклама картофеля</vt:lpstr>
      <vt:lpstr>«Плакатный Бум»</vt:lpstr>
      <vt:lpstr>Афишные тумбы (Франция, середина XIX в.) </vt:lpstr>
      <vt:lpstr>Реклама для женщин</vt:lpstr>
      <vt:lpstr>Политический плакат времен Французской революции. Политическая американская реклама (60-е гг. (конец XVIII в.) XIX в.) </vt:lpstr>
      <vt:lpstr>AIDA</vt:lpstr>
      <vt:lpstr>Итоги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реклама в       Европе</dc:title>
  <dc:creator>Ксюня</dc:creator>
  <cp:lastModifiedBy>Ксюня</cp:lastModifiedBy>
  <cp:revision>10</cp:revision>
  <dcterms:created xsi:type="dcterms:W3CDTF">2012-11-15T01:16:50Z</dcterms:created>
  <dcterms:modified xsi:type="dcterms:W3CDTF">2012-11-15T02:37:31Z</dcterms:modified>
</cp:coreProperties>
</file>