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8CF8-CEDC-4BED-BCF1-C545BA8B9556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BB7403-41B8-42D5-AEAB-8AC963A090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8CF8-CEDC-4BED-BCF1-C545BA8B9556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7403-41B8-42D5-AEAB-8AC963A09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8CF8-CEDC-4BED-BCF1-C545BA8B9556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7403-41B8-42D5-AEAB-8AC963A09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8CF8-CEDC-4BED-BCF1-C545BA8B9556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7403-41B8-42D5-AEAB-8AC963A09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8CF8-CEDC-4BED-BCF1-C545BA8B9556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7403-41B8-42D5-AEAB-8AC963A09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8CF8-CEDC-4BED-BCF1-C545BA8B9556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7403-41B8-42D5-AEAB-8AC963A090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8CF8-CEDC-4BED-BCF1-C545BA8B9556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7403-41B8-42D5-AEAB-8AC963A090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8CF8-CEDC-4BED-BCF1-C545BA8B9556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7403-41B8-42D5-AEAB-8AC963A09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8CF8-CEDC-4BED-BCF1-C545BA8B9556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7403-41B8-42D5-AEAB-8AC963A09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8CF8-CEDC-4BED-BCF1-C545BA8B9556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7403-41B8-42D5-AEAB-8AC963A09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8CF8-CEDC-4BED-BCF1-C545BA8B9556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7403-41B8-42D5-AEAB-8AC963A09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9CF8CF8-CEDC-4BED-BCF1-C545BA8B9556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ABB7403-41B8-42D5-AEAB-8AC963A090C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710" y="3212976"/>
            <a:ext cx="8928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Управленческий менталитет»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6" y="1340768"/>
            <a:ext cx="4875909" cy="70294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Группизм</a:t>
            </a:r>
            <a:r>
              <a:rPr lang="ru-RU" dirty="0" smtClean="0"/>
              <a:t>: управленческие </a:t>
            </a:r>
            <a:r>
              <a:rPr lang="ru-RU" dirty="0"/>
              <a:t>решения принимаются коллективно на основе единогласия; </a:t>
            </a:r>
            <a:endParaRPr lang="ru-RU" dirty="0" smtClean="0"/>
          </a:p>
          <a:p>
            <a:r>
              <a:rPr lang="ru-RU" dirty="0" smtClean="0"/>
              <a:t>Патернализм: неформальные </a:t>
            </a:r>
            <a:r>
              <a:rPr lang="ru-RU" dirty="0"/>
              <a:t>отношения с подчиненными; продвижение по службе по старшинству и стажу работы; </a:t>
            </a:r>
            <a:endParaRPr lang="ru-RU" dirty="0" smtClean="0"/>
          </a:p>
          <a:p>
            <a:r>
              <a:rPr lang="ru-RU" dirty="0" smtClean="0"/>
              <a:t>Высокая </a:t>
            </a:r>
            <a:r>
              <a:rPr lang="ru-RU" dirty="0"/>
              <a:t>приспособляемость к </a:t>
            </a:r>
            <a:r>
              <a:rPr lang="ru-RU" dirty="0" smtClean="0"/>
              <a:t>новизне: восприимчивость </a:t>
            </a:r>
            <a:r>
              <a:rPr lang="ru-RU" dirty="0"/>
              <a:t>нововведений, быстрое их </a:t>
            </a:r>
            <a:r>
              <a:rPr lang="ru-RU" dirty="0" smtClean="0"/>
              <a:t>внедрение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978442" cy="593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2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9" y="1124744"/>
            <a:ext cx="5544616" cy="6192688"/>
          </a:xfrm>
        </p:spPr>
        <p:txBody>
          <a:bodyPr>
            <a:normAutofit/>
          </a:bodyPr>
          <a:lstStyle/>
          <a:p>
            <a:r>
              <a:rPr lang="ru-RU" dirty="0"/>
              <a:t>Христианство (протестантизм):  альтруизм сочетается со стремлением к деньгам, уважением и поклонением богатству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 Христианство </a:t>
            </a:r>
            <a:r>
              <a:rPr lang="ru-RU" dirty="0"/>
              <a:t>(православие): стремление к трансцендентному; </a:t>
            </a:r>
            <a:endParaRPr lang="ru-RU" dirty="0" smtClean="0"/>
          </a:p>
          <a:p>
            <a:r>
              <a:rPr lang="ru-RU" dirty="0" smtClean="0"/>
              <a:t>Ислам</a:t>
            </a:r>
            <a:r>
              <a:rPr lang="ru-RU" dirty="0"/>
              <a:t>: авторитет руководителя по возрасту; </a:t>
            </a:r>
            <a:endParaRPr lang="ru-RU" dirty="0" smtClean="0"/>
          </a:p>
          <a:p>
            <a:r>
              <a:rPr lang="ru-RU" dirty="0" smtClean="0"/>
              <a:t>Синтоизм</a:t>
            </a:r>
            <a:r>
              <a:rPr lang="ru-RU" dirty="0"/>
              <a:t>: обостренное чувство экологической безопасности; </a:t>
            </a:r>
            <a:endParaRPr lang="ru-RU" dirty="0" smtClean="0"/>
          </a:p>
          <a:p>
            <a:r>
              <a:rPr lang="ru-RU" dirty="0" smtClean="0"/>
              <a:t>Буддизм</a:t>
            </a:r>
            <a:r>
              <a:rPr lang="ru-RU" dirty="0"/>
              <a:t>: производство - вторичное дело, деньги также, религия, вера – цель жизни;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47" y="476672"/>
            <a:ext cx="349188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8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7315200" cy="1154097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11" y="1340768"/>
            <a:ext cx="5616624" cy="5805264"/>
          </a:xfrm>
        </p:spPr>
        <p:txBody>
          <a:bodyPr>
            <a:normAutofit/>
          </a:bodyPr>
          <a:lstStyle/>
          <a:p>
            <a:r>
              <a:rPr lang="ru-RU" dirty="0"/>
              <a:t>Различия национальных систем менеджмента проявляются и в их несовместимости. Так, попытки российских менеджеров перенять некоторые приемы и элементы японского менеджмента потерпят неудачу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изменяющемся российском менталитете отмечают увеличение стремления к личной свободе. </a:t>
            </a:r>
            <a:endParaRPr lang="ru-RU" dirty="0" smtClean="0"/>
          </a:p>
          <a:p>
            <a:r>
              <a:rPr lang="ru-RU" dirty="0" smtClean="0"/>
              <a:t>Важнейшим </a:t>
            </a:r>
            <a:r>
              <a:rPr lang="ru-RU" dirty="0"/>
              <a:t>фактором, влияющим на специфику менеджмента, является менталитет нации.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31242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1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35590"/>
            <a:ext cx="8136904" cy="1154097"/>
          </a:xfrm>
        </p:spPr>
        <p:txBody>
          <a:bodyPr/>
          <a:lstStyle/>
          <a:p>
            <a:r>
              <a:rPr lang="ru-RU" dirty="0" smtClean="0"/>
              <a:t>Определение менталитета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1848"/>
            <a:ext cx="4752528" cy="5040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Менталитет </a:t>
            </a:r>
            <a:r>
              <a:rPr lang="ru-RU" dirty="0"/>
              <a:t>руководителя - это интегральная характеристика индивидуальных особенностей и способности личности руководить, а также чаще всего применяемых ею способов и средств управленческой деятельности, которые системно характеризуют ее способности и особенности решения управленческих задач.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888432" cy="515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8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319057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виды менталитета </a:t>
            </a:r>
            <a:r>
              <a:rPr lang="ru-RU" dirty="0"/>
              <a:t>современного </a:t>
            </a:r>
            <a:r>
              <a:rPr lang="ru-RU" dirty="0" smtClean="0"/>
              <a:t>руководителя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2856"/>
            <a:ext cx="5184576" cy="5832648"/>
          </a:xfrm>
        </p:spPr>
        <p:txBody>
          <a:bodyPr>
            <a:normAutofit/>
          </a:bodyPr>
          <a:lstStyle/>
          <a:p>
            <a:r>
              <a:rPr lang="ru-RU" dirty="0" smtClean="0"/>
              <a:t>Авторитарный: единоначалие руководителя в решении любых задач</a:t>
            </a:r>
            <a:endParaRPr lang="en-US" dirty="0" smtClean="0"/>
          </a:p>
          <a:p>
            <a:r>
              <a:rPr lang="ru-RU" dirty="0" smtClean="0"/>
              <a:t>Коллегиальный: руководитель советуется с коллективом</a:t>
            </a:r>
            <a:endParaRPr lang="en-US" dirty="0" smtClean="0"/>
          </a:p>
          <a:p>
            <a:r>
              <a:rPr lang="ru-RU" dirty="0" smtClean="0"/>
              <a:t>Плановый: главное для руководителя – план или программа.</a:t>
            </a:r>
          </a:p>
          <a:p>
            <a:r>
              <a:rPr lang="ru-RU" dirty="0" smtClean="0"/>
              <a:t>Авральный: стиль спешки, цель достигается любой ценой.</a:t>
            </a:r>
          </a:p>
          <a:p>
            <a:r>
              <a:rPr lang="ru-RU" dirty="0" smtClean="0"/>
              <a:t>Либеральный: беспринципный и не деловой руководитель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03054"/>
            <a:ext cx="3742244" cy="565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25" y="836712"/>
            <a:ext cx="5112568" cy="6480720"/>
          </a:xfrm>
        </p:spPr>
        <p:txBody>
          <a:bodyPr/>
          <a:lstStyle/>
          <a:p>
            <a:r>
              <a:rPr lang="ru-RU" dirty="0" smtClean="0"/>
              <a:t>Регламентирующий: постоянная регламентация </a:t>
            </a:r>
          </a:p>
          <a:p>
            <a:r>
              <a:rPr lang="ru-RU" dirty="0" smtClean="0"/>
              <a:t>Перестроенный: постоянные изменения</a:t>
            </a:r>
          </a:p>
          <a:p>
            <a:r>
              <a:rPr lang="ru-RU" dirty="0" smtClean="0"/>
              <a:t>Консервативный: установленные ритуалы, принципы и способы решения задач.</a:t>
            </a:r>
          </a:p>
          <a:p>
            <a:r>
              <a:rPr lang="ru-RU" dirty="0" smtClean="0"/>
              <a:t>Дипломатический: руководитель – дипломат</a:t>
            </a:r>
          </a:p>
          <a:p>
            <a:r>
              <a:rPr lang="ru-RU" dirty="0" smtClean="0"/>
              <a:t>Документальный: большое значение имеют документы </a:t>
            </a:r>
          </a:p>
          <a:p>
            <a:r>
              <a:rPr lang="ru-RU" dirty="0"/>
              <a:t>Лидерский:  руководитель увлекает, </a:t>
            </a:r>
            <a:r>
              <a:rPr lang="ru-RU" dirty="0" smtClean="0"/>
              <a:t>коллектив </a:t>
            </a:r>
            <a:r>
              <a:rPr lang="ru-RU" dirty="0"/>
              <a:t>на решение тех проблем, в которые он глубоко </a:t>
            </a:r>
            <a:r>
              <a:rPr lang="ru-RU" dirty="0" smtClean="0"/>
              <a:t>верит.</a:t>
            </a:r>
          </a:p>
          <a:p>
            <a:r>
              <a:rPr lang="ru-RU" dirty="0" smtClean="0"/>
              <a:t>Административный: указания сверху</a:t>
            </a:r>
          </a:p>
          <a:p>
            <a:pPr marL="45720" indent="0">
              <a:buNone/>
            </a:pP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10" y="476672"/>
            <a:ext cx="36004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7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0" y="116632"/>
            <a:ext cx="8089451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черты эффективного менталитета руководителя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4176464" cy="5589239"/>
          </a:xfrm>
        </p:spPr>
        <p:txBody>
          <a:bodyPr>
            <a:normAutofit/>
          </a:bodyPr>
          <a:lstStyle/>
          <a:p>
            <a:r>
              <a:rPr lang="ru-RU" dirty="0"/>
              <a:t>Главная черта эффективного менталитета руководителя - </a:t>
            </a:r>
            <a:r>
              <a:rPr lang="ru-RU" dirty="0" smtClean="0"/>
              <a:t>гибкость</a:t>
            </a:r>
          </a:p>
          <a:p>
            <a:r>
              <a:rPr lang="ru-RU" dirty="0"/>
              <a:t>Р</a:t>
            </a:r>
            <a:r>
              <a:rPr lang="ru-RU" dirty="0" smtClean="0"/>
              <a:t>уководитель </a:t>
            </a:r>
            <a:r>
              <a:rPr lang="ru-RU" dirty="0"/>
              <a:t>должен умело использовать преимущества того или иного стиля руководства и нейтрализовать его слабые </a:t>
            </a:r>
            <a:r>
              <a:rPr lang="ru-RU" dirty="0" smtClean="0"/>
              <a:t>стороны</a:t>
            </a:r>
            <a:endParaRPr lang="ru-RU" dirty="0"/>
          </a:p>
          <a:p>
            <a:r>
              <a:rPr lang="ru-RU" dirty="0"/>
              <a:t>С</a:t>
            </a:r>
            <a:r>
              <a:rPr lang="ru-RU" dirty="0" smtClean="0"/>
              <a:t>овременному руководителю </a:t>
            </a:r>
            <a:r>
              <a:rPr lang="ru-RU" dirty="0"/>
              <a:t>необходимо опираться на свои </a:t>
            </a:r>
            <a:r>
              <a:rPr lang="ru-RU" dirty="0" smtClean="0"/>
              <a:t>сильные качества</a:t>
            </a:r>
            <a:r>
              <a:rPr lang="ru-RU" dirty="0"/>
              <a:t>, при этом постоянно развивая </a:t>
            </a:r>
            <a:r>
              <a:rPr lang="ru-RU" dirty="0" smtClean="0"/>
              <a:t>слабые </a:t>
            </a:r>
          </a:p>
          <a:p>
            <a:r>
              <a:rPr lang="ru-RU" dirty="0" smtClean="0"/>
              <a:t>Идеальный стиль управления -творческий стиль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13995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0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2088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Закон соответствия менеджмента </a:t>
            </a:r>
            <a:r>
              <a:rPr lang="ru-RU" dirty="0" smtClean="0"/>
              <a:t>менталитету: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5"/>
            <a:ext cx="8784976" cy="20162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/>
              <a:t>определенной </a:t>
            </a:r>
            <a:r>
              <a:rPr lang="ru-RU" sz="2800" dirty="0"/>
              <a:t>ментальности, каждой конкретной черте национального характера, стороне менталитета в целом соответствуют адекватные формы, виды, системы менеджмента.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618406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7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496944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Соответствие менеджмента менталитету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8840"/>
            <a:ext cx="4716016" cy="5256583"/>
          </a:xfrm>
        </p:spPr>
        <p:txBody>
          <a:bodyPr>
            <a:normAutofit/>
          </a:bodyPr>
          <a:lstStyle/>
          <a:p>
            <a:r>
              <a:rPr lang="ru-RU" dirty="0"/>
              <a:t>Индивидуализация сознания, повышенное чувство собственного </a:t>
            </a:r>
            <a:r>
              <a:rPr lang="ru-RU" dirty="0" smtClean="0"/>
              <a:t>достоинства: ориентация на личность</a:t>
            </a:r>
          </a:p>
          <a:p>
            <a:r>
              <a:rPr lang="ru-RU" dirty="0" smtClean="0"/>
              <a:t>Стремление к обособленности: формальные отношения на производстве; </a:t>
            </a:r>
          </a:p>
          <a:p>
            <a:r>
              <a:rPr lang="ru-RU" dirty="0" smtClean="0"/>
              <a:t>Прагматизм: целеустремленность </a:t>
            </a:r>
            <a:r>
              <a:rPr lang="ru-RU" dirty="0"/>
              <a:t>руководителей и подчиненных;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85" y="1509713"/>
            <a:ext cx="3924995" cy="508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2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4" y="1052736"/>
            <a:ext cx="4680520" cy="6741367"/>
          </a:xfrm>
        </p:spPr>
        <p:txBody>
          <a:bodyPr>
            <a:normAutofit/>
          </a:bodyPr>
          <a:lstStyle/>
          <a:p>
            <a:r>
              <a:rPr lang="ru-RU" dirty="0" smtClean="0"/>
              <a:t>Практицизм: формирование </a:t>
            </a:r>
            <a:r>
              <a:rPr lang="ru-RU" dirty="0"/>
              <a:t>нестандартной системы </a:t>
            </a:r>
            <a:r>
              <a:rPr lang="ru-RU" dirty="0" smtClean="0"/>
              <a:t>управления</a:t>
            </a:r>
          </a:p>
          <a:p>
            <a:r>
              <a:rPr lang="ru-RU" dirty="0" smtClean="0"/>
              <a:t>Рационализм: выбор </a:t>
            </a:r>
            <a:r>
              <a:rPr lang="ru-RU" dirty="0"/>
              <a:t>оптимального решения; </a:t>
            </a:r>
            <a:endParaRPr lang="ru-RU" dirty="0" smtClean="0"/>
          </a:p>
          <a:p>
            <a:r>
              <a:rPr lang="ru-RU" dirty="0" smtClean="0"/>
              <a:t>Стремление </a:t>
            </a:r>
            <a:r>
              <a:rPr lang="ru-RU" dirty="0"/>
              <a:t>к </a:t>
            </a:r>
            <a:r>
              <a:rPr lang="ru-RU" dirty="0" smtClean="0"/>
              <a:t>богатству: дисциплина </a:t>
            </a:r>
            <a:r>
              <a:rPr lang="ru-RU" dirty="0"/>
              <a:t>и рост в карьере определяется уровнем заработной платы; </a:t>
            </a:r>
            <a:endParaRPr lang="ru-RU" dirty="0" smtClean="0"/>
          </a:p>
          <a:p>
            <a:r>
              <a:rPr lang="ru-RU" dirty="0" smtClean="0"/>
              <a:t>Пунктуальность: облегченные </a:t>
            </a:r>
            <a:r>
              <a:rPr lang="ru-RU" dirty="0"/>
              <a:t>формы контроля за рабочим процессом;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24" y="287257"/>
            <a:ext cx="3972778" cy="609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5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46" y="1196752"/>
            <a:ext cx="5040560" cy="6669360"/>
          </a:xfrm>
        </p:spPr>
        <p:txBody>
          <a:bodyPr>
            <a:normAutofit/>
          </a:bodyPr>
          <a:lstStyle/>
          <a:p>
            <a:r>
              <a:rPr lang="ru-RU" dirty="0" smtClean="0"/>
              <a:t>Консерватизм: неприемлемость </a:t>
            </a:r>
            <a:r>
              <a:rPr lang="ru-RU" dirty="0"/>
              <a:t>нововведений; </a:t>
            </a:r>
            <a:endParaRPr lang="ru-RU" dirty="0" smtClean="0"/>
          </a:p>
          <a:p>
            <a:r>
              <a:rPr lang="ru-RU" dirty="0" smtClean="0"/>
              <a:t>Леность: в управлении- пресс, давление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Трудолюбие: высокая </a:t>
            </a:r>
            <a:r>
              <a:rPr lang="ru-RU" dirty="0"/>
              <a:t>производительность при всех прочих равных условиях; </a:t>
            </a:r>
            <a:endParaRPr lang="ru-RU" dirty="0" smtClean="0"/>
          </a:p>
          <a:p>
            <a:r>
              <a:rPr lang="ru-RU" dirty="0" smtClean="0"/>
              <a:t>Аккуратность: высокое </a:t>
            </a:r>
            <a:r>
              <a:rPr lang="ru-RU" dirty="0"/>
              <a:t>качество; высокая культура управления; </a:t>
            </a:r>
            <a:endParaRPr lang="ru-RU" dirty="0" smtClean="0"/>
          </a:p>
          <a:p>
            <a:r>
              <a:rPr lang="ru-RU" dirty="0" smtClean="0"/>
              <a:t>Бережливость: максимальная </a:t>
            </a:r>
            <a:r>
              <a:rPr lang="ru-RU" dirty="0"/>
              <a:t>экономия на системе управления;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25" y="548680"/>
            <a:ext cx="398410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7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73</TotalTime>
  <Words>460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Перспектива</vt:lpstr>
      <vt:lpstr>Презентация PowerPoint</vt:lpstr>
      <vt:lpstr>Определение менталитета</vt:lpstr>
      <vt:lpstr>Основные виды менталитета современного руководителя</vt:lpstr>
      <vt:lpstr>Презентация PowerPoint</vt:lpstr>
      <vt:lpstr>Основные черты эффективного менталитета руководителя</vt:lpstr>
      <vt:lpstr>Закон соответствия менеджмента менталитету:</vt:lpstr>
      <vt:lpstr>Соответствие менеджмента менталитету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AS501</cp:lastModifiedBy>
  <cp:revision>25</cp:revision>
  <dcterms:created xsi:type="dcterms:W3CDTF">2012-11-22T16:52:53Z</dcterms:created>
  <dcterms:modified xsi:type="dcterms:W3CDTF">2015-01-15T21:31:44Z</dcterms:modified>
</cp:coreProperties>
</file>