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7187-68F4-4F94-9C9B-AD7562408ABF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F31A-2418-49C8-9461-07BD6F63150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7187-68F4-4F94-9C9B-AD7562408ABF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F31A-2418-49C8-9461-07BD6F6315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7187-68F4-4F94-9C9B-AD7562408ABF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F31A-2418-49C8-9461-07BD6F6315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7187-68F4-4F94-9C9B-AD7562408ABF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F31A-2418-49C8-9461-07BD6F63150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7187-68F4-4F94-9C9B-AD7562408ABF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F31A-2418-49C8-9461-07BD6F6315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7187-68F4-4F94-9C9B-AD7562408ABF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F31A-2418-49C8-9461-07BD6F6315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7187-68F4-4F94-9C9B-AD7562408ABF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F31A-2418-49C8-9461-07BD6F6315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7187-68F4-4F94-9C9B-AD7562408ABF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F31A-2418-49C8-9461-07BD6F6315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7187-68F4-4F94-9C9B-AD7562408ABF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F31A-2418-49C8-9461-07BD6F6315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7187-68F4-4F94-9C9B-AD7562408ABF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F31A-2418-49C8-9461-07BD6F6315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7187-68F4-4F94-9C9B-AD7562408ABF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F31A-2418-49C8-9461-07BD6F6315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AEF7187-68F4-4F94-9C9B-AD7562408ABF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2B1F31A-2418-49C8-9461-07BD6F63150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4293096"/>
            <a:ext cx="6400800" cy="1752600"/>
          </a:xfrm>
        </p:spPr>
        <p:txBody>
          <a:bodyPr/>
          <a:lstStyle/>
          <a:p>
            <a:pPr algn="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72400" cy="1470025"/>
          </a:xfrm>
        </p:spPr>
        <p:txBody>
          <a:bodyPr/>
          <a:lstStyle/>
          <a:p>
            <a:r>
              <a:rPr lang="ru-RU" dirty="0" smtClean="0"/>
              <a:t>Анализ Рекламного ролика: «</a:t>
            </a:r>
            <a:r>
              <a:rPr lang="en-US" dirty="0"/>
              <a:t>Transformer </a:t>
            </a:r>
            <a:r>
              <a:rPr lang="en-US" dirty="0" smtClean="0"/>
              <a:t>Prime</a:t>
            </a:r>
            <a:r>
              <a:rPr lang="ru-RU" dirty="0" smtClean="0"/>
              <a:t>»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7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Transformer Prime</a:t>
            </a:r>
            <a:r>
              <a:rPr lang="en-US" dirty="0"/>
              <a:t/>
            </a:r>
            <a:br>
              <a:rPr lang="en-US" dirty="0"/>
            </a:br>
            <a:r>
              <a:rPr lang="en-US" sz="800" dirty="0"/>
              <a:t>http://www.youtube.com/watch?v=60o0J_ISY9M</a:t>
            </a:r>
            <a:endParaRPr lang="ru-RU" sz="800" dirty="0"/>
          </a:p>
        </p:txBody>
      </p:sp>
      <p:pic>
        <p:nvPicPr>
          <p:cNvPr id="4" name="Трансформеры Прайм от Хасбро Hasbro 37975 37991 38087 37980 37994 38003.mp4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31640" y="1484784"/>
            <a:ext cx="6127576" cy="4595682"/>
          </a:xfrm>
        </p:spPr>
      </p:pic>
    </p:spTree>
    <p:extLst>
      <p:ext uri="{BB962C8B-B14F-4D97-AF65-F5344CB8AC3E}">
        <p14:creationId xmlns:p14="http://schemas.microsoft.com/office/powerpoint/2010/main" val="41879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37736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924800" cy="1143000"/>
          </a:xfrm>
        </p:spPr>
        <p:txBody>
          <a:bodyPr/>
          <a:lstStyle/>
          <a:p>
            <a:r>
              <a:rPr lang="ru-RU" dirty="0" smtClean="0"/>
              <a:t>Вид рекламы: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268760"/>
            <a:ext cx="5474568" cy="4997152"/>
          </a:xfrm>
        </p:spPr>
        <p:txBody>
          <a:bodyPr>
            <a:normAutofit/>
          </a:bodyPr>
          <a:lstStyle/>
          <a:p>
            <a:r>
              <a:rPr lang="ru-RU" dirty="0" smtClean="0"/>
              <a:t>Рекламный </a:t>
            </a:r>
            <a:r>
              <a:rPr lang="ru-RU" dirty="0"/>
              <a:t>ролик от компании </a:t>
            </a:r>
            <a:r>
              <a:rPr lang="ru-RU" dirty="0" err="1"/>
              <a:t>Hasbro</a:t>
            </a:r>
            <a:r>
              <a:rPr lang="ru-RU" dirty="0"/>
              <a:t> демонстрирует новую коллекцию популярных игрушек из серии </a:t>
            </a:r>
            <a:r>
              <a:rPr lang="ru-RU" dirty="0" err="1"/>
              <a:t>Трансформеры</a:t>
            </a:r>
            <a:r>
              <a:rPr lang="ru-RU" dirty="0"/>
              <a:t> </a:t>
            </a:r>
            <a:r>
              <a:rPr lang="ru-RU" dirty="0" err="1"/>
              <a:t>Прайм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i="1" u="sng" dirty="0" smtClean="0"/>
              <a:t>По </a:t>
            </a:r>
            <a:r>
              <a:rPr lang="ru-RU" b="1" i="1" u="sng" dirty="0"/>
              <a:t>содержанию </a:t>
            </a:r>
            <a:r>
              <a:rPr lang="ru-RU" dirty="0"/>
              <a:t>относится к товарной рекламе, нацеленную на реализацию товара. </a:t>
            </a:r>
            <a:endParaRPr lang="ru-RU" dirty="0" smtClean="0"/>
          </a:p>
          <a:p>
            <a:r>
              <a:rPr lang="ru-RU" b="1" i="1" u="sng" dirty="0" smtClean="0"/>
              <a:t>По </a:t>
            </a:r>
            <a:r>
              <a:rPr lang="ru-RU" b="1" i="1" u="sng" dirty="0"/>
              <a:t>типу адресата </a:t>
            </a:r>
            <a:r>
              <a:rPr lang="ru-RU" dirty="0"/>
              <a:t>данный рекламный ролик </a:t>
            </a:r>
            <a:r>
              <a:rPr lang="ru-RU" dirty="0" smtClean="0"/>
              <a:t>является потребительским, </a:t>
            </a:r>
            <a:r>
              <a:rPr lang="ru-RU" dirty="0"/>
              <a:t>т.к. рассчитан на определенную аудиторию: детей и их родителей. </a:t>
            </a:r>
            <a:endParaRPr lang="ru-RU" dirty="0" smtClean="0"/>
          </a:p>
          <a:p>
            <a:r>
              <a:rPr lang="ru-RU" b="1" i="1" u="sng" dirty="0" smtClean="0"/>
              <a:t>По </a:t>
            </a:r>
            <a:r>
              <a:rPr lang="ru-RU" b="1" i="1" u="sng" dirty="0"/>
              <a:t>способу представления </a:t>
            </a:r>
            <a:r>
              <a:rPr lang="ru-RU" dirty="0"/>
              <a:t>– реклама визуальная – динамическая, т.к. создана с использованием анимационной графики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b="1" i="1" u="sng" dirty="0"/>
              <a:t>По средствам передачи </a:t>
            </a:r>
            <a:r>
              <a:rPr lang="ru-RU" dirty="0"/>
              <a:t>– телевизионная. Показ рекламы осуществляется на популярных детских телевизионных каналах таких, как Карусель и </a:t>
            </a:r>
            <a:r>
              <a:rPr lang="ru-RU" dirty="0" err="1"/>
              <a:t>Disney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i="1" u="sng" dirty="0" smtClean="0"/>
              <a:t>По </a:t>
            </a:r>
            <a:r>
              <a:rPr lang="ru-RU" b="1" i="1" u="sng" dirty="0"/>
              <a:t>области распространения </a:t>
            </a:r>
            <a:r>
              <a:rPr lang="ru-RU" dirty="0"/>
              <a:t>– общенациональная. </a:t>
            </a:r>
          </a:p>
        </p:txBody>
      </p:sp>
      <p:pic>
        <p:nvPicPr>
          <p:cNvPr id="1028" name="Picture 4" descr="Hasbro Transformers Prime Toys Revea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862" y="1268760"/>
            <a:ext cx="2957583" cy="462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76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924800" cy="1143000"/>
          </a:xfrm>
        </p:spPr>
        <p:txBody>
          <a:bodyPr/>
          <a:lstStyle/>
          <a:p>
            <a:r>
              <a:rPr lang="ru-RU" dirty="0" smtClean="0"/>
              <a:t>целевая аудитория: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610472" cy="4853136"/>
          </a:xfrm>
        </p:spPr>
        <p:txBody>
          <a:bodyPr>
            <a:normAutofit/>
          </a:bodyPr>
          <a:lstStyle/>
          <a:p>
            <a:r>
              <a:rPr lang="ru-RU" sz="2800" dirty="0"/>
              <a:t>дети, в основном мальчики в возрасте от 3 до 12 лет, которые интересуются данными </a:t>
            </a:r>
            <a:r>
              <a:rPr lang="ru-RU" sz="2800" dirty="0" smtClean="0"/>
              <a:t>героями;</a:t>
            </a:r>
          </a:p>
          <a:p>
            <a:r>
              <a:rPr lang="ru-RU" sz="2800" dirty="0" smtClean="0"/>
              <a:t>а </a:t>
            </a:r>
            <a:r>
              <a:rPr lang="ru-RU" sz="2800" dirty="0"/>
              <a:t>также их родители, которые заинтересованы в покупке необычной игрушки для своего ребенка.</a:t>
            </a:r>
          </a:p>
        </p:txBody>
      </p:sp>
      <p:pic>
        <p:nvPicPr>
          <p:cNvPr id="2050" name="Picture 2" descr="Робот трансформер Прайм Beast Hunters Бамблби (Bamblebee), размер M - Интернет магазин детских игрушек Забияка, Екатеринбур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82082"/>
            <a:ext cx="3024336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39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Имиджевые</a:t>
            </a:r>
            <a:r>
              <a:rPr lang="ru-RU" dirty="0" smtClean="0"/>
              <a:t> </a:t>
            </a:r>
            <a:r>
              <a:rPr lang="ru-RU" dirty="0"/>
              <a:t>характеристики: 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96752"/>
            <a:ext cx="5330552" cy="50691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улучшенные </a:t>
            </a:r>
            <a:r>
              <a:rPr lang="ru-RU" sz="2400" dirty="0"/>
              <a:t>фигурки героев из последнего фильма </a:t>
            </a:r>
            <a:r>
              <a:rPr lang="ru-RU" sz="2400" dirty="0" err="1"/>
              <a:t>Трансформеров</a:t>
            </a:r>
            <a:r>
              <a:rPr lang="ru-RU" sz="2400" dirty="0"/>
              <a:t>;</a:t>
            </a:r>
          </a:p>
          <a:p>
            <a:r>
              <a:rPr lang="ru-RU" sz="2400" dirty="0" smtClean="0"/>
              <a:t>игрушки </a:t>
            </a:r>
            <a:r>
              <a:rPr lang="ru-RU" sz="2400" dirty="0"/>
              <a:t>стали более </a:t>
            </a:r>
            <a:r>
              <a:rPr lang="ru-RU" sz="2400" dirty="0" smtClean="0"/>
              <a:t>интересны, в отличие от предыдущей версии;</a:t>
            </a:r>
            <a:endParaRPr lang="ru-RU" sz="2400" dirty="0"/>
          </a:p>
          <a:p>
            <a:r>
              <a:rPr lang="ru-RU" sz="2400" dirty="0" smtClean="0"/>
              <a:t>оригинальная </a:t>
            </a:r>
            <a:r>
              <a:rPr lang="ru-RU" sz="2400" dirty="0"/>
              <a:t>озвучка рекламного ролика привлекает ребенка;</a:t>
            </a:r>
          </a:p>
          <a:p>
            <a:r>
              <a:rPr lang="ru-RU" sz="2400" dirty="0" smtClean="0"/>
              <a:t>реклама </a:t>
            </a:r>
            <a:r>
              <a:rPr lang="ru-RU" sz="2400" dirty="0"/>
              <a:t>представлена известной компанией </a:t>
            </a:r>
            <a:r>
              <a:rPr lang="ru-RU" sz="2400" dirty="0" err="1"/>
              <a:t>Hasbro</a:t>
            </a:r>
            <a:r>
              <a:rPr lang="ru-RU" sz="2400" dirty="0"/>
              <a:t>, которая пользуется большой популярностью. </a:t>
            </a:r>
          </a:p>
        </p:txBody>
      </p:sp>
      <p:pic>
        <p:nvPicPr>
          <p:cNvPr id="3074" name="Picture 2" descr="TFP-OptimusPrime (Optimus Prime)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52736"/>
            <a:ext cx="2860467" cy="492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23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Уникальное торговое предложение: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24744"/>
            <a:ext cx="5112568" cy="5877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Новые </a:t>
            </a:r>
            <a:r>
              <a:rPr lang="ru-RU" sz="2000" dirty="0"/>
              <a:t>герои фильмов всегда приобретают большую популярность, в рекламе производитель делает ставку на такие моменты, как:</a:t>
            </a:r>
          </a:p>
          <a:p>
            <a:r>
              <a:rPr lang="ru-RU" sz="2000" dirty="0" smtClean="0"/>
              <a:t>«</a:t>
            </a:r>
            <a:r>
              <a:rPr lang="ru-RU" sz="2000" dirty="0"/>
              <a:t>Они уже здесь»  (реклама начинается с этой фразы, побуждая совершить покупку как можно быстрее);</a:t>
            </a:r>
          </a:p>
          <a:p>
            <a:r>
              <a:rPr lang="ru-RU" sz="2000" dirty="0" smtClean="0"/>
              <a:t>новые </a:t>
            </a:r>
            <a:r>
              <a:rPr lang="ru-RU" sz="2000" dirty="0" err="1"/>
              <a:t>Трансформеры</a:t>
            </a:r>
            <a:r>
              <a:rPr lang="ru-RU" sz="2000" dirty="0"/>
              <a:t>;</a:t>
            </a:r>
          </a:p>
          <a:p>
            <a:r>
              <a:rPr lang="ru-RU" sz="2000" dirty="0" smtClean="0"/>
              <a:t>силы </a:t>
            </a:r>
            <a:r>
              <a:rPr lang="ru-RU" sz="2000" dirty="0"/>
              <a:t>игрушки стали больше;</a:t>
            </a:r>
          </a:p>
          <a:p>
            <a:r>
              <a:rPr lang="ru-RU" sz="2000" dirty="0" smtClean="0"/>
              <a:t>они </a:t>
            </a:r>
            <a:r>
              <a:rPr lang="ru-RU" sz="2000" dirty="0"/>
              <a:t>подойдут для битвы «за землю» (привлекает ребенка, делая игрушку по-настоящему уникальной);</a:t>
            </a:r>
          </a:p>
          <a:p>
            <a:r>
              <a:rPr lang="ru-RU" sz="2000" dirty="0" err="1" smtClean="0"/>
              <a:t>Трансформеры</a:t>
            </a:r>
            <a:r>
              <a:rPr lang="ru-RU" sz="2000" dirty="0" smtClean="0"/>
              <a:t> </a:t>
            </a:r>
            <a:r>
              <a:rPr lang="ru-RU" sz="2000" dirty="0"/>
              <a:t>предназначены специально для «тебя».</a:t>
            </a:r>
          </a:p>
          <a:p>
            <a:endParaRPr lang="ru-RU" dirty="0"/>
          </a:p>
        </p:txBody>
      </p:sp>
      <p:pic>
        <p:nvPicPr>
          <p:cNvPr id="4098" name="Picture 2" descr="SDCC 2011 Transformers Prime Optimus Prime First Edition Figure in Matrix Packaging - Transformers 2010 - 2014 Transformers Exc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96752"/>
            <a:ext cx="324036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85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психологических концепций: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754488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u="sng" dirty="0"/>
              <a:t>Психоаналитический подход:</a:t>
            </a:r>
          </a:p>
          <a:p>
            <a:r>
              <a:rPr lang="ru-RU" dirty="0"/>
              <a:t>Сущность психоаналитического подхода — в непо­средственном воздействии рекламы на бессознатель­ную сферу психики </a:t>
            </a:r>
            <a:r>
              <a:rPr lang="ru-RU" dirty="0" smtClean="0"/>
              <a:t>потребителя, в данном случае основной акцент делается на детскую психику, с </a:t>
            </a:r>
            <a:r>
              <a:rPr lang="ru-RU" dirty="0"/>
              <a:t>целью вызвать у него непроизвольное влечение к рекламируемому то­вару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Интерес к рекламному ролику усиливается за счет популярных </a:t>
            </a:r>
            <a:r>
              <a:rPr lang="ru-RU" dirty="0" err="1" smtClean="0"/>
              <a:t>герояев</a:t>
            </a:r>
            <a:r>
              <a:rPr lang="ru-RU" dirty="0" smtClean="0"/>
              <a:t> из известного фильма.</a:t>
            </a:r>
          </a:p>
          <a:p>
            <a:r>
              <a:rPr lang="ru-RU" dirty="0" smtClean="0"/>
              <a:t>Родители не готовы отказать ребенку в покупке современной модной игрушки.</a:t>
            </a:r>
          </a:p>
          <a:p>
            <a:r>
              <a:rPr lang="ru-RU" dirty="0"/>
              <a:t>Ребенок ассоциирует себя с главными героями фильма и приближает фантазию к действительности.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 descr="Official Images: Takara Transformers Prime Micron Arms Fig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84784"/>
            <a:ext cx="3024336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66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665312"/>
            <a:ext cx="4752528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u="sng" dirty="0"/>
              <a:t>Ассоциативная методика:</a:t>
            </a:r>
          </a:p>
          <a:p>
            <a:r>
              <a:rPr lang="ru-RU" dirty="0"/>
              <a:t>Принцип сходства – игрушки максимально соответствуют настоящим героям фильма и обладают «</a:t>
            </a:r>
            <a:r>
              <a:rPr lang="ru-RU" dirty="0" err="1"/>
              <a:t>сверхсилами</a:t>
            </a:r>
            <a:r>
              <a:rPr lang="ru-RU" dirty="0" smtClean="0"/>
              <a:t>».</a:t>
            </a:r>
            <a:endParaRPr lang="ru-RU" dirty="0"/>
          </a:p>
          <a:p>
            <a:pPr marL="0" indent="0">
              <a:buNone/>
            </a:pPr>
            <a:r>
              <a:rPr lang="ru-RU" b="1" i="1" u="sng" dirty="0"/>
              <a:t>Суггестивная техника:</a:t>
            </a:r>
          </a:p>
          <a:p>
            <a:pPr marL="0" indent="0">
              <a:buNone/>
            </a:pPr>
            <a:r>
              <a:rPr lang="ru-RU" dirty="0"/>
              <a:t>Запоминающаяся озвучка ролика, короткие фразы побуждают к покупке игрушке:</a:t>
            </a:r>
          </a:p>
          <a:p>
            <a:r>
              <a:rPr lang="ru-RU" dirty="0"/>
              <a:t>«В битве за Землю, ты должен выстоять</a:t>
            </a:r>
            <a:r>
              <a:rPr lang="ru-RU" dirty="0" smtClean="0"/>
              <a:t>»; </a:t>
            </a:r>
            <a:endParaRPr lang="ru-RU" dirty="0"/>
          </a:p>
          <a:p>
            <a:r>
              <a:rPr lang="ru-RU" dirty="0"/>
              <a:t>«Такими ты их еще никогда не видел</a:t>
            </a:r>
            <a:r>
              <a:rPr lang="ru-RU" dirty="0" smtClean="0"/>
              <a:t>»;</a:t>
            </a:r>
            <a:endParaRPr lang="ru-RU" dirty="0"/>
          </a:p>
          <a:p>
            <a:r>
              <a:rPr lang="ru-RU" dirty="0"/>
              <a:t>«Это твоя битва</a:t>
            </a:r>
            <a:r>
              <a:rPr lang="ru-RU" dirty="0" smtClean="0"/>
              <a:t>!»;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Все это относится к призыву, созданному в виде нормативного утверждения.</a:t>
            </a:r>
          </a:p>
          <a:p>
            <a:endParaRPr lang="ru-RU" dirty="0"/>
          </a:p>
        </p:txBody>
      </p:sp>
      <p:pic>
        <p:nvPicPr>
          <p:cNvPr id="6146" name="Picture 2" descr="Best Optimus Prime Movie T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36712"/>
            <a:ext cx="3528392" cy="501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60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76672"/>
            <a:ext cx="5616624" cy="3744416"/>
          </a:xfrm>
        </p:spPr>
        <p:txBody>
          <a:bodyPr>
            <a:noAutofit/>
          </a:bodyPr>
          <a:lstStyle/>
          <a:p>
            <a:r>
              <a:rPr lang="ru-RU" sz="2400" dirty="0"/>
              <a:t>Рекламные стратегии компаний, имеющих детскую целевую аудиторию, все, так или иначе, основаны на особенностях детской психологии и развития в той или иной возрастной группе. </a:t>
            </a:r>
            <a:endParaRPr lang="ru-RU" sz="2400" dirty="0" smtClean="0"/>
          </a:p>
          <a:p>
            <a:r>
              <a:rPr lang="ru-RU" sz="2400" dirty="0" err="1"/>
              <a:t>Hasbro</a:t>
            </a:r>
            <a:r>
              <a:rPr lang="ru-RU" sz="2400" dirty="0"/>
              <a:t> - одна из самых крупных и популярных компаний на нашей планете, которая занимается производством </a:t>
            </a:r>
            <a:r>
              <a:rPr lang="ru-RU" sz="2400" dirty="0" smtClean="0"/>
              <a:t>игрушек.</a:t>
            </a:r>
          </a:p>
          <a:p>
            <a:r>
              <a:rPr lang="ru-RU" sz="2400" dirty="0"/>
              <a:t>Фигурки </a:t>
            </a:r>
            <a:r>
              <a:rPr lang="ru-RU" sz="2400" dirty="0" err="1"/>
              <a:t>Hasbro</a:t>
            </a:r>
            <a:r>
              <a:rPr lang="ru-RU" sz="2400" dirty="0"/>
              <a:t> стали основой для производства огромного количества мультиков, комиксов и даже полнометражных </a:t>
            </a:r>
            <a:r>
              <a:rPr lang="ru-RU" sz="2400" dirty="0" smtClean="0"/>
              <a:t>фильмов, за счет чего имеют большой </a:t>
            </a:r>
            <a:r>
              <a:rPr lang="ru-RU" sz="2400" smtClean="0"/>
              <a:t>уровень продаж. </a:t>
            </a:r>
            <a:endParaRPr lang="ru-RU" sz="2400" dirty="0"/>
          </a:p>
        </p:txBody>
      </p:sp>
      <p:pic>
        <p:nvPicPr>
          <p:cNvPr id="7170" name="Picture 2" descr="ЕВРОПОКУПКА - Пластилин Hasbro 49413 HASBRO PlayDoh Строительный набор купить . 49413 HASBRO PlayDoh Строительный наб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830" y="1052736"/>
            <a:ext cx="288032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3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62</TotalTime>
  <Words>431</Words>
  <Application>Microsoft Office PowerPoint</Application>
  <PresentationFormat>Экран (4:3)</PresentationFormat>
  <Paragraphs>43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Горизонт</vt:lpstr>
      <vt:lpstr>Анализ Рекламного ролика: «Transformer Prime»  </vt:lpstr>
      <vt:lpstr>Transformer Prime http://www.youtube.com/watch?v=60o0J_ISY9M</vt:lpstr>
      <vt:lpstr>Вид рекламы:</vt:lpstr>
      <vt:lpstr>целевая аудитория:</vt:lpstr>
      <vt:lpstr>Имиджевые характеристики:   </vt:lpstr>
      <vt:lpstr>Уникальное торговое предложение: </vt:lpstr>
      <vt:lpstr>Анализ психологических концепций: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AS501</dc:creator>
  <cp:lastModifiedBy>AS501</cp:lastModifiedBy>
  <cp:revision>9</cp:revision>
  <dcterms:created xsi:type="dcterms:W3CDTF">2014-11-28T12:08:54Z</dcterms:created>
  <dcterms:modified xsi:type="dcterms:W3CDTF">2015-01-15T21:44:59Z</dcterms:modified>
</cp:coreProperties>
</file>