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2706F46-2C7B-426A-83AF-33FDE4ADE5B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C226096-DBBA-456F-9F7A-FF027F62860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077072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6931104" cy="1702160"/>
          </a:xfrm>
        </p:spPr>
        <p:txBody>
          <a:bodyPr>
            <a:normAutofit/>
          </a:bodyPr>
          <a:lstStyle/>
          <a:p>
            <a:r>
              <a:rPr lang="ru-RU" dirty="0" smtClean="0"/>
              <a:t>Стратегия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развития </a:t>
            </a:r>
            <a:r>
              <a:rPr lang="ru-RU" dirty="0" err="1" smtClean="0"/>
              <a:t>МЕТАЛЛОИНВЕСТа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97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7" y="332656"/>
            <a:ext cx="5400599" cy="6408711"/>
          </a:xfrm>
        </p:spPr>
        <p:txBody>
          <a:bodyPr>
            <a:noAutofit/>
          </a:bodyPr>
          <a:lstStyle/>
          <a:p>
            <a:r>
              <a:rPr lang="ru-RU" sz="2400" dirty="0"/>
              <a:t>Компания стремится поддерживать благоприятную социальную среду в регионах присутствия и на каждом из своих предприятий. </a:t>
            </a:r>
            <a:endParaRPr lang="ru-RU" sz="2400" dirty="0" smtClean="0"/>
          </a:p>
          <a:p>
            <a:r>
              <a:rPr lang="ru-RU" sz="2400" dirty="0" smtClean="0"/>
              <a:t>МЕТАЛЛОИНВЕСТ </a:t>
            </a:r>
            <a:r>
              <a:rPr lang="ru-RU" sz="2400" dirty="0"/>
              <a:t>обеспечивает стабильную занятость более чем 62 тысячам сотрудников и содействует в решении актуальных проблем в регионах присутствия</a:t>
            </a:r>
            <a:r>
              <a:rPr lang="ru-RU" sz="2400"/>
              <a:t>. </a:t>
            </a:r>
            <a:endParaRPr lang="ru-RU" sz="2400" dirty="0" smtClean="0"/>
          </a:p>
          <a:p>
            <a:r>
              <a:rPr lang="ru-RU" sz="2400" dirty="0" smtClean="0"/>
              <a:t>Базовый </a:t>
            </a:r>
            <a:r>
              <a:rPr lang="ru-RU" sz="2400" dirty="0"/>
              <a:t>принцип социальной политики Компании — «единство целей» — зафиксирован в «Меморандуме о корпоративной социальной ответственности </a:t>
            </a:r>
            <a:r>
              <a:rPr lang="ru-RU" sz="2400" dirty="0" err="1"/>
              <a:t>МЕТАЛЛОИНВЕСТа</a:t>
            </a:r>
            <a:r>
              <a:rPr lang="ru-RU" sz="2400" dirty="0"/>
              <a:t>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8575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0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5112568" cy="6264697"/>
          </a:xfrm>
        </p:spPr>
        <p:txBody>
          <a:bodyPr>
            <a:normAutofit/>
          </a:bodyPr>
          <a:lstStyle/>
          <a:p>
            <a:r>
              <a:rPr lang="ru-RU" sz="2400" dirty="0"/>
              <a:t>МЕТАЛЛОИНВЕСТ - ведущий производитель и поставщик железорудной продукции и </a:t>
            </a:r>
            <a:r>
              <a:rPr lang="ru-RU" sz="2400" dirty="0" err="1"/>
              <a:t>горячебрикетированного</a:t>
            </a:r>
            <a:r>
              <a:rPr lang="ru-RU" sz="2400" dirty="0"/>
              <a:t> железа (ГБЖ) на глобальном рынке, один из региональных производителей стали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Компания обладает вторыми по величине в мире разведанными запасами железной руды — около 14,6 млрд тонн по международной классификации JORС, что гарантирует около 150 лет эксплуатационного периода при текущем уровне добычи.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13184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55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62" y="0"/>
            <a:ext cx="8964488" cy="1054250"/>
          </a:xfrm>
        </p:spPr>
        <p:txBody>
          <a:bodyPr/>
          <a:lstStyle/>
          <a:p>
            <a:r>
              <a:rPr lang="ru-RU" dirty="0"/>
              <a:t>Сильные стороны </a:t>
            </a:r>
            <a:r>
              <a:rPr lang="ru-RU" dirty="0" smtClean="0"/>
              <a:t>Компании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5832648" cy="5877272"/>
          </a:xfrm>
        </p:spPr>
        <p:txBody>
          <a:bodyPr>
            <a:normAutofit/>
          </a:bodyPr>
          <a:lstStyle/>
          <a:p>
            <a:r>
              <a:rPr lang="ru-RU" dirty="0"/>
              <a:t>Стратегия развития </a:t>
            </a:r>
            <a:r>
              <a:rPr lang="ru-RU" dirty="0" err="1"/>
              <a:t>МЕТАЛЛОИНВЕСТа</a:t>
            </a:r>
            <a:r>
              <a:rPr lang="ru-RU" dirty="0"/>
              <a:t> — это укрепление позиций одного из ведущих производителей железной руды в мире со специализацией на продуктах с высокой добавленной стоимостью</a:t>
            </a:r>
            <a:r>
              <a:rPr lang="ru-RU" dirty="0" smtClean="0"/>
              <a:t>.</a:t>
            </a:r>
          </a:p>
          <a:p>
            <a:r>
              <a:rPr lang="ru-RU" dirty="0"/>
              <a:t>ведущие позиции в железорудной отрасли;</a:t>
            </a:r>
          </a:p>
          <a:p>
            <a:r>
              <a:rPr lang="ru-RU" dirty="0"/>
              <a:t>вторые по объемам в мире запасы железной руды;</a:t>
            </a:r>
          </a:p>
          <a:p>
            <a:r>
              <a:rPr lang="ru-RU" dirty="0"/>
              <a:t>продолжительный срок жизни запасов (около 150 лет);</a:t>
            </a:r>
          </a:p>
          <a:p>
            <a:r>
              <a:rPr lang="ru-RU" dirty="0"/>
              <a:t>лидирующие позиции по производству железорудной продукции с высокой добавленной стоимостью (окатыши и ГБЖ);</a:t>
            </a:r>
          </a:p>
          <a:p>
            <a:r>
              <a:rPr lang="ru-RU" dirty="0"/>
              <a:t>уникальные </a:t>
            </a:r>
            <a:r>
              <a:rPr lang="ru-RU" dirty="0" err="1"/>
              <a:t>энергоэффективные</a:t>
            </a:r>
            <a:r>
              <a:rPr lang="ru-RU" dirty="0"/>
              <a:t> технологии;</a:t>
            </a:r>
          </a:p>
          <a:p>
            <a:r>
              <a:rPr lang="ru-RU" dirty="0"/>
              <a:t>низкая себестоимость производства окатышей и ГБЖ;</a:t>
            </a:r>
          </a:p>
          <a:p>
            <a:r>
              <a:rPr lang="ru-RU" dirty="0"/>
              <a:t>высокие финансовые показатели;</a:t>
            </a:r>
          </a:p>
          <a:p>
            <a:r>
              <a:rPr lang="ru-RU" dirty="0"/>
              <a:t>эффективная команда менеджеров, способная обеспечить рост бизнеса.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3001516" cy="464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4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6048672" cy="64087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/>
              <a:t>Цель Компании — обеспечение развития бизнеса благодаря последовательной реализации инвестиционной стратегии</a:t>
            </a:r>
            <a:r>
              <a:rPr lang="ru-RU" sz="2800" b="1" dirty="0" smtClean="0"/>
              <a:t>:</a:t>
            </a:r>
            <a:endParaRPr lang="ru-RU" sz="2800" dirty="0"/>
          </a:p>
          <a:p>
            <a:r>
              <a:rPr lang="ru-RU" sz="2800" dirty="0"/>
              <a:t>Разработка железорудной базы и укрепление рыночных позиций в сегменте продукции с высокой добавленной стоимостью (окатыши и ГБЖ</a:t>
            </a:r>
            <a:r>
              <a:rPr lang="ru-RU" sz="2800" dirty="0" smtClean="0"/>
              <a:t>).</a:t>
            </a:r>
            <a:endParaRPr lang="ru-RU" sz="2800" dirty="0"/>
          </a:p>
          <a:p>
            <a:r>
              <a:rPr lang="ru-RU" sz="2800" dirty="0"/>
              <a:t>Развитие рынков сбыта продукции и логистической инфраструктуры для расширения присутствия на развивающихся рынках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Внедрение новых технологий для повышения эффективности производства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74" y="980728"/>
            <a:ext cx="28575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52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1" y="260648"/>
            <a:ext cx="5328592" cy="6480719"/>
          </a:xfrm>
        </p:spPr>
        <p:txBody>
          <a:bodyPr>
            <a:normAutofit/>
          </a:bodyPr>
          <a:lstStyle/>
          <a:p>
            <a:r>
              <a:rPr lang="ru-RU" sz="2400" dirty="0"/>
              <a:t>Максимизация прибыльности стального производства Компании за счет расширения сортамента, повышения качества и конкурентоспособности продукции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Оптимизация использования знаний и опыта, развитие профессиональных качеств сотрудников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Применение передовых практик в части промышленной безопасности, охраны труда и снижения нагрузки на окружающую среду.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32385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60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620688"/>
            <a:ext cx="5328592" cy="6480719"/>
          </a:xfrm>
        </p:spPr>
        <p:txBody>
          <a:bodyPr>
            <a:normAutofit/>
          </a:bodyPr>
          <a:lstStyle/>
          <a:p>
            <a:r>
              <a:rPr lang="ru-RU" sz="2400" dirty="0"/>
              <a:t>Устойчивое развитие Компании, основанное на соблюдении необходимого баланса интересов производственно-экономической, социальной и экологической деятельности </a:t>
            </a:r>
            <a:r>
              <a:rPr lang="ru-RU" sz="2400" dirty="0" err="1"/>
              <a:t>МЕТАЛЛОИНВЕСТа</a:t>
            </a:r>
            <a:r>
              <a:rPr lang="ru-RU" sz="2400" dirty="0"/>
              <a:t> на территориях присутствия, является приоритетом при формировании долгосрочных программ и базируется на позиции ответственного ведения бизнеса и постоянного совершенствования системы корпоративного управления.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2987824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0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01183" cy="1054250"/>
          </a:xfrm>
        </p:spPr>
        <p:txBody>
          <a:bodyPr/>
          <a:lstStyle/>
          <a:p>
            <a:r>
              <a:rPr lang="ru-RU" dirty="0"/>
              <a:t>Текущие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высокоприоритетные проекты Компании: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3900961"/>
              </p:ext>
            </p:extLst>
          </p:nvPr>
        </p:nvGraphicFramePr>
        <p:xfrm>
          <a:off x="251520" y="1772816"/>
          <a:ext cx="8136904" cy="4421462"/>
        </p:xfrm>
        <a:graphic>
          <a:graphicData uri="http://schemas.openxmlformats.org/drawingml/2006/table">
            <a:tbl>
              <a:tblPr/>
              <a:tblGrid>
                <a:gridCol w="1741387"/>
                <a:gridCol w="1741387"/>
                <a:gridCol w="1741387"/>
                <a:gridCol w="1741387"/>
                <a:gridCol w="390452"/>
                <a:gridCol w="390452"/>
                <a:gridCol w="390452"/>
              </a:tblGrid>
              <a:tr h="80784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Комбинат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Продукция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Увеличение годовой </a:t>
                      </a:r>
                      <a:b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производственной мощности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113">
                <a:tc gridSpan="4"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Увеличение производства железорудной продукции с высокой добавленной стоимостью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41479" marR="41479" marT="20739" marB="20739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41479" marR="41479" marT="20739" marB="20739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1479" marR="41479" marT="20739" marB="20739">
                    <a:lnT>
                      <a:noFill/>
                    </a:lnT>
                  </a:tcPr>
                </a:tc>
              </a:tr>
              <a:tr h="949708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Строительство обжиговой машины № 3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МГОК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окатыши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5,0 млн. тонн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41479" marR="41479" marT="20739" marB="20739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41479" marR="41479" marT="20739" marB="20739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1479" marR="41479" marT="20739" marB="20739"/>
                </a:tc>
              </a:tr>
              <a:tr h="524113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Строительство ЦГБЖ-3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ЛГОК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ГБЖ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1,8 млн. тонн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41479" marR="41479" marT="20739" marB="20739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41479" marR="41479" marT="20739" marB="20739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1479" marR="41479" marT="20739" marB="20739"/>
                </a:tc>
              </a:tr>
              <a:tr h="524113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Модернизация ЦГБЖ-2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ЛГОК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ГБЖ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0,2 млн. тонн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41479" marR="41479" marT="20739" marB="20739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41479" marR="41479" marT="20739" marB="20739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1479" marR="41479" marT="20739" marB="20739"/>
                </a:tc>
              </a:tr>
              <a:tr h="1091573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Реконструкция установки металлизации №3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ОЭМК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ПВЖ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0,1 млн. тонн</a:t>
                      </a:r>
                    </a:p>
                  </a:txBody>
                  <a:tcPr marL="43207" marR="43207" marT="43207" marB="4320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41479" marR="41479" marT="20739" marB="20739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41479" marR="41479" marT="20739" marB="20739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1479" marR="41479" marT="20739" marB="207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03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24800" cy="792088"/>
          </a:xfrm>
        </p:spPr>
        <p:txBody>
          <a:bodyPr/>
          <a:lstStyle/>
          <a:p>
            <a:r>
              <a:rPr lang="ru-RU" dirty="0"/>
              <a:t>Развитие рынков сбыта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20246247"/>
              </p:ext>
            </p:extLst>
          </p:nvPr>
        </p:nvGraphicFramePr>
        <p:xfrm>
          <a:off x="467544" y="1412776"/>
          <a:ext cx="7200800" cy="4425355"/>
        </p:xfrm>
        <a:graphic>
          <a:graphicData uri="http://schemas.openxmlformats.org/drawingml/2006/table">
            <a:tbl>
              <a:tblPr/>
              <a:tblGrid>
                <a:gridCol w="1800200"/>
                <a:gridCol w="1800200"/>
                <a:gridCol w="1800200"/>
                <a:gridCol w="1800200"/>
              </a:tblGrid>
              <a:tr h="190758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Сооружение установки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вакуумирования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стали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Уральская Сталь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вакуумированная</a:t>
                      </a:r>
                      <a:b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сталь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1,2 млн. тонн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725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Расширение мощностей по разливке товарного чугуна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Уральская Сталь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товарный чугун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0,8 млн. тонн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041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Оптимизация производства стали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ОЭМК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сталь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0,5 млн. тонн</a:t>
                      </a:r>
                    </a:p>
                  </a:txBody>
                  <a:tcPr marL="70565" marR="70565" marT="70565" marB="705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92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24800" cy="652934"/>
          </a:xfrm>
        </p:spPr>
        <p:txBody>
          <a:bodyPr/>
          <a:lstStyle/>
          <a:p>
            <a:r>
              <a:rPr lang="ru-RU" dirty="0"/>
              <a:t>Повышение эффективности </a:t>
            </a:r>
            <a:r>
              <a:rPr lang="ru-RU" dirty="0" smtClean="0"/>
              <a:t>бизнеса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506753"/>
              </p:ext>
            </p:extLst>
          </p:nvPr>
        </p:nvGraphicFramePr>
        <p:xfrm>
          <a:off x="323528" y="1412776"/>
          <a:ext cx="7747000" cy="3816424"/>
        </p:xfrm>
        <a:graphic>
          <a:graphicData uri="http://schemas.openxmlformats.org/drawingml/2006/table">
            <a:tbl>
              <a:tblPr/>
              <a:tblGrid>
                <a:gridCol w="1936750"/>
                <a:gridCol w="1936750"/>
                <a:gridCol w="1936750"/>
                <a:gridCol w="1936750"/>
              </a:tblGrid>
              <a:tr h="190821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Сооружение новой коксовой батареи № 6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Уральская Сталь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кокс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0,7 млн. тонн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212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Сооружение воздухоразделительной установки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ОЭМК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кислород, азот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384063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</TotalTime>
  <Words>448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Стратегия  развития МЕТАЛЛОИНВЕСТа </vt:lpstr>
      <vt:lpstr>Презентация PowerPoint</vt:lpstr>
      <vt:lpstr>Сильные стороны Компании </vt:lpstr>
      <vt:lpstr>Презентация PowerPoint</vt:lpstr>
      <vt:lpstr>Презентация PowerPoint</vt:lpstr>
      <vt:lpstr>Презентация PowerPoint</vt:lpstr>
      <vt:lpstr>Текущие  и высокоприоритетные проекты Компании:</vt:lpstr>
      <vt:lpstr>Развитие рынков сбыта</vt:lpstr>
      <vt:lpstr>Повышение эффективности бизнеса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 развития МЕТАЛЛОИНВЕСТа </dc:title>
  <dc:creator>AS501</dc:creator>
  <cp:lastModifiedBy>AS501</cp:lastModifiedBy>
  <cp:revision>6</cp:revision>
  <dcterms:created xsi:type="dcterms:W3CDTF">2013-12-10T15:22:55Z</dcterms:created>
  <dcterms:modified xsi:type="dcterms:W3CDTF">2015-01-16T10:23:53Z</dcterms:modified>
</cp:coreProperties>
</file>