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2.jpg" ContentType="image/png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6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7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5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0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0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44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6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2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3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9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1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4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7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2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6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C3D9CE-2810-4355-8DA9-7D43AAED6FC2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38B6A0-C472-4D4F-B828-0C77312BE7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КМОП</a:t>
            </a:r>
            <a:r>
              <a:rPr lang="en-US" dirty="0" smtClean="0"/>
              <a:t> </a:t>
            </a:r>
            <a:r>
              <a:rPr lang="ru-RU" dirty="0" smtClean="0"/>
              <a:t>и ПЗС матрицы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169985"/>
            <a:ext cx="10018713" cy="568569"/>
          </a:xfrm>
        </p:spPr>
        <p:txBody>
          <a:bodyPr>
            <a:normAutofit/>
          </a:bodyPr>
          <a:lstStyle/>
          <a:p>
            <a:r>
              <a:rPr lang="ru-RU" sz="2200" dirty="0"/>
              <a:t>Преимущества и недостатки CCD </a:t>
            </a:r>
            <a:r>
              <a:rPr lang="ru-RU" sz="2200" dirty="0" smtClean="0"/>
              <a:t>матриц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8" y="3254327"/>
            <a:ext cx="10018713" cy="3124201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ru-RU" sz="1600" dirty="0"/>
              <a:t>Камеры с CCD сенсорами сегодня практически не </a:t>
            </a:r>
            <a:r>
              <a:rPr lang="ru-RU" sz="1600" dirty="0" smtClean="0"/>
              <a:t>производятся.</a:t>
            </a:r>
            <a:endParaRPr lang="ru-RU" sz="1600" dirty="0"/>
          </a:p>
          <a:p>
            <a:r>
              <a:rPr lang="ru-RU" sz="1600" dirty="0"/>
              <a:t>На данный момент CMOS технология ни чем не уступает CCD, и с каждым днём развивается, и очень сложно отличить изображение одной матрицы от другого, хотя найдется много людей, которые будут упорно </a:t>
            </a:r>
            <a:r>
              <a:rPr lang="ru-RU" sz="1600" dirty="0" err="1"/>
              <a:t>пиарить</a:t>
            </a:r>
            <a:r>
              <a:rPr lang="ru-RU" sz="1600" dirty="0"/>
              <a:t> CMOS, и наоборот.</a:t>
            </a: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08" y="711468"/>
            <a:ext cx="3191608" cy="29014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41468" y="81216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CCD сенсоры используются на протяжении многих лет, поэтому ПЗС-технология совершенствовался со временем и по прежнему имеют ряд преимуществ перед CMOS матрицами. CCD матицы имеют более совершенный электронный затвор, который очень важен для фиксации быстрых перемещений (движений).</a:t>
            </a:r>
            <a:br>
              <a:rPr lang="ru-RU" sz="1600" dirty="0" smtClean="0"/>
            </a:br>
            <a:r>
              <a:rPr lang="ru-RU" sz="1600" dirty="0" smtClean="0"/>
              <a:t>Также отличается низким уровнем шума, имеет хорошую чувствительность в ближнем ИК-диапазоне, при низкой освещенности снимает очень хорошо.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 ПЗС сенсоров отсутствует вибрация и </a:t>
            </a:r>
            <a:r>
              <a:rPr lang="ru-RU" sz="1600" b="1" dirty="0" err="1" smtClean="0"/>
              <a:t>rolling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shutter</a:t>
            </a:r>
            <a:r>
              <a:rPr lang="ru-RU" sz="1600" b="1" dirty="0" smtClean="0"/>
              <a:t> </a:t>
            </a:r>
            <a:r>
              <a:rPr lang="ru-RU" sz="1600" dirty="0" smtClean="0"/>
              <a:t>эффект, привычный для КМОП.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825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55" y="-58615"/>
            <a:ext cx="10018713" cy="60373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Применение </a:t>
            </a:r>
            <a:r>
              <a:rPr lang="en-US" sz="2200" dirty="0" smtClean="0"/>
              <a:t>CMOS </a:t>
            </a:r>
            <a:r>
              <a:rPr lang="ru-RU" sz="2200" dirty="0" smtClean="0"/>
              <a:t>и </a:t>
            </a:r>
            <a:r>
              <a:rPr lang="en-US" sz="2200" dirty="0" smtClean="0"/>
              <a:t>CCD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5" y="644770"/>
            <a:ext cx="1911815" cy="1396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5" y="2040974"/>
            <a:ext cx="1911815" cy="138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5" y="3437179"/>
            <a:ext cx="1911815" cy="1200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5" y="4644180"/>
            <a:ext cx="1911815" cy="1486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97" y="1342872"/>
            <a:ext cx="1867479" cy="1396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97" y="2739077"/>
            <a:ext cx="1867479" cy="10904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97" y="3829543"/>
            <a:ext cx="1867479" cy="13292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14770" y="610461"/>
            <a:ext cx="36963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НАУЧНОЕ ПРИМЕНЕНИЕ</a:t>
            </a:r>
          </a:p>
          <a:p>
            <a:r>
              <a:rPr lang="ru-RU" sz="1200" dirty="0" smtClean="0"/>
              <a:t>для спектроскопии;</a:t>
            </a:r>
          </a:p>
          <a:p>
            <a:r>
              <a:rPr lang="ru-RU" sz="1200" dirty="0" smtClean="0"/>
              <a:t>для микроскопии;</a:t>
            </a:r>
          </a:p>
          <a:p>
            <a:r>
              <a:rPr lang="ru-RU" sz="1200" dirty="0" smtClean="0"/>
              <a:t>для кристаллографии;</a:t>
            </a:r>
          </a:p>
          <a:p>
            <a:r>
              <a:rPr lang="ru-RU" sz="1200" dirty="0" smtClean="0"/>
              <a:t>для рентгеноскопии;</a:t>
            </a:r>
          </a:p>
          <a:p>
            <a:r>
              <a:rPr lang="ru-RU" sz="1200" dirty="0" smtClean="0"/>
              <a:t>для естественных наук;</a:t>
            </a:r>
          </a:p>
          <a:p>
            <a:r>
              <a:rPr lang="ru-RU" sz="1200" dirty="0" smtClean="0"/>
              <a:t>для биологических наук.</a:t>
            </a:r>
          </a:p>
          <a:p>
            <a:r>
              <a:rPr lang="ru-RU" sz="1200" dirty="0" smtClean="0"/>
              <a:t>	</a:t>
            </a:r>
          </a:p>
          <a:p>
            <a:r>
              <a:rPr lang="ru-RU" sz="1200" dirty="0" smtClean="0"/>
              <a:t>КОСМИЧЕСКОЕ ПРИМЕНЕНИЕ</a:t>
            </a:r>
          </a:p>
          <a:p>
            <a:r>
              <a:rPr lang="ru-RU" sz="1200" dirty="0" smtClean="0"/>
              <a:t>в телескопах;</a:t>
            </a:r>
          </a:p>
          <a:p>
            <a:r>
              <a:rPr lang="ru-RU" sz="1200" dirty="0" smtClean="0"/>
              <a:t>в звёздных датчиках;</a:t>
            </a:r>
          </a:p>
          <a:p>
            <a:r>
              <a:rPr lang="ru-RU" sz="1200" dirty="0" smtClean="0"/>
              <a:t>в спутниках слежения;</a:t>
            </a:r>
          </a:p>
          <a:p>
            <a:r>
              <a:rPr lang="ru-RU" sz="1200" dirty="0" smtClean="0"/>
              <a:t>при зондировании планет;</a:t>
            </a:r>
          </a:p>
          <a:p>
            <a:r>
              <a:rPr lang="ru-RU" sz="1200" dirty="0" smtClean="0"/>
              <a:t>бортовое и ручное оборудование экипажа.</a:t>
            </a:r>
          </a:p>
          <a:p>
            <a:r>
              <a:rPr lang="ru-RU" sz="1200" dirty="0" smtClean="0"/>
              <a:t>	</a:t>
            </a:r>
          </a:p>
          <a:p>
            <a:r>
              <a:rPr lang="ru-RU" sz="1200" dirty="0" smtClean="0"/>
              <a:t>ПРОМЫШЛЕННОЕ ПРИМЕНЕНИЕ</a:t>
            </a:r>
          </a:p>
          <a:p>
            <a:r>
              <a:rPr lang="ru-RU" sz="1200" dirty="0" smtClean="0"/>
              <a:t>для проверки качества сварных швов;</a:t>
            </a:r>
          </a:p>
          <a:p>
            <a:r>
              <a:rPr lang="ru-RU" sz="1200" dirty="0" smtClean="0"/>
              <a:t>для контроля равномерности окрашенных поверхностей;</a:t>
            </a:r>
          </a:p>
          <a:p>
            <a:r>
              <a:rPr lang="ru-RU" sz="1200" dirty="0" smtClean="0"/>
              <a:t>для исследования износостойкости механических изделий;</a:t>
            </a:r>
          </a:p>
          <a:p>
            <a:r>
              <a:rPr lang="ru-RU" sz="1200" dirty="0" smtClean="0"/>
              <a:t>для считывания штрих-кодов;</a:t>
            </a:r>
          </a:p>
          <a:p>
            <a:r>
              <a:rPr lang="ru-RU" sz="1200" dirty="0" smtClean="0"/>
              <a:t>для контроля качества упаковки продукции.</a:t>
            </a:r>
            <a:endParaRPr lang="en-US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ПРИМЕНЕНИЕ ДЛЯ ОХРАНЫ ОБЪЕКТОВ</a:t>
            </a:r>
          </a:p>
          <a:p>
            <a:r>
              <a:rPr lang="ru-RU" sz="1200" dirty="0" smtClean="0"/>
              <a:t>в жилых квартирах;</a:t>
            </a:r>
          </a:p>
          <a:p>
            <a:r>
              <a:rPr lang="ru-RU" sz="1200" dirty="0" smtClean="0"/>
              <a:t>в аэропортах;</a:t>
            </a:r>
          </a:p>
          <a:p>
            <a:r>
              <a:rPr lang="ru-RU" sz="1200" dirty="0" smtClean="0"/>
              <a:t>на строительных площадках;</a:t>
            </a:r>
          </a:p>
          <a:p>
            <a:r>
              <a:rPr lang="ru-RU" sz="1200" dirty="0" smtClean="0"/>
              <a:t>на рабочих местах;</a:t>
            </a:r>
          </a:p>
          <a:p>
            <a:r>
              <a:rPr lang="ru-RU" sz="1200" dirty="0" smtClean="0"/>
              <a:t>в «умных» камерах, распознающих лицо человека.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81309" y="1114485"/>
            <a:ext cx="321690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ПРИМЕНЕНИЕ В ФОТОГРАФИРОВАНИИ</a:t>
            </a:r>
          </a:p>
          <a:p>
            <a:endParaRPr lang="ru-RU" sz="1200" dirty="0" smtClean="0"/>
          </a:p>
          <a:p>
            <a:r>
              <a:rPr lang="ru-RU" sz="1200" dirty="0" smtClean="0"/>
              <a:t>в профессиональных фотоаппаратах;</a:t>
            </a:r>
          </a:p>
          <a:p>
            <a:r>
              <a:rPr lang="ru-RU" sz="1200" dirty="0" smtClean="0"/>
              <a:t>в любительских фотоаппаратах;</a:t>
            </a:r>
          </a:p>
          <a:p>
            <a:r>
              <a:rPr lang="ru-RU" sz="1200" dirty="0" smtClean="0"/>
              <a:t>в мобильных телефонах.</a:t>
            </a:r>
          </a:p>
          <a:p>
            <a:r>
              <a:rPr lang="ru-RU" sz="1200" dirty="0" smtClean="0"/>
              <a:t>	</a:t>
            </a:r>
          </a:p>
          <a:p>
            <a:r>
              <a:rPr lang="ru-RU" sz="1200" dirty="0" smtClean="0"/>
              <a:t>МЕДИЦИНСКОЕ ПРИМЕНЕНИЕ</a:t>
            </a:r>
          </a:p>
          <a:p>
            <a:endParaRPr lang="ru-RU" sz="1200" dirty="0" smtClean="0"/>
          </a:p>
          <a:p>
            <a:r>
              <a:rPr lang="ru-RU" sz="1200" dirty="0" smtClean="0"/>
              <a:t>в рентгеноскопии;</a:t>
            </a:r>
          </a:p>
          <a:p>
            <a:r>
              <a:rPr lang="ru-RU" sz="1200" dirty="0" smtClean="0"/>
              <a:t>в кардиологии;</a:t>
            </a:r>
          </a:p>
          <a:p>
            <a:r>
              <a:rPr lang="ru-RU" sz="1200" dirty="0" smtClean="0"/>
              <a:t>в маммографии;</a:t>
            </a:r>
          </a:p>
          <a:p>
            <a:r>
              <a:rPr lang="ru-RU" sz="1200" dirty="0" smtClean="0"/>
              <a:t>в стоматологии;</a:t>
            </a:r>
          </a:p>
          <a:p>
            <a:r>
              <a:rPr lang="ru-RU" sz="1200" dirty="0" smtClean="0"/>
              <a:t>в микрохирургии;</a:t>
            </a:r>
          </a:p>
          <a:p>
            <a:r>
              <a:rPr lang="ru-RU" sz="1200" dirty="0" smtClean="0"/>
              <a:t>в онкологии.</a:t>
            </a:r>
          </a:p>
          <a:p>
            <a:r>
              <a:rPr lang="ru-RU" sz="1200" dirty="0" smtClean="0"/>
              <a:t>	</a:t>
            </a:r>
          </a:p>
          <a:p>
            <a:r>
              <a:rPr lang="ru-RU" sz="1200" dirty="0" smtClean="0"/>
              <a:t>АВТО-ДОРОЖНОЕ ПРИМЕНЕНИЕ</a:t>
            </a:r>
          </a:p>
          <a:p>
            <a:endParaRPr lang="ru-RU" sz="1200" dirty="0" smtClean="0"/>
          </a:p>
          <a:p>
            <a:r>
              <a:rPr lang="ru-RU" sz="1200" dirty="0" smtClean="0"/>
              <a:t>для автоматического распознавания номерных знаков;</a:t>
            </a:r>
          </a:p>
          <a:p>
            <a:r>
              <a:rPr lang="ru-RU" sz="1200" dirty="0" smtClean="0"/>
              <a:t>для контроля скорости;</a:t>
            </a:r>
          </a:p>
          <a:p>
            <a:r>
              <a:rPr lang="ru-RU" sz="1200" dirty="0" smtClean="0"/>
              <a:t>для управления транспортным потоком;</a:t>
            </a:r>
          </a:p>
          <a:p>
            <a:r>
              <a:rPr lang="ru-RU" sz="1200" dirty="0" smtClean="0"/>
              <a:t>для пропуска на стоянку;</a:t>
            </a:r>
          </a:p>
          <a:p>
            <a:r>
              <a:rPr lang="ru-RU" sz="1200" dirty="0" smtClean="0"/>
              <a:t>в полицейских системах наблюдения.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254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8095" y="984739"/>
            <a:ext cx="10018713" cy="1043354"/>
          </a:xfrm>
        </p:spPr>
        <p:txBody>
          <a:bodyPr/>
          <a:lstStyle/>
          <a:p>
            <a:r>
              <a:rPr lang="ru-RU" dirty="0"/>
              <a:t>КМОП-матрица — светочувствительная матрица, выполненная на основе КМОП-технологии.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42" y="2199953"/>
            <a:ext cx="4261338" cy="35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710" y="416169"/>
            <a:ext cx="10018713" cy="35345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КМОП (комплементарная структура металл-оксид-полупроводник; англ. CMOS, </a:t>
            </a:r>
            <a:r>
              <a:rPr lang="ru-RU" dirty="0" err="1"/>
              <a:t>complementary</a:t>
            </a:r>
            <a:r>
              <a:rPr lang="ru-RU" dirty="0"/>
              <a:t> </a:t>
            </a:r>
            <a:r>
              <a:rPr lang="ru-RU" dirty="0" err="1"/>
              <a:t>metal-oxide-semiconductor</a:t>
            </a:r>
            <a:r>
              <a:rPr lang="ru-RU" dirty="0"/>
              <a:t>) — технология построения электронных схем. В более общем случае — КМДП (с структурой металл-диэлектрик-полупроводник). В технологии КМОП используются полевые транзисторы с изолированным затвором с каналами разной проводимости. Отличительной особенностью схем КМОП по сравнению с биполярными технологиями (ТТЛ, ЭСЛ и др.) является очень малое энергопотребление в статическом режиме (в большинстве случаев можно считать, что энергия потребляется только во время переключения состояний). Отличительной особенностью структуры КМОП по сравнению с другими МОП-структурами (N-МОП, P-МОП) является наличие как n-, так и p-канальных полевых транзисторов; как следствие, КМОП-схемы обладают более высокой скоростью действия и меньшим энергопотреблением, однако при этом характеризуются более сложным технологическим процессом изготовления и меньшей плотностью упаковки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Подавляющее большинство современных логических микросхем, в том числе, процессоров, используют </a:t>
            </a:r>
            <a:r>
              <a:rPr lang="ru-RU" dirty="0" err="1"/>
              <a:t>схемотехнику</a:t>
            </a:r>
            <a:r>
              <a:rPr lang="ru-RU" dirty="0"/>
              <a:t> КМОП.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98" y="4009648"/>
            <a:ext cx="2381250" cy="2381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2204" y="6390898"/>
            <a:ext cx="2151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0" i="0" dirty="0" smtClean="0">
                <a:solidFill>
                  <a:srgbClr val="252525"/>
                </a:solidFill>
                <a:effectLst/>
                <a:latin typeface="+mj-lt"/>
              </a:rPr>
              <a:t>Статический КМОП инвертор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14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371" y="-28609"/>
            <a:ext cx="10018713" cy="40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КМОП матрица в </a:t>
            </a:r>
            <a:r>
              <a:rPr lang="en-US" sz="2000" dirty="0" smtClean="0"/>
              <a:t>DSLR </a:t>
            </a:r>
            <a:r>
              <a:rPr lang="ru-RU" sz="2000" dirty="0" smtClean="0"/>
              <a:t>камерах.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6371" y="173614"/>
            <a:ext cx="10018713" cy="1969476"/>
          </a:xfrm>
        </p:spPr>
        <p:txBody>
          <a:bodyPr>
            <a:normAutofit/>
          </a:bodyPr>
          <a:lstStyle/>
          <a:p>
            <a:r>
              <a:rPr lang="ru-RU" sz="1400" b="1" dirty="0"/>
              <a:t>Что такое DSLR камера?</a:t>
            </a:r>
          </a:p>
          <a:p>
            <a:r>
              <a:rPr lang="ru-RU" sz="1400" dirty="0" smtClean="0"/>
              <a:t>Расшифровывается </a:t>
            </a:r>
            <a:r>
              <a:rPr lang="ru-RU" sz="1400" dirty="0"/>
              <a:t>как </a:t>
            </a:r>
            <a:r>
              <a:rPr lang="ru-RU" sz="1400" b="1" dirty="0" err="1"/>
              <a:t>Digital</a:t>
            </a:r>
            <a:r>
              <a:rPr lang="ru-RU" sz="1400" b="1" dirty="0"/>
              <a:t> </a:t>
            </a:r>
            <a:r>
              <a:rPr lang="ru-RU" sz="1400" b="1" dirty="0" err="1"/>
              <a:t>Single</a:t>
            </a:r>
            <a:r>
              <a:rPr lang="ru-RU" sz="1400" b="1" dirty="0"/>
              <a:t> </a:t>
            </a:r>
            <a:r>
              <a:rPr lang="ru-RU" sz="1400" b="1" dirty="0" err="1"/>
              <a:t>Lens</a:t>
            </a:r>
            <a:r>
              <a:rPr lang="ru-RU" sz="1400" b="1" dirty="0"/>
              <a:t> </a:t>
            </a:r>
            <a:r>
              <a:rPr lang="ru-RU" sz="1400" b="1" dirty="0" err="1"/>
              <a:t>Reflex</a:t>
            </a:r>
            <a:r>
              <a:rPr lang="ru-RU" sz="1400" dirty="0"/>
              <a:t> что с английского языка переводиться на русский, как </a:t>
            </a:r>
            <a:r>
              <a:rPr lang="ru-RU" sz="1400" i="1" dirty="0"/>
              <a:t>Цифровой Однообъективный Зеркальный фотоаппарат</a:t>
            </a:r>
            <a:r>
              <a:rPr lang="ru-RU" sz="1400" dirty="0"/>
              <a:t>. Это то же самое, что зеркалка, но цифровая. Далее мы посмотрим как устроена эта камера и всё будет понятно.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60" y="1554401"/>
            <a:ext cx="3733884" cy="24021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0484" y="4080192"/>
            <a:ext cx="10988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dirty="0" smtClean="0">
                <a:solidFill>
                  <a:srgbClr val="333333"/>
                </a:solidFill>
                <a:effectLst/>
                <a:latin typeface="+mj-lt"/>
              </a:rPr>
              <a:t>1. Объектив   2. Зеркало  3. Матрица  4. </a:t>
            </a:r>
            <a:r>
              <a:rPr lang="ru-RU" sz="1400" b="1" i="0" dirty="0" err="1" smtClean="0">
                <a:solidFill>
                  <a:srgbClr val="333333"/>
                </a:solidFill>
                <a:effectLst/>
                <a:latin typeface="+mj-lt"/>
              </a:rPr>
              <a:t>Фокусировочный</a:t>
            </a:r>
            <a:r>
              <a:rPr lang="ru-RU" sz="1400" b="1" i="0" dirty="0" smtClean="0">
                <a:solidFill>
                  <a:srgbClr val="333333"/>
                </a:solidFill>
                <a:effectLst/>
                <a:latin typeface="+mj-lt"/>
              </a:rPr>
              <a:t> экран  5. </a:t>
            </a:r>
            <a:r>
              <a:rPr lang="ru-RU" sz="1400" b="1" i="0" dirty="0" err="1" smtClean="0">
                <a:solidFill>
                  <a:srgbClr val="333333"/>
                </a:solidFill>
                <a:effectLst/>
                <a:latin typeface="+mj-lt"/>
              </a:rPr>
              <a:t>Пентапризма</a:t>
            </a:r>
            <a:r>
              <a:rPr lang="ru-RU" sz="1400" b="1" i="0" dirty="0" smtClean="0">
                <a:solidFill>
                  <a:srgbClr val="333333"/>
                </a:solidFill>
                <a:effectLst/>
                <a:latin typeface="+mj-lt"/>
              </a:rPr>
              <a:t>  6. Оптический видоискатель  7. Затвор </a:t>
            </a:r>
          </a:p>
          <a:p>
            <a:pPr algn="ctr"/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Как видно из рисунка, DSLR камера своей конструкцией ни чем не отличается от обычной зеркальной плёночной камеры, только вместо светочувствительной плёнки используется матрица CCD или CMOS.</a:t>
            </a:r>
          </a:p>
          <a:p>
            <a:pPr algn="ctr"/>
            <a:endParaRPr lang="ru-RU" sz="14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6777" y="4928791"/>
            <a:ext cx="9277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Принцип работы фотоаппарата такова, свет, то есть изображение, проходит через оптическую систему, сквозь объектив </a:t>
            </a:r>
            <a:r>
              <a:rPr lang="ru-RU" sz="1400" b="1" i="0" dirty="0" smtClean="0">
                <a:solidFill>
                  <a:srgbClr val="333333"/>
                </a:solidFill>
                <a:effectLst/>
                <a:latin typeface="+mj-lt"/>
              </a:rPr>
              <a:t>1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,</a:t>
            </a:r>
            <a:r>
              <a:rPr lang="ru-RU" sz="1400" b="1" i="0" dirty="0" smtClean="0">
                <a:solidFill>
                  <a:srgbClr val="333333"/>
                </a:solidFill>
                <a:effectLst/>
                <a:latin typeface="+mj-lt"/>
              </a:rPr>
              <a:t> 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попадает на зеркало </a:t>
            </a:r>
            <a:r>
              <a:rPr lang="ru-RU" sz="1400" b="1" i="0" dirty="0" smtClean="0">
                <a:solidFill>
                  <a:srgbClr val="333333"/>
                </a:solidFill>
                <a:effectLst/>
                <a:latin typeface="+mj-lt"/>
              </a:rPr>
              <a:t>2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 и отражается на </a:t>
            </a:r>
            <a:r>
              <a:rPr lang="ru-RU" sz="1400" b="0" i="0" dirty="0" err="1" smtClean="0">
                <a:solidFill>
                  <a:srgbClr val="333333"/>
                </a:solidFill>
                <a:effectLst/>
                <a:latin typeface="+mj-lt"/>
              </a:rPr>
              <a:t>фокусировочный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 экран </a:t>
            </a:r>
            <a:r>
              <a:rPr lang="ru-RU" sz="1400" b="1" i="0" dirty="0" smtClean="0">
                <a:solidFill>
                  <a:srgbClr val="333333"/>
                </a:solidFill>
                <a:effectLst/>
                <a:latin typeface="+mj-lt"/>
              </a:rPr>
              <a:t>4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, потом проходит</a:t>
            </a:r>
            <a:r>
              <a:rPr lang="ru-RU" sz="1400" b="1" i="0" dirty="0" smtClean="0">
                <a:solidFill>
                  <a:srgbClr val="333333"/>
                </a:solidFill>
                <a:effectLst/>
                <a:latin typeface="+mj-lt"/>
              </a:rPr>
              <a:t> 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через </a:t>
            </a:r>
            <a:r>
              <a:rPr lang="ru-RU" sz="1400" b="0" i="0" dirty="0" err="1" smtClean="0">
                <a:solidFill>
                  <a:srgbClr val="333333"/>
                </a:solidFill>
                <a:effectLst/>
                <a:latin typeface="+mj-lt"/>
              </a:rPr>
              <a:t>пентапризму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 </a:t>
            </a:r>
            <a:r>
              <a:rPr lang="ru-RU" sz="1400" b="1" i="0" dirty="0" smtClean="0">
                <a:solidFill>
                  <a:srgbClr val="333333"/>
                </a:solidFill>
                <a:effectLst/>
                <a:latin typeface="+mj-lt"/>
              </a:rPr>
              <a:t>5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, которая переворачивает изображение на 90 градусов, что позволяет получать не перевернутое, а правильное изображение и передаёт её в оптический видоискатель, окуляр </a:t>
            </a:r>
            <a:r>
              <a:rPr lang="ru-RU" sz="1400" b="1" i="0" dirty="0" smtClean="0">
                <a:solidFill>
                  <a:srgbClr val="333333"/>
                </a:solidFill>
                <a:effectLst/>
                <a:latin typeface="+mj-lt"/>
              </a:rPr>
              <a:t>6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pPr algn="ctr"/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В момент нажатия на кнопку зеркало </a:t>
            </a:r>
            <a:r>
              <a:rPr lang="ru-RU" sz="1400" b="1" i="0" dirty="0" smtClean="0">
                <a:solidFill>
                  <a:srgbClr val="333333"/>
                </a:solidFill>
                <a:effectLst/>
                <a:latin typeface="+mj-lt"/>
              </a:rPr>
              <a:t>2 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поднимается вверх а затвор </a:t>
            </a:r>
            <a:r>
              <a:rPr lang="ru-RU" sz="1400" b="1" i="0" dirty="0" smtClean="0">
                <a:solidFill>
                  <a:srgbClr val="333333"/>
                </a:solidFill>
                <a:effectLst/>
                <a:latin typeface="+mj-lt"/>
              </a:rPr>
              <a:t>7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 откр</a:t>
            </a:r>
            <a:r>
              <a:rPr lang="ru-RU" sz="1400" dirty="0">
                <a:solidFill>
                  <a:srgbClr val="333333"/>
                </a:solidFill>
                <a:latin typeface="+mj-lt"/>
              </a:rPr>
              <a:t>ы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вается и даёт возможность свет</a:t>
            </a:r>
            <a:r>
              <a:rPr lang="ru-RU" sz="1400" dirty="0" smtClean="0">
                <a:solidFill>
                  <a:srgbClr val="333333"/>
                </a:solidFill>
                <a:latin typeface="+mj-lt"/>
              </a:rPr>
              <a:t>о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вому потоку попасть на матрицу </a:t>
            </a:r>
            <a:r>
              <a:rPr lang="ru-RU" sz="1400" b="1" i="0" dirty="0" smtClean="0">
                <a:solidFill>
                  <a:srgbClr val="333333"/>
                </a:solidFill>
                <a:effectLst/>
                <a:latin typeface="+mj-lt"/>
              </a:rPr>
              <a:t>3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,в этот момент происходит экспонирование матрицы.</a:t>
            </a:r>
            <a:endParaRPr lang="ru-RU" sz="14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63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8095" y="-87925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Что такое матрица фотоаппарата?</a:t>
            </a:r>
          </a:p>
          <a:p>
            <a:r>
              <a:rPr lang="ru-RU" sz="1600" dirty="0"/>
              <a:t>В DSLR камерах матрица является светочувствительной поверхностью, на которой через объектив попадает свет и преобразуется в электронные импульсы, а после обработки процессором, сохраняются на карте памяти как фотографии в виде цифрового кода. Можно сказать функцией матрицы является оцифровка света попавшего на его поверхность, называется ещё и сенсор, фотодатчик.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16" y="2192149"/>
            <a:ext cx="4435853" cy="39035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26369" y="2004878"/>
            <a:ext cx="540433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333333"/>
                </a:solidFill>
                <a:effectLst/>
                <a:latin typeface="+mj-lt"/>
              </a:rPr>
              <a:t>Типы матриц фотоаппаратов</a:t>
            </a:r>
          </a:p>
          <a:p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О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+mj-lt"/>
              </a:rPr>
              <a:t>дним из важных факторов является 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+mj-lt"/>
              </a:rPr>
              <a:t>тип матрицы фотоаппарата.</a:t>
            </a:r>
            <a:endParaRPr lang="ru-RU" sz="16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+mj-lt"/>
              </a:rPr>
              <a:t>Сегодня мировые гиганты в своих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+mj-lt"/>
              </a:rPr>
              <a:t>DSLRах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+mj-lt"/>
              </a:rPr>
              <a:t> используют сенсоры двух типов. Первая – это 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+mj-lt"/>
              </a:rPr>
              <a:t>ПЗС (CCD)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+mj-lt"/>
              </a:rPr>
              <a:t>, вторая — 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+mj-lt"/>
              </a:rPr>
              <a:t>КМОП (CMOS)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+mj-lt"/>
              </a:rPr>
              <a:t>На сегодняшний технология 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+mj-lt"/>
              </a:rPr>
              <a:t>CMOS 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+mj-lt"/>
              </a:rPr>
              <a:t>(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+mj-lt"/>
              </a:rPr>
              <a:t>Complementary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+mj-lt"/>
              </a:rPr>
              <a:t>Metal-Oxide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+mj-lt"/>
              </a:rPr>
              <a:t>Semiconductor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+mj-lt"/>
              </a:rPr>
              <a:t>)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+mj-lt"/>
              </a:rPr>
              <a:t> завоевала более 90% мирового рынка, а технология 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+mj-lt"/>
              </a:rPr>
              <a:t>CCD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+mj-lt"/>
              </a:rPr>
              <a:t>(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+mj-lt"/>
              </a:rPr>
              <a:t>Charge-Coupled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+mj-lt"/>
              </a:rPr>
              <a:t>Device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+mj-lt"/>
              </a:rPr>
              <a:t>)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+mj-lt"/>
              </a:rPr>
              <a:t> уже уходит во второй план.</a:t>
            </a:r>
          </a:p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+mj-lt"/>
              </a:rPr>
              <a:t>Преимуществ 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+mj-lt"/>
              </a:rPr>
              <a:t>CMOS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+mj-lt"/>
              </a:rPr>
              <a:t>-технологии, это низкое энергопотребление. 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+mj-lt"/>
              </a:rPr>
              <a:t>CMOS сенсоры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+mj-lt"/>
              </a:rPr>
              <a:t> содержат в себе аналого-цифровые преобразователи и усилители, что делает низким стоимость конечного продукта.</a:t>
            </a:r>
          </a:p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+mj-lt"/>
              </a:rPr>
              <a:t>Преимуществом 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+mj-lt"/>
              </a:rPr>
              <a:t>CCD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+mj-lt"/>
              </a:rPr>
              <a:t> является низкий уровень шумов, высокая заполняемость пикселов (около 100%) и большой динамический диапазон.</a:t>
            </a:r>
            <a:endParaRPr lang="ru-RU" sz="16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1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340" y="169984"/>
            <a:ext cx="10018713" cy="287215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Какая матрица лучше CMOS или CCD</a:t>
            </a:r>
            <a:r>
              <a:rPr lang="ru-RU" sz="2400" dirty="0" smtClean="0"/>
              <a:t>? История.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031631"/>
            <a:ext cx="10018713" cy="5216769"/>
          </a:xfrm>
        </p:spPr>
        <p:txBody>
          <a:bodyPr>
            <a:noAutofit/>
          </a:bodyPr>
          <a:lstStyle/>
          <a:p>
            <a:r>
              <a:rPr lang="ru-RU" sz="1400" dirty="0"/>
              <a:t>В конце 1960-х гг. многие исследователи отмечали, что структуры КМОП (CMOS) обладают чувствительностью к свету. Однако приборы с зарядовой связью обеспечивали настолько более высокую светочувствительность и качество изображения, что матрицы на КМОП технологии не получили сколько-нибудь заметного развития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В начале 1990-х характеристики КМОП-матриц, а также технология производства были значительно улучшены. Прогресс в субмикронной фотолитографии позволил применять в КМОП-сенсорах более тонкие соединения. Это привело к увеличению светочувствительности за счёт большего процента облучаемой площади матрицы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Переворот в технологии КМОП-сенсоров произошёл, когда в лаборатории реактивного движения (</a:t>
            </a:r>
            <a:r>
              <a:rPr lang="ru-RU" sz="1400" dirty="0" err="1"/>
              <a:t>Jet</a:t>
            </a:r>
            <a:r>
              <a:rPr lang="ru-RU" sz="1400" dirty="0"/>
              <a:t> </a:t>
            </a:r>
            <a:r>
              <a:rPr lang="ru-RU" sz="1400" dirty="0" err="1"/>
              <a:t>Propulsion</a:t>
            </a:r>
            <a:r>
              <a:rPr lang="ru-RU" sz="1400" dirty="0"/>
              <a:t> </a:t>
            </a:r>
            <a:r>
              <a:rPr lang="ru-RU" sz="1400" dirty="0" err="1"/>
              <a:t>Laboratory</a:t>
            </a:r>
            <a:r>
              <a:rPr lang="ru-RU" sz="1400" dirty="0"/>
              <a:t> — JPL) NASA успешно реализовали </a:t>
            </a:r>
            <a:r>
              <a:rPr lang="ru-RU" sz="1400" dirty="0" err="1"/>
              <a:t>Active</a:t>
            </a:r>
            <a:r>
              <a:rPr lang="ru-RU" sz="1400" dirty="0"/>
              <a:t> </a:t>
            </a:r>
            <a:r>
              <a:rPr lang="ru-RU" sz="1400" dirty="0" err="1"/>
              <a:t>Pixel</a:t>
            </a:r>
            <a:r>
              <a:rPr lang="ru-RU" sz="1400" dirty="0"/>
              <a:t> </a:t>
            </a:r>
            <a:r>
              <a:rPr lang="ru-RU" sz="1400" dirty="0" err="1"/>
              <a:t>Sensors</a:t>
            </a:r>
            <a:r>
              <a:rPr lang="ru-RU" sz="1400" dirty="0"/>
              <a:t> (APS) — активно-пиксельные датчики[2]. Теоретические исследования были выполнены ещё несколько десятков лет тому назад, но практическое использование активного сенсора отодвинулось до 1993 года. APS добавляет к каждому пикселю транзисторный усилитель для считывания, что даёт возможность преобразовывать заряд в напряжение прямо в пикселе. Это обеспечило также произвольный доступ к фотодетекторам наподобие реализованного в микросхемах ОЗУ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В результате к 2008 году КМОП стали практически альтернативой ПЗС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В 2011 году на форуме MWC в Барселоне компания </a:t>
            </a:r>
            <a:r>
              <a:rPr lang="ru-RU" sz="1400" dirty="0" err="1"/>
              <a:t>Samsung</a:t>
            </a:r>
            <a:r>
              <a:rPr lang="ru-RU" sz="1400" dirty="0"/>
              <a:t> продемонстрировала КМОП-сенсоры нового типа, которые ориентированы на применение в смартфонах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В последние годы </a:t>
            </a:r>
            <a:r>
              <a:rPr lang="ru-RU" sz="1400" b="1" dirty="0"/>
              <a:t>CCD </a:t>
            </a:r>
            <a:r>
              <a:rPr lang="ru-RU" sz="1400" dirty="0"/>
              <a:t>(</a:t>
            </a:r>
            <a:r>
              <a:rPr lang="ru-RU" sz="1400" i="1" dirty="0" err="1"/>
              <a:t>charge-coupled</a:t>
            </a:r>
            <a:r>
              <a:rPr lang="ru-RU" sz="1400" i="1" dirty="0"/>
              <a:t> </a:t>
            </a:r>
            <a:r>
              <a:rPr lang="ru-RU" sz="1400" i="1" dirty="0" err="1"/>
              <a:t>device</a:t>
            </a:r>
            <a:r>
              <a:rPr lang="ru-RU" sz="1400" i="1" dirty="0"/>
              <a:t>, </a:t>
            </a:r>
            <a:r>
              <a:rPr lang="ru-RU" sz="1400" b="1" dirty="0"/>
              <a:t>ПЗС — прибор с обратной зарядной связью</a:t>
            </a:r>
            <a:r>
              <a:rPr lang="ru-RU" sz="1400" dirty="0"/>
              <a:t>) и</a:t>
            </a:r>
            <a:r>
              <a:rPr lang="ru-RU" sz="1400" b="1" dirty="0"/>
              <a:t> CMOS</a:t>
            </a:r>
            <a:r>
              <a:rPr lang="ru-RU" sz="1400" dirty="0"/>
              <a:t> </a:t>
            </a:r>
            <a:r>
              <a:rPr lang="ru-RU" sz="1400" i="1" dirty="0"/>
              <a:t>(</a:t>
            </a:r>
            <a:r>
              <a:rPr lang="ru-RU" sz="1400" i="1" dirty="0" err="1"/>
              <a:t>complementary</a:t>
            </a:r>
            <a:r>
              <a:rPr lang="ru-RU" sz="1400" i="1" dirty="0"/>
              <a:t> </a:t>
            </a:r>
            <a:r>
              <a:rPr lang="ru-RU" sz="1400" i="1" dirty="0" err="1"/>
              <a:t>metal-oxide-semiconductor</a:t>
            </a:r>
            <a:r>
              <a:rPr lang="ru-RU" sz="1400" i="1" dirty="0"/>
              <a:t>, </a:t>
            </a:r>
            <a:r>
              <a:rPr lang="ru-RU" sz="1400" b="1" dirty="0"/>
              <a:t>КМОП комплементарная логика на транзисторах металл-оксид-полупроводник</a:t>
            </a:r>
            <a:r>
              <a:rPr lang="ru-RU" sz="1400" dirty="0"/>
              <a:t>) матрицы находятся в состоянии соперничества друг с другом, но до сих пор битва продолжается а победитель пока не определен.</a:t>
            </a:r>
          </a:p>
          <a:p>
            <a:r>
              <a:rPr lang="ru-RU" sz="1400" dirty="0"/>
              <a:t>Постоянно проводятся тесты и различные эксперименты, в ходе которых становятся понятны </a:t>
            </a:r>
            <a:r>
              <a:rPr lang="ru-RU" sz="1400" dirty="0" err="1"/>
              <a:t>сильние</a:t>
            </a:r>
            <a:r>
              <a:rPr lang="ru-RU" sz="1400" dirty="0"/>
              <a:t> и слабые стороны этих технологий. 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123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23092"/>
            <a:ext cx="10018713" cy="416169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Преимущества и недостатки CMOS </a:t>
            </a:r>
            <a:r>
              <a:rPr lang="ru-RU" sz="2400" dirty="0" smtClean="0"/>
              <a:t>матриц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-111371"/>
            <a:ext cx="10018713" cy="3124201"/>
          </a:xfrm>
        </p:spPr>
        <p:txBody>
          <a:bodyPr>
            <a:normAutofit/>
          </a:bodyPr>
          <a:lstStyle/>
          <a:p>
            <a:r>
              <a:rPr lang="ru-RU" sz="1600" dirty="0"/>
              <a:t>Основная причина, по которой фото-камеры начали выпускать с CMOS матрицами — это дешевая стоимость в производстве, низкое энергопотребление (почти в 100 раз) и высокое быстродействие.</a:t>
            </a:r>
          </a:p>
          <a:p>
            <a:r>
              <a:rPr lang="ru-RU" sz="1600" dirty="0"/>
              <a:t>CMOS матрицы имеют возможность произвольного считывания ячеек а в CCD матрице считывание происходит со всех ячеек за один раз.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00" y="2106145"/>
            <a:ext cx="8121408" cy="329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202" y="375138"/>
            <a:ext cx="10018713" cy="2045678"/>
          </a:xfrm>
        </p:spPr>
        <p:txBody>
          <a:bodyPr>
            <a:normAutofit/>
          </a:bodyPr>
          <a:lstStyle/>
          <a:p>
            <a:r>
              <a:rPr lang="ru-RU" sz="1600" dirty="0"/>
              <a:t>Благодаря этому способу считывания, у КМОП матриц отсутствует так называемый эффект «</a:t>
            </a:r>
            <a:r>
              <a:rPr lang="ru-RU" sz="1600" dirty="0" err="1"/>
              <a:t>смиринга</a:t>
            </a:r>
            <a:r>
              <a:rPr lang="ru-RU" sz="1600" dirty="0"/>
              <a:t>» (от англ. </a:t>
            </a:r>
            <a:r>
              <a:rPr lang="ru-RU" sz="1600" dirty="0" err="1"/>
              <a:t>smearing</a:t>
            </a:r>
            <a:r>
              <a:rPr lang="ru-RU" sz="1600" dirty="0"/>
              <a:t> – размазывание), который есть у CCD матриц и проявляется в кадре как вертикальные «столбы света» от точечных ярких объектов, как от солнца, ярких лампочек.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37" y="2046778"/>
            <a:ext cx="6718242" cy="371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9" y="0"/>
            <a:ext cx="10018713" cy="3124201"/>
          </a:xfrm>
        </p:spPr>
        <p:txBody>
          <a:bodyPr>
            <a:normAutofit/>
          </a:bodyPr>
          <a:lstStyle/>
          <a:p>
            <a:r>
              <a:rPr lang="ru-RU" sz="1400" dirty="0"/>
              <a:t>Не смотря на плюсы, у КМОП технологии есть и свои недостатки. Малый размер светочувствительного элемента по сравнению площади пикселя. Большая часть площади занимает электроника, встроенной в пиксель. А малая площадь светочувствительного элемента отражается на малой </a:t>
            </a:r>
            <a:r>
              <a:rPr lang="ru-RU" sz="1400" dirty="0" err="1"/>
              <a:t>чувствительностьи</a:t>
            </a:r>
            <a:r>
              <a:rPr lang="ru-RU" sz="1400" dirty="0"/>
              <a:t>, </a:t>
            </a:r>
            <a:r>
              <a:rPr lang="ru-RU" sz="1400" dirty="0" err="1"/>
              <a:t>предусиление</a:t>
            </a:r>
            <a:r>
              <a:rPr lang="ru-RU" sz="1400" dirty="0"/>
              <a:t> сигнала, приводит к увеличению шумов на </a:t>
            </a:r>
            <a:r>
              <a:rPr lang="ru-RU" sz="1400" dirty="0" smtClean="0"/>
              <a:t>картинке.</a:t>
            </a:r>
            <a:r>
              <a:rPr lang="en-US" sz="1400" dirty="0" smtClean="0"/>
              <a:t> </a:t>
            </a:r>
            <a:r>
              <a:rPr lang="ru-RU" sz="1400" dirty="0" smtClean="0"/>
              <a:t>Но </a:t>
            </a:r>
            <a:r>
              <a:rPr lang="ru-RU" sz="1400" dirty="0"/>
              <a:t>технология совершенствуется, и с временем КМОП может успешно конкурировать с ПЗС.</a:t>
            </a:r>
          </a:p>
          <a:p>
            <a:r>
              <a:rPr lang="ru-RU" sz="1400" dirty="0"/>
              <a:t>У этой технологии ещё и есть так называемый эффект </a:t>
            </a:r>
            <a:r>
              <a:rPr lang="ru-RU" sz="1400" b="1" dirty="0"/>
              <a:t>«</a:t>
            </a:r>
            <a:r>
              <a:rPr lang="ru-RU" sz="1400" b="1" dirty="0" err="1"/>
              <a:t>rolling</a:t>
            </a:r>
            <a:r>
              <a:rPr lang="ru-RU" sz="1400" b="1" dirty="0"/>
              <a:t> </a:t>
            </a:r>
            <a:r>
              <a:rPr lang="ru-RU" sz="1400" b="1" dirty="0" err="1"/>
              <a:t>shutter</a:t>
            </a:r>
            <a:r>
              <a:rPr lang="ru-RU" sz="1400" b="1" dirty="0"/>
              <a:t>» (бегущий затвор)</a:t>
            </a:r>
            <a:r>
              <a:rPr lang="ru-RU" sz="1400" dirty="0"/>
              <a:t>. Связан этот эффект, с считыванием сигнала в CMOS </a:t>
            </a:r>
            <a:r>
              <a:rPr lang="ru-RU" sz="1400" dirty="0" err="1"/>
              <a:t>матрицах,а</a:t>
            </a:r>
            <a:r>
              <a:rPr lang="ru-RU" sz="1400" dirty="0"/>
              <a:t> здесь кадр считывается строка за строкой.</a:t>
            </a:r>
          </a:p>
          <a:p>
            <a:r>
              <a:rPr lang="ru-RU" sz="1400" b="1" dirty="0" err="1"/>
              <a:t>Rolling</a:t>
            </a:r>
            <a:r>
              <a:rPr lang="ru-RU" sz="1400" b="1" dirty="0"/>
              <a:t> </a:t>
            </a:r>
            <a:r>
              <a:rPr lang="ru-RU" sz="1400" b="1" dirty="0" err="1"/>
              <a:t>shutter</a:t>
            </a:r>
            <a:r>
              <a:rPr lang="ru-RU" sz="1400" dirty="0"/>
              <a:t> эффект наблюдается в основном при съёмках быстро движущихся объектов или когда с автомобиля снимаете улицу, то можно увидеть что вертикальные объекты кривые.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10" y="2716821"/>
            <a:ext cx="3833446" cy="2875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57" y="2716822"/>
            <a:ext cx="4228066" cy="28750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9896" y="5841022"/>
            <a:ext cx="8147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rgbClr val="333333"/>
                </a:solidFill>
                <a:effectLst/>
                <a:latin typeface="+mj-lt"/>
              </a:rPr>
              <a:t>Это происходит потому, что сначала считываются верхние строки матрицы, а в потом – нижние, но за это время, вы уже проедете заметное расстояние и в результате этого дерево на полученном видео будет уже не прямое, а наклонное.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77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49</TotalTime>
  <Words>678</Words>
  <Application>Microsoft Office PowerPoint</Application>
  <PresentationFormat>Произвольный</PresentationFormat>
  <Paragraphs>94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Параллакс</vt:lpstr>
      <vt:lpstr>КМОП и ПЗС матрицы </vt:lpstr>
      <vt:lpstr>Презентация PowerPoint</vt:lpstr>
      <vt:lpstr>Презентация PowerPoint</vt:lpstr>
      <vt:lpstr>КМОП матрица в DSLR камерах.</vt:lpstr>
      <vt:lpstr>Презентация PowerPoint</vt:lpstr>
      <vt:lpstr>Какая матрица лучше CMOS или CCD? История.</vt:lpstr>
      <vt:lpstr>Преимущества и недостатки CMOS матриц</vt:lpstr>
      <vt:lpstr>Презентация PowerPoint</vt:lpstr>
      <vt:lpstr>Презентация PowerPoint</vt:lpstr>
      <vt:lpstr>Преимущества и недостатки CCD матриц</vt:lpstr>
      <vt:lpstr>Применение CMOS и CCD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КМОП-матрица </dc:title>
  <dc:creator>Дмитрий</dc:creator>
  <cp:lastModifiedBy>Дмитрий</cp:lastModifiedBy>
  <cp:revision>10</cp:revision>
  <dcterms:created xsi:type="dcterms:W3CDTF">2014-10-12T10:00:50Z</dcterms:created>
  <dcterms:modified xsi:type="dcterms:W3CDTF">2015-03-09T10:08:49Z</dcterms:modified>
</cp:coreProperties>
</file>