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1" r:id="rId2"/>
    <p:sldId id="257" r:id="rId3"/>
    <p:sldId id="276" r:id="rId4"/>
    <p:sldId id="260" r:id="rId5"/>
    <p:sldId id="277" r:id="rId6"/>
    <p:sldId id="266" r:id="rId7"/>
    <p:sldId id="265" r:id="rId8"/>
    <p:sldId id="267" r:id="rId9"/>
    <p:sldId id="271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2" y="839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9A6BE-EC7E-4A1B-9C44-CC41C8AD2093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A5252-8479-47DD-AFF4-92E441A316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428604"/>
            <a:ext cx="75009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РОССИЙСКОЙ ФЕДЕРАЦИИ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УЧРЕЖДЕНИЕ ВЫСШЕГО ПРОФЕССИОНАЛЬНОГО ОБРАЗОВАНИЯ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«МОСКОВСКИЙ ГОСУДАРСТВЕННЫЙ ИНДУСТРИАЛЬНЫЙ УНИВЕРСИТЕТ»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(ФГБОУ ВПО «МГИУ»)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8662" y="1785926"/>
            <a:ext cx="74295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Факультет прикладной математики и технической физики</a:t>
            </a:r>
          </a:p>
          <a:p>
            <a:pPr algn="ctr"/>
            <a:r>
              <a:rPr lang="ru-RU" b="1" dirty="0" smtClean="0"/>
              <a:t>Кафедра информационных систем и технологий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ВЫПУСКНАЯ КВАЛИФИКАЦИОННАЯ РАБОТА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по направлению 010503 «Математическое обеспечение и администрирование информационных систем»</a:t>
            </a:r>
          </a:p>
          <a:p>
            <a:pPr algn="ctr"/>
            <a:r>
              <a:rPr lang="ru-RU" b="1" dirty="0" smtClean="0"/>
              <a:t>на тему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«КОМПЬЮТЕРНОЕ МОДЕЛИРОВАНИЕ ЭЛЕКТРОФОРЕЗА ДЛЯ ЧАСТИЦ РАЗЛИЧНЫХ РАЗМЕРОВ»</a:t>
            </a:r>
          </a:p>
          <a:p>
            <a:pPr algn="ctr"/>
            <a:endParaRPr lang="ru-RU" b="1" dirty="0" smtClean="0"/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Студент                                           М. С.  Абакумов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Руководитель работы,                                     И. М. Белова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доц., к. ф.-м. н.  </a:t>
            </a:r>
          </a:p>
          <a:p>
            <a:pPr algn="ctr"/>
            <a:endParaRPr lang="ru-RU" b="1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Москва, 2013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72462" y="6072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расчетов по формулам О</a:t>
            </a:r>
            <a:r>
              <a:rPr lang="en-US" dirty="0" smtClean="0"/>
              <a:t>’</a:t>
            </a:r>
            <a:r>
              <a:rPr lang="ru-RU" dirty="0" err="1" smtClean="0"/>
              <a:t>Брайена</a:t>
            </a:r>
            <a:r>
              <a:rPr lang="ru-RU" dirty="0" smtClean="0"/>
              <a:t> и </a:t>
            </a:r>
            <a:r>
              <a:rPr lang="ru-RU" dirty="0" err="1" smtClean="0"/>
              <a:t>Духина</a:t>
            </a:r>
            <a:r>
              <a:rPr lang="ru-RU" dirty="0" smtClean="0"/>
              <a:t>(таблицы)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3" cy="337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1"/>
                <a:gridCol w="1346201"/>
                <a:gridCol w="1346201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50" dirty="0" err="1" smtClean="0">
                          <a:latin typeface="Times New Roman"/>
                          <a:ea typeface="DejaVu Sans"/>
                          <a:cs typeface="Times New Roman"/>
                        </a:rPr>
                        <a:t>Em</a:t>
                      </a:r>
                      <a:r>
                        <a:rPr lang="en-US" sz="1100" kern="50" dirty="0" smtClean="0">
                          <a:latin typeface="Times New Roman"/>
                          <a:ea typeface="DejaVu Sans"/>
                          <a:cs typeface="Times New Roman"/>
                        </a:rPr>
                        <a:t>(</a:t>
                      </a:r>
                      <a:r>
                        <a:rPr lang="ru-RU" sz="1100" kern="50" dirty="0" smtClean="0">
                          <a:latin typeface="Times New Roman"/>
                          <a:ea typeface="DejaVu Sans"/>
                          <a:cs typeface="Times New Roman"/>
                        </a:rPr>
                        <a:t>подвижность)</a:t>
                      </a:r>
                      <a:endParaRPr lang="ru-RU" sz="1100" kern="50" dirty="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err="1" smtClean="0">
                          <a:latin typeface="Times New Roman"/>
                          <a:ea typeface="DejaVu Sans"/>
                          <a:cs typeface="Times New Roman"/>
                        </a:rPr>
                        <a:t>Дзета</a:t>
                      </a:r>
                      <a:r>
                        <a:rPr lang="ru-RU" sz="1100" kern="50" dirty="0" smtClean="0"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100" kern="50" dirty="0">
                          <a:latin typeface="Times New Roman"/>
                          <a:ea typeface="DejaVu Sans"/>
                          <a:cs typeface="Times New Roman"/>
                        </a:rPr>
                        <a:t>по О</a:t>
                      </a:r>
                      <a:r>
                        <a:rPr lang="en-US" sz="1100" kern="50" dirty="0">
                          <a:latin typeface="Times New Roman"/>
                          <a:ea typeface="DejaVu Sans"/>
                          <a:cs typeface="Times New Roman"/>
                        </a:rPr>
                        <a:t>’</a:t>
                      </a:r>
                      <a:r>
                        <a:rPr lang="ru-RU" sz="1100" kern="50" dirty="0" err="1">
                          <a:latin typeface="Times New Roman"/>
                          <a:ea typeface="DejaVu Sans"/>
                          <a:cs typeface="Times New Roman"/>
                        </a:rPr>
                        <a:t>Брайену</a:t>
                      </a:r>
                      <a:endParaRPr lang="ru-RU" sz="1100" kern="50" dirty="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err="1" smtClean="0">
                          <a:latin typeface="Times New Roman"/>
                          <a:ea typeface="DejaVu Sans"/>
                          <a:cs typeface="Times New Roman"/>
                        </a:rPr>
                        <a:t>Дзета</a:t>
                      </a:r>
                      <a:r>
                        <a:rPr lang="ru-RU" sz="1100" kern="50" dirty="0" smtClean="0"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100" kern="50" dirty="0">
                          <a:latin typeface="Times New Roman"/>
                          <a:ea typeface="DejaVu Sans"/>
                          <a:cs typeface="Times New Roman"/>
                        </a:rPr>
                        <a:t>по </a:t>
                      </a:r>
                      <a:r>
                        <a:rPr lang="ru-RU" sz="1100" kern="50" dirty="0" err="1">
                          <a:latin typeface="Times New Roman"/>
                          <a:ea typeface="DejaVu Sans"/>
                          <a:cs typeface="Times New Roman"/>
                        </a:rPr>
                        <a:t>Духину</a:t>
                      </a:r>
                      <a:endParaRPr lang="ru-RU" sz="11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6,8490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latin typeface="Calibri"/>
                          <a:ea typeface="DejaVu Sans"/>
                          <a:cs typeface="Times New Roman"/>
                        </a:rPr>
                        <a:t>5,659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5,334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6,3229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4,876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4,739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5,7764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4,288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4,213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5,2577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3,811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3,768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4,7747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3,405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3,378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4,3253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3,05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3,031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3,9054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2,73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2,718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3,5105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2,439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2,431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</a:tbl>
          </a:graphicData>
        </a:graphic>
      </p:graphicFrame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40187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729"/>
                <a:gridCol w="1346729"/>
                <a:gridCol w="134672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50" dirty="0" err="1" smtClean="0">
                          <a:latin typeface="Times New Roman"/>
                          <a:ea typeface="DejaVu Sans"/>
                          <a:cs typeface="Times New Roman"/>
                        </a:rPr>
                        <a:t>Em</a:t>
                      </a:r>
                      <a:r>
                        <a:rPr lang="en-US" sz="1100" kern="50" dirty="0" smtClean="0">
                          <a:latin typeface="Times New Roman"/>
                          <a:ea typeface="DejaVu Sans"/>
                          <a:cs typeface="Times New Roman"/>
                        </a:rPr>
                        <a:t>(</a:t>
                      </a:r>
                      <a:r>
                        <a:rPr lang="ru-RU" sz="1100" kern="50" dirty="0" smtClean="0">
                          <a:latin typeface="+mn-lt"/>
                          <a:ea typeface="DejaVu Sans"/>
                          <a:cs typeface="Times New Roman"/>
                        </a:rPr>
                        <a:t>подвижность)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kern="50" dirty="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100" kern="50" dirty="0" err="1" smtClean="0">
                          <a:latin typeface="Times New Roman"/>
                          <a:ea typeface="DejaVu Sans"/>
                          <a:cs typeface="Times New Roman"/>
                        </a:rPr>
                        <a:t>Дзета</a:t>
                      </a:r>
                      <a:r>
                        <a:rPr lang="ru-RU" sz="1100" kern="50" dirty="0" smtClean="0">
                          <a:latin typeface="Times New Roman"/>
                          <a:ea typeface="DejaVu Sans"/>
                          <a:cs typeface="Times New Roman"/>
                        </a:rPr>
                        <a:t> по </a:t>
                      </a:r>
                      <a:r>
                        <a:rPr lang="ru-RU" sz="1100" kern="50" dirty="0">
                          <a:latin typeface="Times New Roman"/>
                          <a:ea typeface="DejaVu Sans"/>
                          <a:cs typeface="Times New Roman"/>
                        </a:rPr>
                        <a:t>О</a:t>
                      </a:r>
                      <a:r>
                        <a:rPr lang="en-US" sz="1100" kern="50" dirty="0">
                          <a:latin typeface="Times New Roman"/>
                          <a:ea typeface="DejaVu Sans"/>
                          <a:cs typeface="Times New Roman"/>
                        </a:rPr>
                        <a:t>’</a:t>
                      </a:r>
                      <a:r>
                        <a:rPr lang="ru-RU" sz="1100" kern="50" dirty="0" err="1">
                          <a:latin typeface="Times New Roman"/>
                          <a:ea typeface="DejaVu Sans"/>
                          <a:cs typeface="Times New Roman"/>
                        </a:rPr>
                        <a:t>Брайену</a:t>
                      </a:r>
                      <a:endParaRPr lang="ru-RU" sz="1100" kern="50" dirty="0">
                        <a:latin typeface="Times New Roman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kern="50" dirty="0"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100" kern="50" dirty="0" err="1" smtClean="0">
                          <a:latin typeface="Times New Roman"/>
                          <a:ea typeface="DejaVu Sans"/>
                          <a:cs typeface="Times New Roman"/>
                        </a:rPr>
                        <a:t>Дзета</a:t>
                      </a:r>
                      <a:r>
                        <a:rPr lang="ru-RU" sz="1100" kern="50" dirty="0" smtClean="0">
                          <a:latin typeface="Times New Roman"/>
                          <a:ea typeface="DejaVu Sans"/>
                          <a:cs typeface="Times New Roman"/>
                        </a:rPr>
                        <a:t> по </a:t>
                      </a:r>
                      <a:r>
                        <a:rPr lang="ru-RU" sz="1100" kern="50" dirty="0" err="1">
                          <a:latin typeface="Times New Roman"/>
                          <a:ea typeface="DejaVu Sans"/>
                          <a:cs typeface="Times New Roman"/>
                        </a:rPr>
                        <a:t>Духину</a:t>
                      </a:r>
                      <a:endParaRPr lang="ru-RU" sz="11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0,1965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0,134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0,134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0,5956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0,405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0,405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1,0143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0,692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0,693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1,4698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1,008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1,01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1,9875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1,377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1,383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2,9742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2,154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50" dirty="0" smtClean="0">
                          <a:solidFill>
                            <a:srgbClr val="000000"/>
                          </a:solidFill>
                          <a:latin typeface="Calibri"/>
                          <a:ea typeface="DejaVu Sans"/>
                          <a:cs typeface="Times New Roman"/>
                        </a:rPr>
                        <a:t>2,172</a:t>
                      </a:r>
                      <a:endParaRPr lang="ru-RU" sz="1200" kern="50" dirty="0">
                        <a:latin typeface="Nimbus Roman No9 L"/>
                        <a:ea typeface="DejaVu Sans"/>
                        <a:cs typeface="Times New Roman"/>
                      </a:endParaRPr>
                    </a:p>
                  </a:txBody>
                  <a:tcPr marL="95213" marR="95213" marT="38100" marB="3810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15338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результатов работы(графики)</a:t>
            </a:r>
            <a:endParaRPr lang="ru-RU" dirty="0"/>
          </a:p>
        </p:txBody>
      </p:sp>
      <p:pic>
        <p:nvPicPr>
          <p:cNvPr id="7" name="Содержимое 6" descr="график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44251"/>
            <a:ext cx="4038600" cy="2637860"/>
          </a:xfrm>
        </p:spPr>
      </p:pic>
      <p:pic>
        <p:nvPicPr>
          <p:cNvPr id="8" name="Содержимое 7" descr="график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544251"/>
            <a:ext cx="4038600" cy="2637860"/>
          </a:xfrm>
        </p:spPr>
      </p:pic>
      <p:sp>
        <p:nvSpPr>
          <p:cNvPr id="5" name="TextBox 4"/>
          <p:cNvSpPr txBox="1"/>
          <p:nvPr/>
        </p:nvSpPr>
        <p:spPr>
          <a:xfrm>
            <a:off x="8143900" y="62150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настоящей работе исследованы различные модели электрофореза и разработана программа, позволяющая определить    -потенциал по электрофоретической подвижности. </a:t>
            </a:r>
          </a:p>
          <a:p>
            <a:r>
              <a:rPr lang="ru-RU" dirty="0" smtClean="0"/>
              <a:t>В случае, когда    </a:t>
            </a:r>
            <a:r>
              <a:rPr lang="en-US" dirty="0" smtClean="0"/>
              <a:t> </a:t>
            </a:r>
            <a:r>
              <a:rPr lang="ru-RU" dirty="0" smtClean="0"/>
              <a:t>      , при одном значении подвижности есть два значения  электрокинетического потенциала, чего не наблюдается в случае с функцией </a:t>
            </a:r>
            <a:r>
              <a:rPr lang="ru-RU" dirty="0" err="1" smtClean="0"/>
              <a:t>Смолуховского</a:t>
            </a:r>
            <a:r>
              <a:rPr lang="ru-RU" dirty="0" smtClean="0"/>
              <a:t>, график которой представляет собой прямую линию.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7215206" y="2285992"/>
          <a:ext cx="357190" cy="476253"/>
        </p:xfrm>
        <a:graphic>
          <a:graphicData uri="http://schemas.openxmlformats.org/presentationml/2006/ole">
            <p:oleObj spid="_x0000_s32770" name="Equation" r:id="rId3" imgW="152280" imgH="20304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428992" y="3500438"/>
          <a:ext cx="847725" cy="423863"/>
        </p:xfrm>
        <a:graphic>
          <a:graphicData uri="http://schemas.openxmlformats.org/presentationml/2006/ole">
            <p:oleObj spid="_x0000_s32771" name="Equation" r:id="rId4" imgW="444240" imgH="17748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86776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Электрофорез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r>
              <a:rPr lang="ru-RU" dirty="0"/>
              <a:t>Электрофорез - движение заряженных коллоидных частиц или полиэлектролитов, погруженных в жидкость под влиянием внешнего электрического поля.</a:t>
            </a:r>
          </a:p>
          <a:p>
            <a:r>
              <a:rPr lang="ru-RU" dirty="0" smtClean="0"/>
              <a:t>Электрофоретическая скорость             - </a:t>
            </a:r>
            <a:r>
              <a:rPr lang="ru-RU" dirty="0"/>
              <a:t>это скорость движения этих частиц. </a:t>
            </a:r>
            <a:endParaRPr lang="ru-RU" dirty="0" smtClean="0"/>
          </a:p>
          <a:p>
            <a:r>
              <a:rPr lang="ru-RU" dirty="0" smtClean="0"/>
              <a:t>Электрофоретическая подвижность                   </a:t>
            </a:r>
            <a:r>
              <a:rPr lang="ru-RU" dirty="0"/>
              <a:t>- это величина скорости, отнесенная к величине силы, действующей на частицу со стороны  электрического поля. Подвижность считается положительной, если частицы двигаются к более низкому потенциалу (отрицательный электрод) и отрицательной в противоположном случае.</a:t>
            </a:r>
          </a:p>
          <a:p>
            <a:pPr algn="r">
              <a:buNone/>
            </a:pPr>
            <a:endParaRPr lang="ru-RU" sz="23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143504" y="2714620"/>
          <a:ext cx="889671" cy="384176"/>
        </p:xfrm>
        <a:graphic>
          <a:graphicData uri="http://schemas.openxmlformats.org/presentationml/2006/ole">
            <p:oleObj spid="_x0000_s2050" name="Equation" r:id="rId3" imgW="558720" imgH="24120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715008" y="3357562"/>
          <a:ext cx="1314286" cy="384176"/>
        </p:xfrm>
        <a:graphic>
          <a:graphicData uri="http://schemas.openxmlformats.org/presentationml/2006/ole">
            <p:oleObj spid="_x0000_s2051" name="Equation" r:id="rId4" imgW="825480" imgH="2412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15338" y="600076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Прибор</a:t>
            </a:r>
            <a:r>
              <a:rPr lang="en-US" dirty="0" smtClean="0"/>
              <a:t> Malvern </a:t>
            </a:r>
            <a:r>
              <a:rPr lang="en-US" dirty="0" err="1" smtClean="0"/>
              <a:t>Zetasizer</a:t>
            </a:r>
            <a:r>
              <a:rPr lang="en-US" dirty="0" smtClean="0"/>
              <a:t> </a:t>
            </a:r>
            <a:r>
              <a:rPr lang="en-US" dirty="0" err="1" smtClean="0"/>
              <a:t>Nano</a:t>
            </a:r>
            <a:r>
              <a:rPr lang="en-US" dirty="0" smtClean="0"/>
              <a:t> ZS</a:t>
            </a:r>
            <a:endParaRPr lang="ru-RU" dirty="0"/>
          </a:p>
        </p:txBody>
      </p:sp>
      <p:pic>
        <p:nvPicPr>
          <p:cNvPr id="6" name="Содержимое 5" descr="malver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64958"/>
            <a:ext cx="4038600" cy="2396446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70000" lnSpcReduction="20000"/>
          </a:bodyPr>
          <a:lstStyle/>
          <a:p>
            <a:r>
              <a:rPr lang="ru-RU" dirty="0" smtClean="0"/>
              <a:t>В серии анализаторов </a:t>
            </a:r>
            <a:r>
              <a:rPr lang="ru-RU" dirty="0" err="1" smtClean="0"/>
              <a:t>Zetasizer</a:t>
            </a:r>
            <a:r>
              <a:rPr lang="ru-RU" dirty="0" smtClean="0"/>
              <a:t> компании </a:t>
            </a:r>
            <a:r>
              <a:rPr lang="ru-RU" dirty="0" err="1" smtClean="0"/>
              <a:t>Malvern</a:t>
            </a:r>
            <a:r>
              <a:rPr lang="ru-RU" dirty="0" smtClean="0"/>
              <a:t> </a:t>
            </a:r>
            <a:r>
              <a:rPr lang="ru-RU" dirty="0" err="1" smtClean="0"/>
              <a:t>Instruments</a:t>
            </a:r>
            <a:r>
              <a:rPr lang="ru-RU" dirty="0" smtClean="0"/>
              <a:t> используются технологии рассеяния лазерного света для измерения гидродинамического размера,</a:t>
            </a:r>
            <a:r>
              <a:rPr lang="en-US" dirty="0" smtClean="0"/>
              <a:t>  </a:t>
            </a:r>
            <a:r>
              <a:rPr lang="ru-RU" dirty="0" smtClean="0"/>
              <a:t>электрокинетического потенциала и молекулярной массы белков и </a:t>
            </a:r>
            <a:r>
              <a:rPr lang="ru-RU" dirty="0" err="1" smtClean="0"/>
              <a:t>наночастиц</a:t>
            </a:r>
            <a:r>
              <a:rPr lang="ru-RU" dirty="0" smtClean="0"/>
              <a:t>. Прибор измеряет электрофоретическую подвижность, в нём предусмотрена возможность расчета электрокинетического потенциала по формуле </a:t>
            </a:r>
            <a:r>
              <a:rPr lang="ru-RU" dirty="0" err="1" smtClean="0"/>
              <a:t>Смолуховского</a:t>
            </a:r>
            <a:r>
              <a:rPr lang="en-US" dirty="0" smtClean="0"/>
              <a:t>.</a:t>
            </a:r>
            <a:endParaRPr lang="ru-RU" dirty="0" smtClean="0"/>
          </a:p>
          <a:p>
            <a:pPr algn="r">
              <a:buNone/>
            </a:pPr>
            <a:endParaRPr lang="ru-RU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8286776" y="62150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</a:t>
            </a:r>
            <a:r>
              <a:rPr lang="ru-RU" dirty="0" err="1" smtClean="0"/>
              <a:t>Смолуховского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ru-RU" dirty="0" smtClean="0"/>
              <a:t>М. </a:t>
            </a:r>
            <a:r>
              <a:rPr lang="ru-RU" dirty="0" err="1" smtClean="0"/>
              <a:t>Смолуховским</a:t>
            </a:r>
            <a:r>
              <a:rPr lang="ru-RU" dirty="0" smtClean="0"/>
              <a:t> была выведена формула электрофоретической подвижности: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где        - относительная диэлектрическая проницаемость в коллоидном растворе,     - электрическая проницаемость вакуума, </a:t>
            </a:r>
          </a:p>
          <a:p>
            <a:pPr>
              <a:buNone/>
            </a:pPr>
            <a:r>
              <a:rPr lang="ru-RU" dirty="0" smtClean="0"/>
              <a:t>            - электрокинетический потенциал и      - динамическая вязкость жидкости.</a:t>
            </a:r>
          </a:p>
          <a:p>
            <a:pPr algn="r">
              <a:buNone/>
            </a:pPr>
            <a:endParaRPr lang="ru-RU" sz="19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643306" y="2500306"/>
          <a:ext cx="1850244" cy="1071570"/>
        </p:xfrm>
        <a:graphic>
          <a:graphicData uri="http://schemas.openxmlformats.org/presentationml/2006/ole">
            <p:oleObj spid="_x0000_s3074" name="Equation" r:id="rId3" imgW="723600" imgH="41904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785918" y="3643314"/>
          <a:ext cx="500066" cy="601684"/>
        </p:xfrm>
        <a:graphic>
          <a:graphicData uri="http://schemas.openxmlformats.org/presentationml/2006/ole">
            <p:oleObj spid="_x0000_s3075" name="Equation" r:id="rId4" imgW="190440" imgH="22860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7429520" y="4000504"/>
          <a:ext cx="413135" cy="571504"/>
        </p:xfrm>
        <a:graphic>
          <a:graphicData uri="http://schemas.openxmlformats.org/presentationml/2006/ole">
            <p:oleObj spid="_x0000_s3076" name="Equation" r:id="rId5" imgW="164880" imgH="22860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71538" y="4857760"/>
          <a:ext cx="392907" cy="523876"/>
        </p:xfrm>
        <a:graphic>
          <a:graphicData uri="http://schemas.openxmlformats.org/presentationml/2006/ole">
            <p:oleObj spid="_x0000_s3077" name="Equation" r:id="rId6" imgW="152280" imgH="20304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7429520" y="4857760"/>
          <a:ext cx="357190" cy="465900"/>
        </p:xfrm>
        <a:graphic>
          <a:graphicData uri="http://schemas.openxmlformats.org/presentationml/2006/ole">
            <p:oleObj spid="_x0000_s3078" name="Equation" r:id="rId7" imgW="126720" imgH="1648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58214" y="62150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lang="ru-RU" dirty="0" smtClean="0"/>
              <a:t>Требуется разработать программу, вычисляющую электрокинетический потенциал по величине электрофоретической подвижности, измеренной прибором фирмы </a:t>
            </a:r>
            <a:r>
              <a:rPr lang="en-US" dirty="0" smtClean="0"/>
              <a:t>Malvern</a:t>
            </a:r>
            <a:r>
              <a:rPr lang="ru-RU" dirty="0" smtClean="0"/>
              <a:t>. Программа должна быть применима для частиц различных размеров и различных значений электрокинетического потенциала. Программа должна отображать результаты расчетов в виде таблиц и графиков.</a:t>
            </a:r>
          </a:p>
          <a:p>
            <a:pPr algn="r">
              <a:buNone/>
            </a:pPr>
            <a:endParaRPr lang="ru-RU" sz="1900" dirty="0"/>
          </a:p>
        </p:txBody>
      </p:sp>
      <p:sp>
        <p:nvSpPr>
          <p:cNvPr id="4" name="TextBox 3"/>
          <p:cNvSpPr txBox="1"/>
          <p:nvPr/>
        </p:nvSpPr>
        <p:spPr>
          <a:xfrm>
            <a:off x="8572528" y="62150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Электрокинетический потенциал при </a:t>
            </a:r>
            <a:r>
              <a:rPr lang="en-US" sz="3600" dirty="0" smtClean="0"/>
              <a:t>ka &lt; 1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 anchor="ctr">
            <a:normAutofit/>
          </a:bodyPr>
          <a:lstStyle/>
          <a:p>
            <a:r>
              <a:rPr lang="ru-RU" sz="2400" dirty="0" smtClean="0"/>
              <a:t>Значение электрокинетического потенциала зависит от величины числа       , где      - радиус частицы, а    - число Дебая, определяемое по формуле: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где  </a:t>
            </a:r>
            <a:r>
              <a:rPr lang="en-US" sz="2400" dirty="0" smtClean="0"/>
              <a:t>e </a:t>
            </a:r>
            <a:r>
              <a:rPr lang="ru-RU" sz="2400" dirty="0" smtClean="0"/>
              <a:t>- элементарный заряд,      - количество заряда,       -число концентрации иона </a:t>
            </a:r>
            <a:r>
              <a:rPr lang="en-US" sz="2400" dirty="0" smtClean="0"/>
              <a:t>    (</a:t>
            </a:r>
            <a:r>
              <a:rPr lang="ru-RU" sz="2400" dirty="0" smtClean="0"/>
              <a:t>раствор содержит </a:t>
            </a:r>
            <a:r>
              <a:rPr lang="en-US" sz="2400" dirty="0" smtClean="0"/>
              <a:t>N</a:t>
            </a:r>
            <a:r>
              <a:rPr lang="ru-RU" sz="2400" dirty="0" smtClean="0"/>
              <a:t> ионных видов)</a:t>
            </a:r>
            <a:r>
              <a:rPr lang="en-US" sz="2400" dirty="0" smtClean="0"/>
              <a:t>, k – </a:t>
            </a:r>
            <a:r>
              <a:rPr lang="ru-RU" sz="2400" dirty="0" smtClean="0"/>
              <a:t>постоянная Больцмана и </a:t>
            </a:r>
            <a:r>
              <a:rPr lang="en-US" sz="2400" dirty="0" smtClean="0"/>
              <a:t>T</a:t>
            </a:r>
            <a:r>
              <a:rPr lang="ru-RU" sz="2400" dirty="0" smtClean="0"/>
              <a:t> – температура.</a:t>
            </a:r>
          </a:p>
          <a:p>
            <a:r>
              <a:rPr lang="ru-RU" sz="2400" dirty="0" smtClean="0"/>
              <a:t>Если           , то применяется уравнение </a:t>
            </a:r>
            <a:r>
              <a:rPr lang="ru-RU" sz="2400" dirty="0" err="1" smtClean="0"/>
              <a:t>Хюккеля-Онзагера</a:t>
            </a:r>
            <a:r>
              <a:rPr lang="ru-RU" sz="2400" dirty="0" smtClean="0"/>
              <a:t>:</a:t>
            </a:r>
          </a:p>
          <a:p>
            <a:endParaRPr lang="ru-RU" dirty="0" smtClean="0"/>
          </a:p>
          <a:p>
            <a:pPr algn="r">
              <a:buNone/>
            </a:pP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500166" y="5214950"/>
          <a:ext cx="729688" cy="329536"/>
        </p:xfrm>
        <a:graphic>
          <a:graphicData uri="http://schemas.openxmlformats.org/presentationml/2006/ole">
            <p:oleObj spid="_x0000_s7171" name="Equation" r:id="rId3" imgW="393480" imgH="17748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643306" y="5572140"/>
          <a:ext cx="1857388" cy="888316"/>
        </p:xfrm>
        <a:graphic>
          <a:graphicData uri="http://schemas.openxmlformats.org/presentationml/2006/ole">
            <p:oleObj spid="_x0000_s7172" name="Equation" r:id="rId4" imgW="876240" imgH="41904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000364" y="1500174"/>
          <a:ext cx="428628" cy="294683"/>
        </p:xfrm>
        <a:graphic>
          <a:graphicData uri="http://schemas.openxmlformats.org/presentationml/2006/ole">
            <p:oleObj spid="_x0000_s7174" name="Equation" r:id="rId5" imgW="203040" imgH="13968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6929454" y="1500174"/>
          <a:ext cx="285752" cy="285752"/>
        </p:xfrm>
        <a:graphic>
          <a:graphicData uri="http://schemas.openxmlformats.org/presentationml/2006/ole">
            <p:oleObj spid="_x0000_s7175" name="Equation" r:id="rId6" imgW="126720" imgH="12672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143372" y="1500174"/>
          <a:ext cx="277814" cy="305595"/>
        </p:xfrm>
        <a:graphic>
          <a:graphicData uri="http://schemas.openxmlformats.org/presentationml/2006/ole">
            <p:oleObj spid="_x0000_s7176" name="Equation" r:id="rId7" imgW="126720" imgH="139680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571868" y="2428868"/>
          <a:ext cx="1714512" cy="1348493"/>
        </p:xfrm>
        <a:graphic>
          <a:graphicData uri="http://schemas.openxmlformats.org/presentationml/2006/ole">
            <p:oleObj spid="_x0000_s7177" name="Equation" r:id="rId8" imgW="1130040" imgH="888840" progId="Equation.DSMT4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357686" y="3929066"/>
          <a:ext cx="285752" cy="467594"/>
        </p:xfrm>
        <a:graphic>
          <a:graphicData uri="http://schemas.openxmlformats.org/presentationml/2006/ole">
            <p:oleObj spid="_x0000_s7179" name="Equation" r:id="rId9" imgW="139680" imgH="228600" progId="Equation.DSMT4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429520" y="3929066"/>
          <a:ext cx="285752" cy="428628"/>
        </p:xfrm>
        <a:graphic>
          <a:graphicData uri="http://schemas.openxmlformats.org/presentationml/2006/ole">
            <p:oleObj spid="_x0000_s7180" name="Equation" r:id="rId10" imgW="152280" imgH="22860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4286248" y="4357694"/>
          <a:ext cx="285751" cy="379414"/>
        </p:xfrm>
        <a:graphic>
          <a:graphicData uri="http://schemas.openxmlformats.org/presentationml/2006/ole">
            <p:oleObj spid="_x0000_s7181" name="Equation" r:id="rId11" imgW="88560" imgH="16488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572528" y="6286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200" dirty="0" smtClean="0"/>
              <a:t>Электрокинетический потенциал при </a:t>
            </a:r>
            <a:r>
              <a:rPr lang="en-US" sz="3200" dirty="0" smtClean="0"/>
              <a:t>ka &gt;&gt; 1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 anchor="ctr">
            <a:normAutofit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/>
              <a:t> При                 можно применить следующие модели:</a:t>
            </a:r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    1) модель </a:t>
            </a:r>
            <a:r>
              <a:rPr lang="ru-RU" dirty="0" err="1" smtClean="0"/>
              <a:t>О'Брайена</a:t>
            </a:r>
            <a:r>
              <a:rPr lang="ru-RU" dirty="0" smtClean="0"/>
              <a:t> и Хантера:</a:t>
            </a:r>
          </a:p>
          <a:p>
            <a:pPr lvl="0">
              <a:spcBef>
                <a:spcPts val="0"/>
              </a:spcBef>
              <a:buNone/>
            </a:pPr>
            <a:endParaRPr lang="ru-RU" dirty="0" smtClean="0"/>
          </a:p>
          <a:p>
            <a:pPr lvl="0">
              <a:spcBef>
                <a:spcPts val="0"/>
              </a:spcBef>
              <a:buNone/>
            </a:pPr>
            <a:endParaRPr lang="ru-RU" dirty="0" smtClean="0"/>
          </a:p>
          <a:p>
            <a:pPr lvl="0">
              <a:spcBef>
                <a:spcPts val="0"/>
              </a:spcBef>
              <a:buNone/>
            </a:pPr>
            <a:endParaRPr lang="ru-RU" dirty="0"/>
          </a:p>
          <a:p>
            <a:pPr lvl="0">
              <a:spcBef>
                <a:spcPts val="0"/>
              </a:spcBef>
              <a:buNone/>
            </a:pPr>
            <a:endParaRPr lang="ru-RU" dirty="0" smtClean="0"/>
          </a:p>
          <a:p>
            <a:pPr lvl="0">
              <a:spcBef>
                <a:spcPts val="0"/>
              </a:spcBef>
              <a:buNone/>
            </a:pPr>
            <a:r>
              <a:rPr lang="ru-RU" dirty="0" smtClean="0"/>
              <a:t>     2</a:t>
            </a:r>
            <a:r>
              <a:rPr lang="ru-RU" dirty="0" smtClean="0"/>
              <a:t>) модель </a:t>
            </a:r>
            <a:r>
              <a:rPr lang="ru-RU" dirty="0" err="1" smtClean="0"/>
              <a:t>Духина</a:t>
            </a:r>
            <a:r>
              <a:rPr lang="ru-RU" dirty="0" smtClean="0"/>
              <a:t> и Семенихина для симметричных  электролитов: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где         </a:t>
            </a:r>
            <a:r>
              <a:rPr lang="ru-RU" dirty="0" smtClean="0"/>
              <a:t>   ,                      ,                                                                 </a:t>
            </a:r>
            <a:endParaRPr lang="ru-RU" dirty="0" smtClean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857355" y="2571744"/>
          <a:ext cx="5060193" cy="1428760"/>
        </p:xfrm>
        <a:graphic>
          <a:graphicData uri="http://schemas.openxmlformats.org/presentationml/2006/ole">
            <p:oleObj spid="_x0000_s6149" name="Equation" r:id="rId3" imgW="3238200" imgH="91440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571604" y="5857892"/>
          <a:ext cx="997828" cy="672449"/>
        </p:xfrm>
        <a:graphic>
          <a:graphicData uri="http://schemas.openxmlformats.org/presentationml/2006/ole">
            <p:oleObj spid="_x0000_s6150" name="Equation" r:id="rId4" imgW="583920" imgH="39348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928662" y="5072074"/>
          <a:ext cx="2291970" cy="785818"/>
        </p:xfrm>
        <a:graphic>
          <a:graphicData uri="http://schemas.openxmlformats.org/presentationml/2006/ole">
            <p:oleObj spid="_x0000_s6151" name="Equation" r:id="rId5" imgW="1333440" imgH="45720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286116" y="5000636"/>
          <a:ext cx="5301450" cy="928704"/>
        </p:xfrm>
        <a:graphic>
          <a:graphicData uri="http://schemas.openxmlformats.org/presentationml/2006/ole">
            <p:oleObj spid="_x0000_s6152" name="Equation" r:id="rId6" imgW="3187440" imgH="558720" progId="Equation.DSMT4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428728" y="1214422"/>
          <a:ext cx="1236770" cy="373365"/>
        </p:xfrm>
        <a:graphic>
          <a:graphicData uri="http://schemas.openxmlformats.org/presentationml/2006/ole">
            <p:oleObj spid="_x0000_s6155" name="Equation" r:id="rId7" imgW="672840" imgH="203040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714612" y="5929330"/>
          <a:ext cx="2000264" cy="428628"/>
        </p:xfrm>
        <a:graphic>
          <a:graphicData uri="http://schemas.openxmlformats.org/presentationml/2006/ole">
            <p:oleObj spid="_x0000_s6156" name="Equation" r:id="rId8" imgW="1066680" imgH="228600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786314" y="5929330"/>
          <a:ext cx="1357322" cy="428628"/>
        </p:xfrm>
        <a:graphic>
          <a:graphicData uri="http://schemas.openxmlformats.org/presentationml/2006/ole">
            <p:oleObj spid="_x0000_s6157" name="Equation" r:id="rId9" imgW="723600" imgH="228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501090" y="62865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Электрокинетический потенциал при средних значениях </a:t>
            </a:r>
            <a:r>
              <a:rPr lang="en-US" sz="3600" dirty="0" smtClean="0"/>
              <a:t>ka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2000" dirty="0" smtClean="0"/>
              <a:t>Для диапазона средних значений       и  низких значений     , когда поверхностная проводимость и концентрация поляризации незначительна, для непроводящей области Генри получил следующее выражение: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В данном выражении функция        плавно изменяется от 1.0 для низких значений          до 1.5, когда           стремится к бесконечности. </a:t>
            </a:r>
          </a:p>
          <a:p>
            <a:pPr>
              <a:buNone/>
            </a:pPr>
            <a:r>
              <a:rPr lang="ru-RU" sz="2000" dirty="0" smtClean="0"/>
              <a:t>    При этом, согласно работе </a:t>
            </a:r>
            <a:r>
              <a:rPr lang="ru-RU" sz="2000" dirty="0" err="1" smtClean="0"/>
              <a:t>Ошима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endParaRPr lang="ru-RU" sz="1800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617461" y="1785926"/>
          <a:ext cx="311729" cy="214314"/>
        </p:xfrm>
        <a:graphic>
          <a:graphicData uri="http://schemas.openxmlformats.org/presentationml/2006/ole">
            <p:oleObj spid="_x0000_s8195" name="Equation" r:id="rId3" imgW="203040" imgH="13968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072330" y="1714488"/>
          <a:ext cx="214314" cy="285752"/>
        </p:xfrm>
        <a:graphic>
          <a:graphicData uri="http://schemas.openxmlformats.org/presentationml/2006/ole">
            <p:oleObj spid="_x0000_s8196" name="Equation" r:id="rId4" imgW="152280" imgH="20304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000496" y="2786058"/>
          <a:ext cx="1579562" cy="676275"/>
        </p:xfrm>
        <a:graphic>
          <a:graphicData uri="http://schemas.openxmlformats.org/presentationml/2006/ole">
            <p:oleObj spid="_x0000_s8197" name="Equation" r:id="rId5" imgW="977760" imgH="41904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571736" y="4857760"/>
          <a:ext cx="3862387" cy="928687"/>
        </p:xfrm>
        <a:graphic>
          <a:graphicData uri="http://schemas.openxmlformats.org/presentationml/2006/ole">
            <p:oleObj spid="_x0000_s8198" name="Equation" r:id="rId6" imgW="2323800" imgH="55872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286248" y="3714752"/>
          <a:ext cx="285752" cy="428628"/>
        </p:xfrm>
        <a:graphic>
          <a:graphicData uri="http://schemas.openxmlformats.org/presentationml/2006/ole">
            <p:oleObj spid="_x0000_s8200" name="Equation" r:id="rId7" imgW="152280" imgH="228600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786050" y="4100518"/>
          <a:ext cx="428628" cy="257176"/>
        </p:xfrm>
        <a:graphic>
          <a:graphicData uri="http://schemas.openxmlformats.org/presentationml/2006/ole">
            <p:oleObj spid="_x0000_s8201" name="Equation" r:id="rId8" imgW="203040" imgH="139680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786314" y="4102558"/>
          <a:ext cx="357191" cy="255136"/>
        </p:xfrm>
        <a:graphic>
          <a:graphicData uri="http://schemas.openxmlformats.org/presentationml/2006/ole">
            <p:oleObj spid="_x0000_s8202" name="Equation" r:id="rId9" imgW="203040" imgH="13968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72528" y="628652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Алгоритм работы программы</a:t>
            </a:r>
            <a:endParaRPr lang="ru-RU" dirty="0"/>
          </a:p>
        </p:txBody>
      </p:sp>
      <p:pic>
        <p:nvPicPr>
          <p:cNvPr id="6" name="Содержимое 5" descr="slide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7158" y="1600200"/>
            <a:ext cx="4449683" cy="4525963"/>
          </a:xfrm>
        </p:spPr>
      </p:pic>
      <p:sp>
        <p:nvSpPr>
          <p:cNvPr id="4" name="TextBox 3"/>
          <p:cNvSpPr txBox="1"/>
          <p:nvPr/>
        </p:nvSpPr>
        <p:spPr>
          <a:xfrm>
            <a:off x="8001024" y="59293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593</Words>
  <Application>Microsoft Office PowerPoint</Application>
  <PresentationFormat>Экран 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Equation</vt:lpstr>
      <vt:lpstr>MathType 6.0 Equation</vt:lpstr>
      <vt:lpstr>Слайд 1</vt:lpstr>
      <vt:lpstr>Электрофорез</vt:lpstr>
      <vt:lpstr>Прибор Malvern Zetasizer Nano ZS</vt:lpstr>
      <vt:lpstr>Теория Смолуховского</vt:lpstr>
      <vt:lpstr>Постановка задачи</vt:lpstr>
      <vt:lpstr>Электрокинетический потенциал при ka &lt; 1</vt:lpstr>
      <vt:lpstr>Электрокинетический потенциал при ka &gt;&gt; 1</vt:lpstr>
      <vt:lpstr>Электрокинетический потенциал при средних значениях ka</vt:lpstr>
      <vt:lpstr>Алгоритм работы программы</vt:lpstr>
      <vt:lpstr>Примеры расчетов по формулам О’Брайена и Духина(таблицы)</vt:lpstr>
      <vt:lpstr>Примеры результатов работы(графики)</vt:lpstr>
      <vt:lpstr>Заключение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Компьютерное моделирование электрофореза для частиц различных размеров</dc:title>
  <dc:creator>SEC</dc:creator>
  <cp:lastModifiedBy>SEC</cp:lastModifiedBy>
  <cp:revision>113</cp:revision>
  <dcterms:created xsi:type="dcterms:W3CDTF">2013-06-16T11:53:43Z</dcterms:created>
  <dcterms:modified xsi:type="dcterms:W3CDTF">2013-06-19T13:35:47Z</dcterms:modified>
</cp:coreProperties>
</file>