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0"/>
  </p:notesMasterIdLst>
  <p:sldIdLst>
    <p:sldId id="256" r:id="rId3"/>
    <p:sldId id="257" r:id="rId4"/>
    <p:sldId id="258" r:id="rId5"/>
    <p:sldId id="311" r:id="rId6"/>
    <p:sldId id="313" r:id="rId7"/>
    <p:sldId id="312" r:id="rId8"/>
    <p:sldId id="314" r:id="rId9"/>
    <p:sldId id="317" r:id="rId10"/>
    <p:sldId id="318" r:id="rId11"/>
    <p:sldId id="319" r:id="rId12"/>
    <p:sldId id="326" r:id="rId13"/>
    <p:sldId id="322" r:id="rId14"/>
    <p:sldId id="323" r:id="rId15"/>
    <p:sldId id="324" r:id="rId16"/>
    <p:sldId id="325" r:id="rId17"/>
    <p:sldId id="320" r:id="rId18"/>
    <p:sldId id="321" r:id="rId1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E0F3E3B-E488-406D-AA32-341401C47133}">
          <p14:sldIdLst>
            <p14:sldId id="256"/>
            <p14:sldId id="257"/>
            <p14:sldId id="258"/>
            <p14:sldId id="311"/>
            <p14:sldId id="313"/>
            <p14:sldId id="312"/>
            <p14:sldId id="314"/>
            <p14:sldId id="317"/>
            <p14:sldId id="318"/>
            <p14:sldId id="319"/>
            <p14:sldId id="326"/>
            <p14:sldId id="322"/>
            <p14:sldId id="323"/>
            <p14:sldId id="324"/>
            <p14:sldId id="325"/>
            <p14:sldId id="320"/>
            <p14:sldId id="32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352778-824B-4E68-855D-9434ED121C00}" type="doc">
      <dgm:prSet loTypeId="urn:microsoft.com/office/officeart/2005/8/layout/cycle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53135F-2A11-42A4-A53F-25832F3749DA}">
      <dgm:prSet phldrT="[Текст]" custT="1"/>
      <dgm:spPr>
        <a:solidFill>
          <a:schemeClr val="accent6">
            <a:lumMod val="20000"/>
            <a:lumOff val="8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dirty="0" smtClean="0">
              <a:solidFill>
                <a:schemeClr val="accent2"/>
              </a:solidFill>
            </a:rPr>
            <a:t>слайды и доклад РП: проблематизация отклонений от плана</a:t>
          </a:r>
          <a:endParaRPr lang="ru-RU" sz="1400" dirty="0">
            <a:solidFill>
              <a:schemeClr val="accent2"/>
            </a:solidFill>
          </a:endParaRPr>
        </a:p>
      </dgm:t>
    </dgm:pt>
    <dgm:pt modelId="{B5342589-05E2-4304-AA12-84F599CA0E05}" type="parTrans" cxnId="{90DD57E9-12E0-4B80-BE46-85D7CE101D54}">
      <dgm:prSet/>
      <dgm:spPr/>
      <dgm:t>
        <a:bodyPr/>
        <a:lstStyle/>
        <a:p>
          <a:endParaRPr lang="ru-RU"/>
        </a:p>
      </dgm:t>
    </dgm:pt>
    <dgm:pt modelId="{FD731351-D7CB-4A61-A7D3-846FB3F8C224}" type="sibTrans" cxnId="{90DD57E9-12E0-4B80-BE46-85D7CE101D54}">
      <dgm:prSet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ru-RU" b="1"/>
        </a:p>
      </dgm:t>
    </dgm:pt>
    <dgm:pt modelId="{1C7AF33F-697E-445C-AA52-8F58871ED86F}">
      <dgm:prSet phldrT="[Текст]" custT="1"/>
      <dgm:spPr>
        <a:solidFill>
          <a:schemeClr val="accent6">
            <a:lumMod val="20000"/>
            <a:lumOff val="8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dirty="0" smtClean="0">
              <a:solidFill>
                <a:schemeClr val="accent2"/>
              </a:solidFill>
            </a:rPr>
            <a:t>выработка управленческих решений по минимизации отклонений с учетом совокупного опыта компании</a:t>
          </a:r>
          <a:endParaRPr lang="ru-RU" sz="1400" dirty="0">
            <a:solidFill>
              <a:schemeClr val="accent2"/>
            </a:solidFill>
          </a:endParaRPr>
        </a:p>
      </dgm:t>
    </dgm:pt>
    <dgm:pt modelId="{C49E0358-84BE-4863-A831-419C3DECE288}" type="parTrans" cxnId="{39CC98C3-1E83-4593-B4FD-E13BAE9A58B4}">
      <dgm:prSet/>
      <dgm:spPr/>
      <dgm:t>
        <a:bodyPr/>
        <a:lstStyle/>
        <a:p>
          <a:endParaRPr lang="ru-RU"/>
        </a:p>
      </dgm:t>
    </dgm:pt>
    <dgm:pt modelId="{3D7F0FCA-00CC-404A-ACEB-FF02B6D6D44D}" type="sibTrans" cxnId="{39CC98C3-1E83-4593-B4FD-E13BAE9A58B4}">
      <dgm:prSet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1033C36A-5729-49D8-A6AB-505711410AA1}">
      <dgm:prSet phldrT="[Текст]" custT="1"/>
      <dgm:spPr>
        <a:solidFill>
          <a:schemeClr val="accent6">
            <a:lumMod val="20000"/>
            <a:lumOff val="8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dirty="0" smtClean="0">
              <a:solidFill>
                <a:schemeClr val="accent2"/>
              </a:solidFill>
            </a:rPr>
            <a:t>перераспределение ресурсов между проектами</a:t>
          </a:r>
          <a:endParaRPr lang="ru-RU" sz="1400" dirty="0">
            <a:solidFill>
              <a:schemeClr val="accent2"/>
            </a:solidFill>
          </a:endParaRPr>
        </a:p>
      </dgm:t>
    </dgm:pt>
    <dgm:pt modelId="{3295C473-C5C0-47EA-9FE6-5D33D0B26DA0}" type="parTrans" cxnId="{E5C3EFE5-EEF4-4A1E-99A5-EC2F2CF67B5E}">
      <dgm:prSet/>
      <dgm:spPr/>
      <dgm:t>
        <a:bodyPr/>
        <a:lstStyle/>
        <a:p>
          <a:endParaRPr lang="ru-RU"/>
        </a:p>
      </dgm:t>
    </dgm:pt>
    <dgm:pt modelId="{B40868F6-ECB1-4FCE-A833-22F5B73D75F5}" type="sibTrans" cxnId="{E5C3EFE5-EEF4-4A1E-99A5-EC2F2CF67B5E}">
      <dgm:prSet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4F7D3A42-5A53-43A1-827E-C8DE3354A61C}">
      <dgm:prSet phldrT="[Текст]" custT="1"/>
      <dgm:spPr>
        <a:solidFill>
          <a:schemeClr val="accent6">
            <a:lumMod val="20000"/>
            <a:lumOff val="8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dirty="0" smtClean="0">
              <a:solidFill>
                <a:schemeClr val="accent2"/>
              </a:solidFill>
            </a:rPr>
            <a:t>синхронизация хода реализации проектов, планов работы подразделений и стратегических задач компании</a:t>
          </a:r>
          <a:endParaRPr lang="ru-RU" sz="1400" dirty="0">
            <a:solidFill>
              <a:schemeClr val="accent2"/>
            </a:solidFill>
          </a:endParaRPr>
        </a:p>
      </dgm:t>
    </dgm:pt>
    <dgm:pt modelId="{0F3E1B4B-B8B2-456B-B878-6F1D79101545}" type="parTrans" cxnId="{52EC8829-69E3-44CB-BEF1-62B253B90D2A}">
      <dgm:prSet/>
      <dgm:spPr/>
      <dgm:t>
        <a:bodyPr/>
        <a:lstStyle/>
        <a:p>
          <a:endParaRPr lang="ru-RU"/>
        </a:p>
      </dgm:t>
    </dgm:pt>
    <dgm:pt modelId="{18FD63B3-EB06-45F6-A7B3-11444DA9BED6}" type="sibTrans" cxnId="{52EC8829-69E3-44CB-BEF1-62B253B90D2A}">
      <dgm:prSet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2FDDFABE-D718-4D62-938C-CF62E6CBA5EC}" type="pres">
      <dgm:prSet presAssocID="{F8352778-824B-4E68-855D-9434ED121C0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C20B04-8FB2-436E-8C35-5A37CFEE33B4}" type="pres">
      <dgm:prSet presAssocID="{2553135F-2A11-42A4-A53F-25832F3749DA}" presName="node" presStyleLbl="node1" presStyleIdx="0" presStyleCnt="4" custScaleX="120210" custScaleY="59618" custRadScaleRad="109855" custRadScaleInc="-26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EF99E8-9015-44F0-88F7-55D37F713F7C}" type="pres">
      <dgm:prSet presAssocID="{2553135F-2A11-42A4-A53F-25832F3749DA}" presName="spNode" presStyleCnt="0"/>
      <dgm:spPr/>
    </dgm:pt>
    <dgm:pt modelId="{6941E0B4-E1F2-41EC-A38B-0CB72B2572D9}" type="pres">
      <dgm:prSet presAssocID="{FD731351-D7CB-4A61-A7D3-846FB3F8C224}" presName="sibTrans" presStyleLbl="sibTrans1D1" presStyleIdx="0" presStyleCnt="4"/>
      <dgm:spPr/>
      <dgm:t>
        <a:bodyPr/>
        <a:lstStyle/>
        <a:p>
          <a:endParaRPr lang="ru-RU"/>
        </a:p>
      </dgm:t>
    </dgm:pt>
    <dgm:pt modelId="{AB5C1520-0213-4857-957D-C38F2A7C182A}" type="pres">
      <dgm:prSet presAssocID="{1C7AF33F-697E-445C-AA52-8F58871ED86F}" presName="node" presStyleLbl="node1" presStyleIdx="1" presStyleCnt="4" custScaleX="105425" custScaleY="129966" custRadScaleRad="152682" custRadScaleInc="-71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976997-72E9-429A-B703-A9BD340494A6}" type="pres">
      <dgm:prSet presAssocID="{1C7AF33F-697E-445C-AA52-8F58871ED86F}" presName="spNode" presStyleCnt="0"/>
      <dgm:spPr/>
    </dgm:pt>
    <dgm:pt modelId="{518789A3-59C9-452F-8FB6-A990414E737F}" type="pres">
      <dgm:prSet presAssocID="{3D7F0FCA-00CC-404A-ACEB-FF02B6D6D44D}" presName="sibTrans" presStyleLbl="sibTrans1D1" presStyleIdx="1" presStyleCnt="4"/>
      <dgm:spPr/>
      <dgm:t>
        <a:bodyPr/>
        <a:lstStyle/>
        <a:p>
          <a:endParaRPr lang="ru-RU"/>
        </a:p>
      </dgm:t>
    </dgm:pt>
    <dgm:pt modelId="{24D4A01B-ADC0-4FE0-99B1-E52096C074E3}" type="pres">
      <dgm:prSet presAssocID="{1033C36A-5729-49D8-A6AB-505711410AA1}" presName="node" presStyleLbl="node1" presStyleIdx="2" presStyleCnt="4" custScaleX="109860" custScaleY="61468" custRadScaleRad="89975" custRadScaleInc="-7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08D961-537B-4A8F-8566-89EAD102806B}" type="pres">
      <dgm:prSet presAssocID="{1033C36A-5729-49D8-A6AB-505711410AA1}" presName="spNode" presStyleCnt="0"/>
      <dgm:spPr/>
    </dgm:pt>
    <dgm:pt modelId="{4CE5461A-98DC-49BC-B0B4-BDDD4BB881A4}" type="pres">
      <dgm:prSet presAssocID="{B40868F6-ECB1-4FCE-A833-22F5B73D75F5}" presName="sibTrans" presStyleLbl="sibTrans1D1" presStyleIdx="2" presStyleCnt="4"/>
      <dgm:spPr/>
      <dgm:t>
        <a:bodyPr/>
        <a:lstStyle/>
        <a:p>
          <a:endParaRPr lang="ru-RU"/>
        </a:p>
      </dgm:t>
    </dgm:pt>
    <dgm:pt modelId="{9B805EFE-A599-453D-B186-2945CEC0DCB6}" type="pres">
      <dgm:prSet presAssocID="{4F7D3A42-5A53-43A1-827E-C8DE3354A61C}" presName="node" presStyleLbl="node1" presStyleIdx="3" presStyleCnt="4" custScaleY="118467" custRadScaleRad="149116" custRadScaleInc="-3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C300BE-4246-477F-B328-B80AC358DBC1}" type="pres">
      <dgm:prSet presAssocID="{4F7D3A42-5A53-43A1-827E-C8DE3354A61C}" presName="spNode" presStyleCnt="0"/>
      <dgm:spPr/>
    </dgm:pt>
    <dgm:pt modelId="{E84875A5-293B-4950-9801-D410BEEB734D}" type="pres">
      <dgm:prSet presAssocID="{18FD63B3-EB06-45F6-A7B3-11444DA9BED6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C5AD07AA-6E4C-4CB8-8F42-10C27204CA37}" type="presOf" srcId="{4F7D3A42-5A53-43A1-827E-C8DE3354A61C}" destId="{9B805EFE-A599-453D-B186-2945CEC0DCB6}" srcOrd="0" destOrd="0" presId="urn:microsoft.com/office/officeart/2005/8/layout/cycle5"/>
    <dgm:cxn modelId="{90DD57E9-12E0-4B80-BE46-85D7CE101D54}" srcId="{F8352778-824B-4E68-855D-9434ED121C00}" destId="{2553135F-2A11-42A4-A53F-25832F3749DA}" srcOrd="0" destOrd="0" parTransId="{B5342589-05E2-4304-AA12-84F599CA0E05}" sibTransId="{FD731351-D7CB-4A61-A7D3-846FB3F8C224}"/>
    <dgm:cxn modelId="{83B0479C-26D0-4755-A3BF-71D9CE698323}" type="presOf" srcId="{1033C36A-5729-49D8-A6AB-505711410AA1}" destId="{24D4A01B-ADC0-4FE0-99B1-E52096C074E3}" srcOrd="0" destOrd="0" presId="urn:microsoft.com/office/officeart/2005/8/layout/cycle5"/>
    <dgm:cxn modelId="{52EC8829-69E3-44CB-BEF1-62B253B90D2A}" srcId="{F8352778-824B-4E68-855D-9434ED121C00}" destId="{4F7D3A42-5A53-43A1-827E-C8DE3354A61C}" srcOrd="3" destOrd="0" parTransId="{0F3E1B4B-B8B2-456B-B878-6F1D79101545}" sibTransId="{18FD63B3-EB06-45F6-A7B3-11444DA9BED6}"/>
    <dgm:cxn modelId="{58BF26CC-F16C-49DB-A4B7-325B1673CBF0}" type="presOf" srcId="{18FD63B3-EB06-45F6-A7B3-11444DA9BED6}" destId="{E84875A5-293B-4950-9801-D410BEEB734D}" srcOrd="0" destOrd="0" presId="urn:microsoft.com/office/officeart/2005/8/layout/cycle5"/>
    <dgm:cxn modelId="{6A0E4537-32F8-4B54-B5AF-6AA7EA8E462D}" type="presOf" srcId="{3D7F0FCA-00CC-404A-ACEB-FF02B6D6D44D}" destId="{518789A3-59C9-452F-8FB6-A990414E737F}" srcOrd="0" destOrd="0" presId="urn:microsoft.com/office/officeart/2005/8/layout/cycle5"/>
    <dgm:cxn modelId="{6FE9D1E7-C824-4B11-B930-7AF70785AF9A}" type="presOf" srcId="{1C7AF33F-697E-445C-AA52-8F58871ED86F}" destId="{AB5C1520-0213-4857-957D-C38F2A7C182A}" srcOrd="0" destOrd="0" presId="urn:microsoft.com/office/officeart/2005/8/layout/cycle5"/>
    <dgm:cxn modelId="{4FB05FE9-B3DC-4509-A823-938933EC1901}" type="presOf" srcId="{FD731351-D7CB-4A61-A7D3-846FB3F8C224}" destId="{6941E0B4-E1F2-41EC-A38B-0CB72B2572D9}" srcOrd="0" destOrd="0" presId="urn:microsoft.com/office/officeart/2005/8/layout/cycle5"/>
    <dgm:cxn modelId="{6EA1B922-34A8-4A3C-8B38-C8F389517F2A}" type="presOf" srcId="{2553135F-2A11-42A4-A53F-25832F3749DA}" destId="{BBC20B04-8FB2-436E-8C35-5A37CFEE33B4}" srcOrd="0" destOrd="0" presId="urn:microsoft.com/office/officeart/2005/8/layout/cycle5"/>
    <dgm:cxn modelId="{E5C3EFE5-EEF4-4A1E-99A5-EC2F2CF67B5E}" srcId="{F8352778-824B-4E68-855D-9434ED121C00}" destId="{1033C36A-5729-49D8-A6AB-505711410AA1}" srcOrd="2" destOrd="0" parTransId="{3295C473-C5C0-47EA-9FE6-5D33D0B26DA0}" sibTransId="{B40868F6-ECB1-4FCE-A833-22F5B73D75F5}"/>
    <dgm:cxn modelId="{A9A07A00-7FB2-4BF5-BFA5-3A11CBB79DFF}" type="presOf" srcId="{F8352778-824B-4E68-855D-9434ED121C00}" destId="{2FDDFABE-D718-4D62-938C-CF62E6CBA5EC}" srcOrd="0" destOrd="0" presId="urn:microsoft.com/office/officeart/2005/8/layout/cycle5"/>
    <dgm:cxn modelId="{39CC98C3-1E83-4593-B4FD-E13BAE9A58B4}" srcId="{F8352778-824B-4E68-855D-9434ED121C00}" destId="{1C7AF33F-697E-445C-AA52-8F58871ED86F}" srcOrd="1" destOrd="0" parTransId="{C49E0358-84BE-4863-A831-419C3DECE288}" sibTransId="{3D7F0FCA-00CC-404A-ACEB-FF02B6D6D44D}"/>
    <dgm:cxn modelId="{C68F5E22-9D3D-43BE-B186-15D29837F594}" type="presOf" srcId="{B40868F6-ECB1-4FCE-A833-22F5B73D75F5}" destId="{4CE5461A-98DC-49BC-B0B4-BDDD4BB881A4}" srcOrd="0" destOrd="0" presId="urn:microsoft.com/office/officeart/2005/8/layout/cycle5"/>
    <dgm:cxn modelId="{8BB2F98E-9EDE-43B4-8C58-7797A219A1D7}" type="presParOf" srcId="{2FDDFABE-D718-4D62-938C-CF62E6CBA5EC}" destId="{BBC20B04-8FB2-436E-8C35-5A37CFEE33B4}" srcOrd="0" destOrd="0" presId="urn:microsoft.com/office/officeart/2005/8/layout/cycle5"/>
    <dgm:cxn modelId="{18AFF2CA-327B-406A-A066-CFFB5C9B95A7}" type="presParOf" srcId="{2FDDFABE-D718-4D62-938C-CF62E6CBA5EC}" destId="{34EF99E8-9015-44F0-88F7-55D37F713F7C}" srcOrd="1" destOrd="0" presId="urn:microsoft.com/office/officeart/2005/8/layout/cycle5"/>
    <dgm:cxn modelId="{CB70045E-B124-42BC-A278-4CB8E942E356}" type="presParOf" srcId="{2FDDFABE-D718-4D62-938C-CF62E6CBA5EC}" destId="{6941E0B4-E1F2-41EC-A38B-0CB72B2572D9}" srcOrd="2" destOrd="0" presId="urn:microsoft.com/office/officeart/2005/8/layout/cycle5"/>
    <dgm:cxn modelId="{FD08BBFA-3CBF-47CA-A7C7-E84AB481CC93}" type="presParOf" srcId="{2FDDFABE-D718-4D62-938C-CF62E6CBA5EC}" destId="{AB5C1520-0213-4857-957D-C38F2A7C182A}" srcOrd="3" destOrd="0" presId="urn:microsoft.com/office/officeart/2005/8/layout/cycle5"/>
    <dgm:cxn modelId="{07FAEE31-F530-41DB-8C79-A183EAB2A21F}" type="presParOf" srcId="{2FDDFABE-D718-4D62-938C-CF62E6CBA5EC}" destId="{8A976997-72E9-429A-B703-A9BD340494A6}" srcOrd="4" destOrd="0" presId="urn:microsoft.com/office/officeart/2005/8/layout/cycle5"/>
    <dgm:cxn modelId="{E8312777-9994-4529-BA87-EC62B7337DEF}" type="presParOf" srcId="{2FDDFABE-D718-4D62-938C-CF62E6CBA5EC}" destId="{518789A3-59C9-452F-8FB6-A990414E737F}" srcOrd="5" destOrd="0" presId="urn:microsoft.com/office/officeart/2005/8/layout/cycle5"/>
    <dgm:cxn modelId="{A64B0FC6-5F52-4FA9-853E-38C932896E6E}" type="presParOf" srcId="{2FDDFABE-D718-4D62-938C-CF62E6CBA5EC}" destId="{24D4A01B-ADC0-4FE0-99B1-E52096C074E3}" srcOrd="6" destOrd="0" presId="urn:microsoft.com/office/officeart/2005/8/layout/cycle5"/>
    <dgm:cxn modelId="{48B0FFB8-C017-4819-AEA6-014CA04EDCD6}" type="presParOf" srcId="{2FDDFABE-D718-4D62-938C-CF62E6CBA5EC}" destId="{8608D961-537B-4A8F-8566-89EAD102806B}" srcOrd="7" destOrd="0" presId="urn:microsoft.com/office/officeart/2005/8/layout/cycle5"/>
    <dgm:cxn modelId="{4ED98581-8E9B-40D2-B688-3A54CF67DFA5}" type="presParOf" srcId="{2FDDFABE-D718-4D62-938C-CF62E6CBA5EC}" destId="{4CE5461A-98DC-49BC-B0B4-BDDD4BB881A4}" srcOrd="8" destOrd="0" presId="urn:microsoft.com/office/officeart/2005/8/layout/cycle5"/>
    <dgm:cxn modelId="{340FC13D-682D-43A7-A346-A21EE6296598}" type="presParOf" srcId="{2FDDFABE-D718-4D62-938C-CF62E6CBA5EC}" destId="{9B805EFE-A599-453D-B186-2945CEC0DCB6}" srcOrd="9" destOrd="0" presId="urn:microsoft.com/office/officeart/2005/8/layout/cycle5"/>
    <dgm:cxn modelId="{760A41D3-79D1-433B-B542-1CB0E62AA326}" type="presParOf" srcId="{2FDDFABE-D718-4D62-938C-CF62E6CBA5EC}" destId="{73C300BE-4246-477F-B328-B80AC358DBC1}" srcOrd="10" destOrd="0" presId="urn:microsoft.com/office/officeart/2005/8/layout/cycle5"/>
    <dgm:cxn modelId="{696F3A2A-B78B-4BA2-AD6C-722C31FCB219}" type="presParOf" srcId="{2FDDFABE-D718-4D62-938C-CF62E6CBA5EC}" destId="{E84875A5-293B-4950-9801-D410BEEB734D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E0D2B2-C599-E844-BE3B-0553E5357EE8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</dgm:pt>
    <dgm:pt modelId="{531B5E49-B732-A84F-BB84-732DADECD79D}">
      <dgm:prSet phldrT="[Текст]" custT="1"/>
      <dgm:spPr>
        <a:solidFill>
          <a:schemeClr val="accent6">
            <a:lumMod val="20000"/>
            <a:lumOff val="8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ru-RU" sz="1800" dirty="0" err="1" smtClean="0">
              <a:solidFill>
                <a:schemeClr val="accent2"/>
              </a:solidFill>
            </a:rPr>
            <a:t>предъинвестиционная</a:t>
          </a:r>
          <a:r>
            <a:rPr lang="ru-RU" sz="1800" dirty="0" smtClean="0">
              <a:solidFill>
                <a:schemeClr val="accent2"/>
              </a:solidFill>
            </a:rPr>
            <a:t> проработка</a:t>
          </a:r>
          <a:endParaRPr lang="ru-RU" sz="1800" dirty="0">
            <a:solidFill>
              <a:schemeClr val="accent2"/>
            </a:solidFill>
          </a:endParaRPr>
        </a:p>
      </dgm:t>
    </dgm:pt>
    <dgm:pt modelId="{013B770F-900B-4147-B05D-925789269D7F}" type="parTrans" cxnId="{98A7F520-EDFC-2D44-BE2B-CBA7FC1A68A7}">
      <dgm:prSet/>
      <dgm:spPr/>
      <dgm:t>
        <a:bodyPr/>
        <a:lstStyle/>
        <a:p>
          <a:endParaRPr lang="ru-RU"/>
        </a:p>
      </dgm:t>
    </dgm:pt>
    <dgm:pt modelId="{836A227C-3D2F-C746-BB78-E7E50948B939}" type="sibTrans" cxnId="{98A7F520-EDFC-2D44-BE2B-CBA7FC1A68A7}">
      <dgm:prSet/>
      <dgm:spPr/>
      <dgm:t>
        <a:bodyPr/>
        <a:lstStyle/>
        <a:p>
          <a:endParaRPr lang="ru-RU"/>
        </a:p>
      </dgm:t>
    </dgm:pt>
    <dgm:pt modelId="{12A57B8C-F1F7-1F47-ADF5-D4CE03FAAE1C}">
      <dgm:prSet phldrT="[Текст]" custT="1"/>
      <dgm:spPr>
        <a:solidFill>
          <a:schemeClr val="accent6">
            <a:lumMod val="20000"/>
            <a:lumOff val="8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ru-RU" sz="1800" dirty="0" smtClean="0">
              <a:solidFill>
                <a:schemeClr val="accent2"/>
              </a:solidFill>
            </a:rPr>
            <a:t>реализация</a:t>
          </a:r>
          <a:endParaRPr lang="ru-RU" sz="1800" dirty="0">
            <a:solidFill>
              <a:schemeClr val="accent2"/>
            </a:solidFill>
          </a:endParaRPr>
        </a:p>
      </dgm:t>
    </dgm:pt>
    <dgm:pt modelId="{9E5D1EAA-0B48-D040-9C00-CD00A6F435C4}" type="parTrans" cxnId="{8850C5D1-EACF-0142-A40D-C676EEE30263}">
      <dgm:prSet/>
      <dgm:spPr/>
      <dgm:t>
        <a:bodyPr/>
        <a:lstStyle/>
        <a:p>
          <a:endParaRPr lang="ru-RU"/>
        </a:p>
      </dgm:t>
    </dgm:pt>
    <dgm:pt modelId="{1A19A932-4A9E-1C41-94A7-1E414F753B8D}" type="sibTrans" cxnId="{8850C5D1-EACF-0142-A40D-C676EEE30263}">
      <dgm:prSet/>
      <dgm:spPr/>
      <dgm:t>
        <a:bodyPr/>
        <a:lstStyle/>
        <a:p>
          <a:endParaRPr lang="ru-RU"/>
        </a:p>
      </dgm:t>
    </dgm:pt>
    <dgm:pt modelId="{D7F29F87-01AD-6B4B-A2B9-596CFBC74161}">
      <dgm:prSet phldrT="[Текст]" custT="1"/>
      <dgm:spPr>
        <a:solidFill>
          <a:schemeClr val="accent6">
            <a:lumMod val="20000"/>
            <a:lumOff val="8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ru-RU" sz="1700" dirty="0" smtClean="0">
              <a:solidFill>
                <a:schemeClr val="accent2"/>
              </a:solidFill>
            </a:rPr>
            <a:t>завершение</a:t>
          </a:r>
          <a:endParaRPr lang="ru-RU" sz="1700" dirty="0">
            <a:solidFill>
              <a:schemeClr val="accent2"/>
            </a:solidFill>
          </a:endParaRPr>
        </a:p>
      </dgm:t>
    </dgm:pt>
    <dgm:pt modelId="{79026674-A00E-FB47-9787-2B0312B6A7F0}" type="parTrans" cxnId="{C823B964-A798-8A4D-8BD9-7AEA958B05FD}">
      <dgm:prSet/>
      <dgm:spPr/>
      <dgm:t>
        <a:bodyPr/>
        <a:lstStyle/>
        <a:p>
          <a:endParaRPr lang="ru-RU"/>
        </a:p>
      </dgm:t>
    </dgm:pt>
    <dgm:pt modelId="{B77655B5-2CE2-BE41-9859-18412A089F77}" type="sibTrans" cxnId="{C823B964-A798-8A4D-8BD9-7AEA958B05FD}">
      <dgm:prSet/>
      <dgm:spPr/>
      <dgm:t>
        <a:bodyPr/>
        <a:lstStyle/>
        <a:p>
          <a:endParaRPr lang="ru-RU"/>
        </a:p>
      </dgm:t>
    </dgm:pt>
    <dgm:pt modelId="{F4EAD8D5-2309-F849-BEEA-8F678A5EBE99}">
      <dgm:prSet phldrT="[Текст]" custT="1"/>
      <dgm:spPr>
        <a:solidFill>
          <a:schemeClr val="accent6">
            <a:lumMod val="20000"/>
            <a:lumOff val="8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ru-RU" sz="1800" dirty="0" smtClean="0">
              <a:solidFill>
                <a:schemeClr val="accent2"/>
              </a:solidFill>
            </a:rPr>
            <a:t> инициирование</a:t>
          </a:r>
          <a:endParaRPr lang="ru-RU" sz="1800" dirty="0">
            <a:solidFill>
              <a:schemeClr val="accent2"/>
            </a:solidFill>
          </a:endParaRPr>
        </a:p>
      </dgm:t>
    </dgm:pt>
    <dgm:pt modelId="{CC1CB38C-78AE-8B4A-A777-11F3AB28B826}" type="parTrans" cxnId="{8924D5BD-2144-3741-B58A-D09DA34AAB51}">
      <dgm:prSet/>
      <dgm:spPr/>
      <dgm:t>
        <a:bodyPr/>
        <a:lstStyle/>
        <a:p>
          <a:endParaRPr lang="ru-RU"/>
        </a:p>
      </dgm:t>
    </dgm:pt>
    <dgm:pt modelId="{824443C5-92E6-1C49-B6CE-14D4B7100289}" type="sibTrans" cxnId="{8924D5BD-2144-3741-B58A-D09DA34AAB51}">
      <dgm:prSet/>
      <dgm:spPr/>
      <dgm:t>
        <a:bodyPr/>
        <a:lstStyle/>
        <a:p>
          <a:endParaRPr lang="ru-RU"/>
        </a:p>
      </dgm:t>
    </dgm:pt>
    <dgm:pt modelId="{FB3949CC-85D7-5B4C-A296-E52D581F341F}" type="pres">
      <dgm:prSet presAssocID="{30E0D2B2-C599-E844-BE3B-0553E5357EE8}" presName="Name0" presStyleCnt="0">
        <dgm:presLayoutVars>
          <dgm:dir/>
          <dgm:animLvl val="lvl"/>
          <dgm:resizeHandles val="exact"/>
        </dgm:presLayoutVars>
      </dgm:prSet>
      <dgm:spPr/>
    </dgm:pt>
    <dgm:pt modelId="{C661B783-BC4D-BB45-81E5-CF1E2F7322AE}" type="pres">
      <dgm:prSet presAssocID="{531B5E49-B732-A84F-BB84-732DADECD79D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AEF5F7-FB30-9545-B2A8-10778523E69F}" type="pres">
      <dgm:prSet presAssocID="{836A227C-3D2F-C746-BB78-E7E50948B939}" presName="parTxOnlySpace" presStyleCnt="0"/>
      <dgm:spPr/>
    </dgm:pt>
    <dgm:pt modelId="{CF3C9AF3-4653-0F4E-9157-2A8BFBA83CED}" type="pres">
      <dgm:prSet presAssocID="{F4EAD8D5-2309-F849-BEEA-8F678A5EBE99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21B201-BCBD-014B-9A0E-E64ACF5B0DF7}" type="pres">
      <dgm:prSet presAssocID="{824443C5-92E6-1C49-B6CE-14D4B7100289}" presName="parTxOnlySpace" presStyleCnt="0"/>
      <dgm:spPr/>
    </dgm:pt>
    <dgm:pt modelId="{B3C8DB7C-78D7-7B4A-BB86-0C56B7DCCBA7}" type="pres">
      <dgm:prSet presAssocID="{12A57B8C-F1F7-1F47-ADF5-D4CE03FAAE1C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9E6E28-6184-4E43-9FB4-48487607B90E}" type="pres">
      <dgm:prSet presAssocID="{1A19A932-4A9E-1C41-94A7-1E414F753B8D}" presName="parTxOnlySpace" presStyleCnt="0"/>
      <dgm:spPr/>
    </dgm:pt>
    <dgm:pt modelId="{E7A1DC14-E424-2046-B15D-2D422F0028C4}" type="pres">
      <dgm:prSet presAssocID="{D7F29F87-01AD-6B4B-A2B9-596CFBC74161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50C5D1-EACF-0142-A40D-C676EEE30263}" srcId="{30E0D2B2-C599-E844-BE3B-0553E5357EE8}" destId="{12A57B8C-F1F7-1F47-ADF5-D4CE03FAAE1C}" srcOrd="2" destOrd="0" parTransId="{9E5D1EAA-0B48-D040-9C00-CD00A6F435C4}" sibTransId="{1A19A932-4A9E-1C41-94A7-1E414F753B8D}"/>
    <dgm:cxn modelId="{1C15BD40-1734-4B48-94FE-E21C9D63C478}" type="presOf" srcId="{D7F29F87-01AD-6B4B-A2B9-596CFBC74161}" destId="{E7A1DC14-E424-2046-B15D-2D422F0028C4}" srcOrd="0" destOrd="0" presId="urn:microsoft.com/office/officeart/2005/8/layout/chevron1"/>
    <dgm:cxn modelId="{53F80000-BA02-4685-A8AD-DECA1D8B949A}" type="presOf" srcId="{30E0D2B2-C599-E844-BE3B-0553E5357EE8}" destId="{FB3949CC-85D7-5B4C-A296-E52D581F341F}" srcOrd="0" destOrd="0" presId="urn:microsoft.com/office/officeart/2005/8/layout/chevron1"/>
    <dgm:cxn modelId="{8924D5BD-2144-3741-B58A-D09DA34AAB51}" srcId="{30E0D2B2-C599-E844-BE3B-0553E5357EE8}" destId="{F4EAD8D5-2309-F849-BEEA-8F678A5EBE99}" srcOrd="1" destOrd="0" parTransId="{CC1CB38C-78AE-8B4A-A777-11F3AB28B826}" sibTransId="{824443C5-92E6-1C49-B6CE-14D4B7100289}"/>
    <dgm:cxn modelId="{91003FB7-4EC1-48B7-B7AD-1B85B6E02C82}" type="presOf" srcId="{12A57B8C-F1F7-1F47-ADF5-D4CE03FAAE1C}" destId="{B3C8DB7C-78D7-7B4A-BB86-0C56B7DCCBA7}" srcOrd="0" destOrd="0" presId="urn:microsoft.com/office/officeart/2005/8/layout/chevron1"/>
    <dgm:cxn modelId="{98A7F520-EDFC-2D44-BE2B-CBA7FC1A68A7}" srcId="{30E0D2B2-C599-E844-BE3B-0553E5357EE8}" destId="{531B5E49-B732-A84F-BB84-732DADECD79D}" srcOrd="0" destOrd="0" parTransId="{013B770F-900B-4147-B05D-925789269D7F}" sibTransId="{836A227C-3D2F-C746-BB78-E7E50948B939}"/>
    <dgm:cxn modelId="{C823B964-A798-8A4D-8BD9-7AEA958B05FD}" srcId="{30E0D2B2-C599-E844-BE3B-0553E5357EE8}" destId="{D7F29F87-01AD-6B4B-A2B9-596CFBC74161}" srcOrd="3" destOrd="0" parTransId="{79026674-A00E-FB47-9787-2B0312B6A7F0}" sibTransId="{B77655B5-2CE2-BE41-9859-18412A089F77}"/>
    <dgm:cxn modelId="{FEE2D171-248F-47A0-B1C2-0A748816D2A3}" type="presOf" srcId="{531B5E49-B732-A84F-BB84-732DADECD79D}" destId="{C661B783-BC4D-BB45-81E5-CF1E2F7322AE}" srcOrd="0" destOrd="0" presId="urn:microsoft.com/office/officeart/2005/8/layout/chevron1"/>
    <dgm:cxn modelId="{2FF3A7C7-A0C2-40DA-A571-F0044528EB07}" type="presOf" srcId="{F4EAD8D5-2309-F849-BEEA-8F678A5EBE99}" destId="{CF3C9AF3-4653-0F4E-9157-2A8BFBA83CED}" srcOrd="0" destOrd="0" presId="urn:microsoft.com/office/officeart/2005/8/layout/chevron1"/>
    <dgm:cxn modelId="{10FDDBBD-5996-4F0E-94A2-5A24939A6996}" type="presParOf" srcId="{FB3949CC-85D7-5B4C-A296-E52D581F341F}" destId="{C661B783-BC4D-BB45-81E5-CF1E2F7322AE}" srcOrd="0" destOrd="0" presId="urn:microsoft.com/office/officeart/2005/8/layout/chevron1"/>
    <dgm:cxn modelId="{81BE4B1C-05C7-41BF-807E-B28F05A897D4}" type="presParOf" srcId="{FB3949CC-85D7-5B4C-A296-E52D581F341F}" destId="{DEAEF5F7-FB30-9545-B2A8-10778523E69F}" srcOrd="1" destOrd="0" presId="urn:microsoft.com/office/officeart/2005/8/layout/chevron1"/>
    <dgm:cxn modelId="{4AC8EC61-3E17-4B9C-8F07-33F299B81FFD}" type="presParOf" srcId="{FB3949CC-85D7-5B4C-A296-E52D581F341F}" destId="{CF3C9AF3-4653-0F4E-9157-2A8BFBA83CED}" srcOrd="2" destOrd="0" presId="urn:microsoft.com/office/officeart/2005/8/layout/chevron1"/>
    <dgm:cxn modelId="{DDFB097D-250D-4FD2-BA3B-D5B93C7CB13E}" type="presParOf" srcId="{FB3949CC-85D7-5B4C-A296-E52D581F341F}" destId="{C121B201-BCBD-014B-9A0E-E64ACF5B0DF7}" srcOrd="3" destOrd="0" presId="urn:microsoft.com/office/officeart/2005/8/layout/chevron1"/>
    <dgm:cxn modelId="{98EE0307-C5BA-4ECA-A787-08730F085B7D}" type="presParOf" srcId="{FB3949CC-85D7-5B4C-A296-E52D581F341F}" destId="{B3C8DB7C-78D7-7B4A-BB86-0C56B7DCCBA7}" srcOrd="4" destOrd="0" presId="urn:microsoft.com/office/officeart/2005/8/layout/chevron1"/>
    <dgm:cxn modelId="{817FB0DF-CE31-4F36-9FBF-E6A1B211EA8D}" type="presParOf" srcId="{FB3949CC-85D7-5B4C-A296-E52D581F341F}" destId="{759E6E28-6184-4E43-9FB4-48487607B90E}" srcOrd="5" destOrd="0" presId="urn:microsoft.com/office/officeart/2005/8/layout/chevron1"/>
    <dgm:cxn modelId="{5A6610CF-5340-4188-B3C4-CFCE7D1A4FF0}" type="presParOf" srcId="{FB3949CC-85D7-5B4C-A296-E52D581F341F}" destId="{E7A1DC14-E424-2046-B15D-2D422F0028C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C20B04-8FB2-436E-8C35-5A37CFEE33B4}">
      <dsp:nvSpPr>
        <dsp:cNvPr id="0" name=""/>
        <dsp:cNvSpPr/>
      </dsp:nvSpPr>
      <dsp:spPr>
        <a:xfrm>
          <a:off x="3239579" y="41668"/>
          <a:ext cx="2106735" cy="679141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>
          <a:solidFill>
            <a:schemeClr val="accent2">
              <a:lumMod val="75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2"/>
              </a:solidFill>
            </a:rPr>
            <a:t>слайды и доклад РП: проблематизация отклонений от плана</a:t>
          </a:r>
          <a:endParaRPr lang="ru-RU" sz="1400" kern="1200" dirty="0">
            <a:solidFill>
              <a:schemeClr val="accent2"/>
            </a:solidFill>
          </a:endParaRPr>
        </a:p>
      </dsp:txBody>
      <dsp:txXfrm>
        <a:off x="3272732" y="74821"/>
        <a:ext cx="2040429" cy="612835"/>
      </dsp:txXfrm>
    </dsp:sp>
    <dsp:sp modelId="{6941E0B4-E1F2-41EC-A38B-0CB72B2572D9}">
      <dsp:nvSpPr>
        <dsp:cNvPr id="0" name=""/>
        <dsp:cNvSpPr/>
      </dsp:nvSpPr>
      <dsp:spPr>
        <a:xfrm>
          <a:off x="3550974" y="651170"/>
          <a:ext cx="3761421" cy="3761421"/>
        </a:xfrm>
        <a:custGeom>
          <a:avLst/>
          <a:gdLst/>
          <a:ahLst/>
          <a:cxnLst/>
          <a:rect l="0" t="0" r="0" b="0"/>
          <a:pathLst>
            <a:path>
              <a:moveTo>
                <a:pt x="2186415" y="25012"/>
              </a:moveTo>
              <a:arcTo wR="1880710" hR="1880710" stAng="16761289" swAng="2338789"/>
            </a:path>
          </a:pathLst>
        </a:custGeom>
        <a:noFill/>
        <a:ln w="9525" cap="flat" cmpd="sng" algn="ctr">
          <a:solidFill>
            <a:schemeClr val="accent2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5C1520-0213-4857-957D-C38F2A7C182A}">
      <dsp:nvSpPr>
        <dsp:cNvPr id="0" name=""/>
        <dsp:cNvSpPr/>
      </dsp:nvSpPr>
      <dsp:spPr>
        <a:xfrm>
          <a:off x="6267227" y="1599813"/>
          <a:ext cx="1847621" cy="1480514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>
          <a:solidFill>
            <a:schemeClr val="accent2">
              <a:lumMod val="75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2"/>
              </a:solidFill>
            </a:rPr>
            <a:t>выработка управленческих решений по минимизации отклонений с учетом совокупного опыта компании</a:t>
          </a:r>
          <a:endParaRPr lang="ru-RU" sz="1400" kern="1200" dirty="0">
            <a:solidFill>
              <a:schemeClr val="accent2"/>
            </a:solidFill>
          </a:endParaRPr>
        </a:p>
      </dsp:txBody>
      <dsp:txXfrm>
        <a:off x="6339500" y="1672086"/>
        <a:ext cx="1703075" cy="1335968"/>
      </dsp:txXfrm>
    </dsp:sp>
    <dsp:sp modelId="{518789A3-59C9-452F-8FB6-A990414E737F}">
      <dsp:nvSpPr>
        <dsp:cNvPr id="0" name=""/>
        <dsp:cNvSpPr/>
      </dsp:nvSpPr>
      <dsp:spPr>
        <a:xfrm>
          <a:off x="3717293" y="98043"/>
          <a:ext cx="3761421" cy="3761421"/>
        </a:xfrm>
        <a:custGeom>
          <a:avLst/>
          <a:gdLst/>
          <a:ahLst/>
          <a:cxnLst/>
          <a:rect l="0" t="0" r="0" b="0"/>
          <a:pathLst>
            <a:path>
              <a:moveTo>
                <a:pt x="3141047" y="3276641"/>
              </a:moveTo>
              <a:arcTo wR="1880710" hR="1880710" stAng="2875333" swAng="2364735"/>
            </a:path>
          </a:pathLst>
        </a:custGeom>
        <a:noFill/>
        <a:ln w="9525" cap="flat" cmpd="sng" algn="ctr">
          <a:solidFill>
            <a:schemeClr val="accent2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D4A01B-ADC0-4FE0-99B1-E52096C074E3}">
      <dsp:nvSpPr>
        <dsp:cNvPr id="0" name=""/>
        <dsp:cNvSpPr/>
      </dsp:nvSpPr>
      <dsp:spPr>
        <a:xfrm>
          <a:off x="3365401" y="3789145"/>
          <a:ext cx="1925347" cy="700215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>
          <a:solidFill>
            <a:schemeClr val="accent2">
              <a:lumMod val="75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2"/>
              </a:solidFill>
            </a:rPr>
            <a:t>перераспределение ресурсов между проектами</a:t>
          </a:r>
          <a:endParaRPr lang="ru-RU" sz="1400" kern="1200" dirty="0">
            <a:solidFill>
              <a:schemeClr val="accent2"/>
            </a:solidFill>
          </a:endParaRPr>
        </a:p>
      </dsp:txBody>
      <dsp:txXfrm>
        <a:off x="3399583" y="3823327"/>
        <a:ext cx="1856983" cy="631851"/>
      </dsp:txXfrm>
    </dsp:sp>
    <dsp:sp modelId="{4CE5461A-98DC-49BC-B0B4-BDDD4BB881A4}">
      <dsp:nvSpPr>
        <dsp:cNvPr id="0" name=""/>
        <dsp:cNvSpPr/>
      </dsp:nvSpPr>
      <dsp:spPr>
        <a:xfrm>
          <a:off x="1212520" y="101632"/>
          <a:ext cx="3761421" cy="3761421"/>
        </a:xfrm>
        <a:custGeom>
          <a:avLst/>
          <a:gdLst/>
          <a:ahLst/>
          <a:cxnLst/>
          <a:rect l="0" t="0" r="0" b="0"/>
          <a:pathLst>
            <a:path>
              <a:moveTo>
                <a:pt x="1772952" y="3758331"/>
              </a:moveTo>
              <a:arcTo wR="1880710" hR="1880710" stAng="5597079" swAng="2258147"/>
            </a:path>
          </a:pathLst>
        </a:custGeom>
        <a:noFill/>
        <a:ln w="9525" cap="flat" cmpd="sng" algn="ctr">
          <a:solidFill>
            <a:schemeClr val="accent2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805EFE-A599-453D-B186-2945CEC0DCB6}">
      <dsp:nvSpPr>
        <dsp:cNvPr id="0" name=""/>
        <dsp:cNvSpPr/>
      </dsp:nvSpPr>
      <dsp:spPr>
        <a:xfrm>
          <a:off x="640817" y="1777048"/>
          <a:ext cx="1752546" cy="1349522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>
          <a:solidFill>
            <a:schemeClr val="accent2">
              <a:lumMod val="75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2"/>
              </a:solidFill>
            </a:rPr>
            <a:t>синхронизация хода реализации проектов, планов работы подразделений и стратегических задач компании</a:t>
          </a:r>
          <a:endParaRPr lang="ru-RU" sz="1400" kern="1200" dirty="0">
            <a:solidFill>
              <a:schemeClr val="accent2"/>
            </a:solidFill>
          </a:endParaRPr>
        </a:p>
      </dsp:txBody>
      <dsp:txXfrm>
        <a:off x="706695" y="1842926"/>
        <a:ext cx="1620790" cy="1217766"/>
      </dsp:txXfrm>
    </dsp:sp>
    <dsp:sp modelId="{E84875A5-293B-4950-9801-D410BEEB734D}">
      <dsp:nvSpPr>
        <dsp:cNvPr id="0" name=""/>
        <dsp:cNvSpPr/>
      </dsp:nvSpPr>
      <dsp:spPr>
        <a:xfrm>
          <a:off x="1424569" y="685843"/>
          <a:ext cx="3761421" cy="3761421"/>
        </a:xfrm>
        <a:custGeom>
          <a:avLst/>
          <a:gdLst/>
          <a:ahLst/>
          <a:cxnLst/>
          <a:rect l="0" t="0" r="0" b="0"/>
          <a:pathLst>
            <a:path>
              <a:moveTo>
                <a:pt x="375283" y="753430"/>
              </a:moveTo>
              <a:arcTo wR="1880710" hR="1880710" stAng="13009576" swAng="2350011"/>
            </a:path>
          </a:pathLst>
        </a:custGeom>
        <a:noFill/>
        <a:ln w="9525" cap="flat" cmpd="sng" algn="ctr">
          <a:solidFill>
            <a:schemeClr val="accent2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61B783-BC4D-BB45-81E5-CF1E2F7322AE}">
      <dsp:nvSpPr>
        <dsp:cNvPr id="0" name=""/>
        <dsp:cNvSpPr/>
      </dsp:nvSpPr>
      <dsp:spPr>
        <a:xfrm>
          <a:off x="3979" y="1972635"/>
          <a:ext cx="2316577" cy="926630"/>
        </a:xfrm>
        <a:prstGeom prst="chevron">
          <a:avLst/>
        </a:prstGeom>
        <a:solidFill>
          <a:schemeClr val="accent6">
            <a:lumMod val="20000"/>
            <a:lumOff val="80000"/>
          </a:schemeClr>
        </a:solidFill>
        <a:ln>
          <a:solidFill>
            <a:srgbClr val="C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solidFill>
                <a:schemeClr val="accent2"/>
              </a:solidFill>
            </a:rPr>
            <a:t>предъинвестиционная</a:t>
          </a:r>
          <a:r>
            <a:rPr lang="ru-RU" sz="1800" kern="1200" dirty="0" smtClean="0">
              <a:solidFill>
                <a:schemeClr val="accent2"/>
              </a:solidFill>
            </a:rPr>
            <a:t> проработка</a:t>
          </a:r>
          <a:endParaRPr lang="ru-RU" sz="1800" kern="1200" dirty="0">
            <a:solidFill>
              <a:schemeClr val="accent2"/>
            </a:solidFill>
          </a:endParaRPr>
        </a:p>
      </dsp:txBody>
      <dsp:txXfrm>
        <a:off x="467294" y="1972635"/>
        <a:ext cx="1389947" cy="926630"/>
      </dsp:txXfrm>
    </dsp:sp>
    <dsp:sp modelId="{CF3C9AF3-4653-0F4E-9157-2A8BFBA83CED}">
      <dsp:nvSpPr>
        <dsp:cNvPr id="0" name=""/>
        <dsp:cNvSpPr/>
      </dsp:nvSpPr>
      <dsp:spPr>
        <a:xfrm>
          <a:off x="2088899" y="1972635"/>
          <a:ext cx="2316577" cy="926630"/>
        </a:xfrm>
        <a:prstGeom prst="chevron">
          <a:avLst/>
        </a:prstGeom>
        <a:solidFill>
          <a:schemeClr val="accent6">
            <a:lumMod val="20000"/>
            <a:lumOff val="80000"/>
          </a:schemeClr>
        </a:solidFill>
        <a:ln>
          <a:solidFill>
            <a:srgbClr val="C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2"/>
              </a:solidFill>
            </a:rPr>
            <a:t> инициирование</a:t>
          </a:r>
          <a:endParaRPr lang="ru-RU" sz="1800" kern="1200" dirty="0">
            <a:solidFill>
              <a:schemeClr val="accent2"/>
            </a:solidFill>
          </a:endParaRPr>
        </a:p>
      </dsp:txBody>
      <dsp:txXfrm>
        <a:off x="2552214" y="1972635"/>
        <a:ext cx="1389947" cy="926630"/>
      </dsp:txXfrm>
    </dsp:sp>
    <dsp:sp modelId="{B3C8DB7C-78D7-7B4A-BB86-0C56B7DCCBA7}">
      <dsp:nvSpPr>
        <dsp:cNvPr id="0" name=""/>
        <dsp:cNvSpPr/>
      </dsp:nvSpPr>
      <dsp:spPr>
        <a:xfrm>
          <a:off x="4173819" y="1972635"/>
          <a:ext cx="2316577" cy="926630"/>
        </a:xfrm>
        <a:prstGeom prst="chevron">
          <a:avLst/>
        </a:prstGeom>
        <a:solidFill>
          <a:schemeClr val="accent6">
            <a:lumMod val="20000"/>
            <a:lumOff val="80000"/>
          </a:schemeClr>
        </a:solidFill>
        <a:ln>
          <a:solidFill>
            <a:srgbClr val="C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2"/>
              </a:solidFill>
            </a:rPr>
            <a:t>реализация</a:t>
          </a:r>
          <a:endParaRPr lang="ru-RU" sz="1800" kern="1200" dirty="0">
            <a:solidFill>
              <a:schemeClr val="accent2"/>
            </a:solidFill>
          </a:endParaRPr>
        </a:p>
      </dsp:txBody>
      <dsp:txXfrm>
        <a:off x="4637134" y="1972635"/>
        <a:ext cx="1389947" cy="926630"/>
      </dsp:txXfrm>
    </dsp:sp>
    <dsp:sp modelId="{E7A1DC14-E424-2046-B15D-2D422F0028C4}">
      <dsp:nvSpPr>
        <dsp:cNvPr id="0" name=""/>
        <dsp:cNvSpPr/>
      </dsp:nvSpPr>
      <dsp:spPr>
        <a:xfrm>
          <a:off x="6258738" y="1972635"/>
          <a:ext cx="2316577" cy="926630"/>
        </a:xfrm>
        <a:prstGeom prst="chevron">
          <a:avLst/>
        </a:prstGeom>
        <a:solidFill>
          <a:schemeClr val="accent6">
            <a:lumMod val="20000"/>
            <a:lumOff val="80000"/>
          </a:schemeClr>
        </a:solidFill>
        <a:ln>
          <a:solidFill>
            <a:srgbClr val="C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accent2"/>
              </a:solidFill>
            </a:rPr>
            <a:t>завершение</a:t>
          </a:r>
          <a:endParaRPr lang="ru-RU" sz="1700" kern="1200" dirty="0">
            <a:solidFill>
              <a:schemeClr val="accent2"/>
            </a:solidFill>
          </a:endParaRPr>
        </a:p>
      </dsp:txBody>
      <dsp:txXfrm>
        <a:off x="6722053" y="1972635"/>
        <a:ext cx="1389947" cy="9266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body"/>
          </p:nvPr>
        </p:nvSpPr>
        <p:spPr>
          <a:xfrm>
            <a:off x="749350" y="5513192"/>
            <a:ext cx="5994443" cy="5222819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ru-RU"/>
              <a:t>Для правки формата примечаний щелкните мышью</a:t>
            </a:r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51822" cy="579966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ru-RU"/>
              <a:t>&lt;заголовок&gt;</a:t>
            </a:r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dt"/>
          </p:nvPr>
        </p:nvSpPr>
        <p:spPr>
          <a:xfrm>
            <a:off x="4241321" y="0"/>
            <a:ext cx="3251822" cy="579966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r>
              <a:rPr lang="ru-RU"/>
              <a:t>&lt;дата/время&gt;</a:t>
            </a:r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ftr"/>
          </p:nvPr>
        </p:nvSpPr>
        <p:spPr>
          <a:xfrm>
            <a:off x="0" y="11026775"/>
            <a:ext cx="3251822" cy="579966"/>
          </a:xfrm>
          <a:prstGeom prst="rect">
            <a:avLst/>
          </a:prstGeom>
        </p:spPr>
        <p:txBody>
          <a:bodyPr wrap="none" lIns="0" tIns="0" rIns="0" bIns="0" anchor="b"/>
          <a:lstStyle/>
          <a:p>
            <a:r>
              <a:rPr lang="ru-RU"/>
              <a:t>&lt;нижний колонтитул&gt;</a:t>
            </a:r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sldNum"/>
          </p:nvPr>
        </p:nvSpPr>
        <p:spPr>
          <a:xfrm>
            <a:off x="4241321" y="11026775"/>
            <a:ext cx="3251822" cy="579966"/>
          </a:xfrm>
          <a:prstGeom prst="rect">
            <a:avLst/>
          </a:prstGeom>
        </p:spPr>
        <p:txBody>
          <a:bodyPr wrap="none" lIns="0" tIns="0" rIns="0" bIns="0" anchor="b"/>
          <a:lstStyle/>
          <a:p>
            <a:pPr algn="r"/>
            <a:fld id="{20A56520-5065-443E-8EE4-FBE57A90799B}" type="slidenum">
              <a:rPr lang="ru-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42977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692715" cy="12806145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350" name="CustomShape 2"/>
          <p:cNvSpPr/>
          <p:nvPr/>
        </p:nvSpPr>
        <p:spPr>
          <a:xfrm>
            <a:off x="0" y="0"/>
            <a:ext cx="11692715" cy="12806145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940662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692715" cy="12806145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350" name="CustomShape 2"/>
          <p:cNvSpPr/>
          <p:nvPr/>
        </p:nvSpPr>
        <p:spPr>
          <a:xfrm>
            <a:off x="0" y="0"/>
            <a:ext cx="11692715" cy="12806145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6879061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692715" cy="12806145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350" name="CustomShape 2"/>
          <p:cNvSpPr/>
          <p:nvPr/>
        </p:nvSpPr>
        <p:spPr>
          <a:xfrm>
            <a:off x="0" y="0"/>
            <a:ext cx="11692715" cy="12806145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38159939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692715" cy="12806145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350" name="CustomShape 2"/>
          <p:cNvSpPr/>
          <p:nvPr/>
        </p:nvSpPr>
        <p:spPr>
          <a:xfrm>
            <a:off x="0" y="0"/>
            <a:ext cx="11692715" cy="12806145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38526568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692715" cy="12806145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350" name="CustomShape 2"/>
          <p:cNvSpPr/>
          <p:nvPr/>
        </p:nvSpPr>
        <p:spPr>
          <a:xfrm>
            <a:off x="0" y="0"/>
            <a:ext cx="11692715" cy="12806145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38223203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692715" cy="12806145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350" name="CustomShape 2"/>
          <p:cNvSpPr/>
          <p:nvPr/>
        </p:nvSpPr>
        <p:spPr>
          <a:xfrm>
            <a:off x="0" y="0"/>
            <a:ext cx="11692715" cy="12806145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42396807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692715" cy="12806145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350" name="CustomShape 2"/>
          <p:cNvSpPr/>
          <p:nvPr/>
        </p:nvSpPr>
        <p:spPr>
          <a:xfrm>
            <a:off x="0" y="0"/>
            <a:ext cx="11692715" cy="12806145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22445982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692715" cy="12806145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350" name="CustomShape 2"/>
          <p:cNvSpPr/>
          <p:nvPr/>
        </p:nvSpPr>
        <p:spPr>
          <a:xfrm>
            <a:off x="0" y="0"/>
            <a:ext cx="11692715" cy="12806145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3882770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692715" cy="12806145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352" name="CustomShape 2"/>
          <p:cNvSpPr/>
          <p:nvPr/>
        </p:nvSpPr>
        <p:spPr>
          <a:xfrm>
            <a:off x="0" y="0"/>
            <a:ext cx="11692715" cy="12806145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4063152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692715" cy="12806145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352" name="CustomShape 2"/>
          <p:cNvSpPr/>
          <p:nvPr/>
        </p:nvSpPr>
        <p:spPr>
          <a:xfrm>
            <a:off x="0" y="0"/>
            <a:ext cx="11692715" cy="12806145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1608963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692715" cy="12806145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352" name="CustomShape 2"/>
          <p:cNvSpPr/>
          <p:nvPr/>
        </p:nvSpPr>
        <p:spPr>
          <a:xfrm>
            <a:off x="0" y="0"/>
            <a:ext cx="11692715" cy="12806145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2517818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692715" cy="12806145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352" name="CustomShape 2"/>
          <p:cNvSpPr/>
          <p:nvPr/>
        </p:nvSpPr>
        <p:spPr>
          <a:xfrm>
            <a:off x="0" y="0"/>
            <a:ext cx="11692715" cy="12806145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4038700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692715" cy="12806145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352" name="CustomShape 2"/>
          <p:cNvSpPr/>
          <p:nvPr/>
        </p:nvSpPr>
        <p:spPr>
          <a:xfrm>
            <a:off x="0" y="0"/>
            <a:ext cx="11692715" cy="12806145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377522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692715" cy="12806145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352" name="CustomShape 2"/>
          <p:cNvSpPr/>
          <p:nvPr/>
        </p:nvSpPr>
        <p:spPr>
          <a:xfrm>
            <a:off x="0" y="0"/>
            <a:ext cx="11692715" cy="12806145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31665421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692715" cy="12806145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350" name="CustomShape 2"/>
          <p:cNvSpPr/>
          <p:nvPr/>
        </p:nvSpPr>
        <p:spPr>
          <a:xfrm>
            <a:off x="0" y="0"/>
            <a:ext cx="11692715" cy="12806145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32692735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692715" cy="12806145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350" name="CustomShape 2"/>
          <p:cNvSpPr/>
          <p:nvPr/>
        </p:nvSpPr>
        <p:spPr>
          <a:xfrm>
            <a:off x="0" y="0"/>
            <a:ext cx="11692715" cy="12806145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687906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1680" cy="34513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1680" cy="34513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5"/>
          <p:cNvSpPr/>
          <p:nvPr/>
        </p:nvSpPr>
        <p:spPr>
          <a:xfrm>
            <a:off x="6997680" y="6643800"/>
            <a:ext cx="1750320" cy="21168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800" b="1">
                <a:solidFill>
                  <a:srgbClr val="332A2B"/>
                </a:solidFill>
                <a:latin typeface="Arial Black"/>
              </a:rPr>
              <a:t>www.rdsgroup.ru</a:t>
            </a:r>
            <a:endParaRPr/>
          </a:p>
        </p:txBody>
      </p:sp>
      <p:sp>
        <p:nvSpPr>
          <p:cNvPr id="80" name="CustomShape 7"/>
          <p:cNvSpPr/>
          <p:nvPr/>
        </p:nvSpPr>
        <p:spPr>
          <a:xfrm>
            <a:off x="6084168" y="5061240"/>
            <a:ext cx="3059832" cy="17942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ru-RU" sz="1400" i="1" dirty="0" smtClean="0">
                <a:solidFill>
                  <a:srgbClr val="000000"/>
                </a:solidFill>
                <a:latin typeface="Arial"/>
              </a:rPr>
              <a:t>Докладчик: П.А. </a:t>
            </a:r>
            <a:r>
              <a:rPr lang="ru-RU" sz="1400" i="1" dirty="0" err="1" smtClean="0">
                <a:solidFill>
                  <a:srgbClr val="000000"/>
                </a:solidFill>
                <a:latin typeface="Arial"/>
              </a:rPr>
              <a:t>Пальчун</a:t>
            </a:r>
            <a:r>
              <a:rPr lang="ru-RU" sz="1400" i="1" dirty="0" smtClean="0">
                <a:solidFill>
                  <a:srgbClr val="000000"/>
                </a:solidFill>
                <a:latin typeface="Arial"/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ru-RU" sz="1400" i="1" dirty="0" smtClean="0">
                <a:solidFill>
                  <a:srgbClr val="000000"/>
                </a:solidFill>
                <a:latin typeface="Arial"/>
              </a:rPr>
              <a:t>директор Офиса управления проектами</a:t>
            </a:r>
            <a:endParaRPr dirty="0"/>
          </a:p>
        </p:txBody>
      </p:sp>
      <p:sp>
        <p:nvSpPr>
          <p:cNvPr id="13" name="CustomShape 7"/>
          <p:cNvSpPr/>
          <p:nvPr/>
        </p:nvSpPr>
        <p:spPr>
          <a:xfrm>
            <a:off x="3658899" y="6296168"/>
            <a:ext cx="1633820" cy="453472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ru-RU" sz="1400" i="1" dirty="0" smtClean="0">
                <a:solidFill>
                  <a:srgbClr val="000000"/>
                </a:solidFill>
                <a:latin typeface="Arial"/>
              </a:rPr>
              <a:t>17 февраля 2014</a:t>
            </a:r>
            <a:endParaRPr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359694" y="3307923"/>
            <a:ext cx="67406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>Результаты работы </a:t>
            </a:r>
            <a:endParaRPr lang="ru-RU" sz="3200" dirty="0" smtClean="0"/>
          </a:p>
          <a:p>
            <a:pPr algn="ctr"/>
            <a:r>
              <a:rPr lang="ru-RU" sz="3200" dirty="0" smtClean="0"/>
              <a:t>Офиса управления проектами  </a:t>
            </a:r>
          </a:p>
          <a:p>
            <a:pPr algn="ctr"/>
            <a:r>
              <a:rPr lang="ru-RU" sz="3200" dirty="0" smtClean="0"/>
              <a:t>по </a:t>
            </a:r>
            <a:r>
              <a:rPr lang="ru-RU" sz="3200" dirty="0"/>
              <a:t>итогам 2013 года</a:t>
            </a:r>
          </a:p>
        </p:txBody>
      </p:sp>
      <p:pic>
        <p:nvPicPr>
          <p:cNvPr id="11" name="Рисунок 4" descr="logo2.e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1871663"/>
            <a:ext cx="919162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1871663" y="1871663"/>
            <a:ext cx="6804025" cy="1439862"/>
          </a:xfrm>
          <a:prstGeom prst="rect">
            <a:avLst/>
          </a:prstGeom>
          <a:solidFill>
            <a:srgbClr val="ED9D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871663" y="2808288"/>
            <a:ext cx="6804025" cy="1587"/>
          </a:xfrm>
          <a:prstGeom prst="line">
            <a:avLst/>
          </a:prstGeom>
          <a:ln w="3175" cmpd="sng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8"/>
          <p:cNvSpPr txBox="1">
            <a:spLocks noChangeArrowheads="1"/>
          </p:cNvSpPr>
          <p:nvPr/>
        </p:nvSpPr>
        <p:spPr bwMode="auto">
          <a:xfrm>
            <a:off x="1944688" y="2376488"/>
            <a:ext cx="64785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cs typeface="Arial" charset="0"/>
              </a:rPr>
              <a:t>Группа компаний </a:t>
            </a:r>
            <a:r>
              <a:rPr lang="en-US" sz="3200" dirty="0" smtClean="0">
                <a:solidFill>
                  <a:schemeClr val="bg1"/>
                </a:solidFill>
                <a:cs typeface="Arial" charset="0"/>
              </a:rPr>
              <a:t>RDS</a:t>
            </a:r>
            <a:endParaRPr lang="ru-RU" sz="32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6" name="TextBox 9"/>
          <p:cNvSpPr txBox="1">
            <a:spLocks noChangeArrowheads="1"/>
          </p:cNvSpPr>
          <p:nvPr/>
        </p:nvSpPr>
        <p:spPr bwMode="auto">
          <a:xfrm>
            <a:off x="1979613" y="2952750"/>
            <a:ext cx="5761037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300"/>
              </a:lnSpc>
            </a:pPr>
            <a:r>
              <a:rPr lang="ru-RU" sz="1100" b="1" dirty="0">
                <a:solidFill>
                  <a:srgbClr val="332A2B"/>
                </a:solidFill>
                <a:latin typeface="Arial Black" pitchFamily="34" charset="0"/>
                <a:cs typeface="Arial" charset="0"/>
              </a:rPr>
              <a:t>Объединяя усилия — строим для будущего!</a:t>
            </a:r>
            <a:endParaRPr lang="ru-RU" sz="1100" dirty="0">
              <a:solidFill>
                <a:srgbClr val="332A2B"/>
              </a:solidFill>
              <a:latin typeface="Arial Black" pitchFamily="34" charset="0"/>
            </a:endParaRPr>
          </a:p>
        </p:txBody>
      </p:sp>
      <p:sp>
        <p:nvSpPr>
          <p:cNvPr id="17" name="TextBox 11"/>
          <p:cNvSpPr txBox="1">
            <a:spLocks noChangeArrowheads="1"/>
          </p:cNvSpPr>
          <p:nvPr/>
        </p:nvSpPr>
        <p:spPr bwMode="auto">
          <a:xfrm>
            <a:off x="220439" y="6305246"/>
            <a:ext cx="431958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" dirty="0" smtClean="0"/>
              <a:t>690990, Владивосток, Океанский </a:t>
            </a:r>
            <a:r>
              <a:rPr lang="ru-RU" sz="800" dirty="0" err="1" smtClean="0"/>
              <a:t>пр-т</a:t>
            </a:r>
            <a:r>
              <a:rPr lang="ru-RU" sz="800" dirty="0" smtClean="0"/>
              <a:t>, 70а</a:t>
            </a:r>
            <a:endParaRPr lang="ru-RU" sz="800" b="1" dirty="0">
              <a:solidFill>
                <a:srgbClr val="332A2B"/>
              </a:solidFill>
              <a:cs typeface="Arial" charset="0"/>
            </a:endParaRPr>
          </a:p>
          <a:p>
            <a:r>
              <a:rPr lang="ru-RU" sz="800" b="1" dirty="0">
                <a:solidFill>
                  <a:srgbClr val="332A2B"/>
                </a:solidFill>
                <a:cs typeface="Arial" charset="0"/>
              </a:rPr>
              <a:t>Тел./факс: (</a:t>
            </a:r>
            <a:r>
              <a:rPr lang="ru-RU" sz="800" b="1" dirty="0" smtClean="0">
                <a:solidFill>
                  <a:srgbClr val="332A2B"/>
                </a:solidFill>
                <a:cs typeface="Arial" charset="0"/>
              </a:rPr>
              <a:t>423) 230-02-50</a:t>
            </a:r>
            <a:r>
              <a:rPr lang="ru-RU" sz="800" b="1" dirty="0">
                <a:solidFill>
                  <a:srgbClr val="332A2B"/>
                </a:solidFill>
                <a:cs typeface="Arial" charset="0"/>
              </a:rPr>
              <a:t>; Эл. почта: </a:t>
            </a:r>
            <a:r>
              <a:rPr lang="ru-RU" sz="800" b="1" dirty="0" err="1" smtClean="0">
                <a:solidFill>
                  <a:srgbClr val="332A2B"/>
                </a:solidFill>
                <a:cs typeface="Arial" charset="0"/>
              </a:rPr>
              <a:t>info@rdsgroup.ru</a:t>
            </a:r>
            <a:r>
              <a:rPr lang="ru-RU" sz="800" b="1" dirty="0" smtClean="0">
                <a:solidFill>
                  <a:srgbClr val="332A2B"/>
                </a:solidFill>
                <a:cs typeface="Arial" charset="0"/>
              </a:rPr>
              <a:t> </a:t>
            </a:r>
            <a:endParaRPr lang="ru-RU" sz="800" b="1" dirty="0">
              <a:solidFill>
                <a:srgbClr val="ED9D19"/>
              </a:solidFill>
              <a:latin typeface="Arial Black" pitchFamily="34" charset="0"/>
              <a:cs typeface="Arial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2517972"/>
              </p:ext>
            </p:extLst>
          </p:nvPr>
        </p:nvGraphicFramePr>
        <p:xfrm>
          <a:off x="291960" y="313920"/>
          <a:ext cx="8579296" cy="4871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6" name="Line 1"/>
          <p:cNvSpPr/>
          <p:nvPr/>
        </p:nvSpPr>
        <p:spPr>
          <a:xfrm>
            <a:off x="395280" y="813240"/>
            <a:ext cx="8353080" cy="1440"/>
          </a:xfrm>
          <a:prstGeom prst="line">
            <a:avLst/>
          </a:prstGeom>
          <a:ln w="3240" cap="rnd">
            <a:solidFill>
              <a:srgbClr val="ED9D19"/>
            </a:solidFill>
            <a:custDash>
              <a:ds d="0" sp="1225000000"/>
            </a:custDash>
            <a:round/>
          </a:ln>
        </p:spPr>
      </p:sp>
      <p:sp>
        <p:nvSpPr>
          <p:cNvPr id="87" name="CustomShape 2"/>
          <p:cNvSpPr/>
          <p:nvPr/>
        </p:nvSpPr>
        <p:spPr>
          <a:xfrm>
            <a:off x="252360" y="252360"/>
            <a:ext cx="8603640" cy="5774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200" i="1" dirty="0" smtClean="0">
                <a:solidFill>
                  <a:srgbClr val="ED9D19"/>
                </a:solidFill>
              </a:rPr>
              <a:t>4. Мониторинг </a:t>
            </a:r>
            <a:r>
              <a:rPr lang="ru-RU" sz="3200" i="1" dirty="0" smtClean="0">
                <a:solidFill>
                  <a:srgbClr val="ED9D19"/>
                </a:solidFill>
              </a:rPr>
              <a:t>и контроль планирования: </a:t>
            </a:r>
            <a:endParaRPr lang="ru-RU" sz="3200" i="1" dirty="0">
              <a:solidFill>
                <a:srgbClr val="ED9D19"/>
              </a:solidFill>
            </a:endParaRPr>
          </a:p>
        </p:txBody>
      </p:sp>
      <p:sp>
        <p:nvSpPr>
          <p:cNvPr id="88" name="CustomShape 3"/>
          <p:cNvSpPr/>
          <p:nvPr/>
        </p:nvSpPr>
        <p:spPr>
          <a:xfrm>
            <a:off x="291960" y="799560"/>
            <a:ext cx="2935800" cy="6386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Arial"/>
              </a:rPr>
              <a:t> 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89" name="Рисунок 6"/>
          <p:cNvPicPr/>
          <p:nvPr/>
        </p:nvPicPr>
        <p:blipFill>
          <a:blip r:embed="rId8"/>
          <a:stretch>
            <a:fillRect/>
          </a:stretch>
        </p:blipFill>
        <p:spPr>
          <a:xfrm>
            <a:off x="395280" y="5904000"/>
            <a:ext cx="600840" cy="828000"/>
          </a:xfrm>
          <a:prstGeom prst="rect">
            <a:avLst/>
          </a:prstGeom>
        </p:spPr>
      </p:pic>
      <p:sp>
        <p:nvSpPr>
          <p:cNvPr id="90" name="CustomShape 4"/>
          <p:cNvSpPr/>
          <p:nvPr/>
        </p:nvSpPr>
        <p:spPr>
          <a:xfrm>
            <a:off x="7415280" y="216000"/>
            <a:ext cx="1440720" cy="1958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700" b="1">
                <a:solidFill>
                  <a:srgbClr val="ED9D19"/>
                </a:solidFill>
                <a:latin typeface="Arial"/>
              </a:rPr>
              <a:t>ГРУППА КОМПАНИЙ </a:t>
            </a:r>
            <a:r>
              <a:rPr lang="ru-RU" sz="700" b="1">
                <a:solidFill>
                  <a:srgbClr val="ED9D19"/>
                </a:solidFill>
                <a:latin typeface="Arial Black"/>
              </a:rPr>
              <a:t>RDS</a:t>
            </a:r>
            <a:endParaRPr/>
          </a:p>
        </p:txBody>
      </p:sp>
      <p:sp>
        <p:nvSpPr>
          <p:cNvPr id="91" name="CustomShape 5"/>
          <p:cNvSpPr/>
          <p:nvPr/>
        </p:nvSpPr>
        <p:spPr>
          <a:xfrm>
            <a:off x="6048360" y="6119640"/>
            <a:ext cx="2770920" cy="5162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700" b="1" dirty="0">
                <a:solidFill>
                  <a:srgbClr val="332A2B"/>
                </a:solidFill>
                <a:latin typeface="Arial"/>
              </a:rPr>
              <a:t>690105, Россия, Владивосток, ул. Русская, 87А</a:t>
            </a:r>
            <a:endParaRPr dirty="0"/>
          </a:p>
          <a:p>
            <a:pPr algn="r">
              <a:lnSpc>
                <a:spcPct val="100000"/>
              </a:lnSpc>
            </a:pPr>
            <a:r>
              <a:rPr lang="ru-RU" sz="700" b="1" dirty="0">
                <a:solidFill>
                  <a:srgbClr val="332A2B"/>
                </a:solidFill>
                <a:latin typeface="Arial"/>
              </a:rPr>
              <a:t>Тел./факс: (423) 230 02 50; Эл. почта: info@rdsgroup.ru</a:t>
            </a:r>
            <a:endParaRPr dirty="0"/>
          </a:p>
          <a:p>
            <a:pPr algn="r">
              <a:lnSpc>
                <a:spcPct val="100000"/>
              </a:lnSpc>
            </a:pPr>
            <a:endParaRPr dirty="0"/>
          </a:p>
          <a:p>
            <a:pPr algn="r">
              <a:lnSpc>
                <a:spcPct val="100000"/>
              </a:lnSpc>
            </a:pPr>
            <a:r>
              <a:rPr lang="ru-RU" sz="700" b="1" dirty="0">
                <a:solidFill>
                  <a:srgbClr val="ED9D19"/>
                </a:solidFill>
                <a:latin typeface="Arial Black"/>
              </a:rPr>
              <a:t>www.rdsgroup.ru</a:t>
            </a:r>
            <a:endParaRPr dirty="0"/>
          </a:p>
        </p:txBody>
      </p:sp>
      <p:sp>
        <p:nvSpPr>
          <p:cNvPr id="94" name="TextShape 7"/>
          <p:cNvSpPr txBox="1"/>
          <p:nvPr/>
        </p:nvSpPr>
        <p:spPr>
          <a:xfrm>
            <a:off x="360325" y="1628800"/>
            <a:ext cx="8323380" cy="3384376"/>
          </a:xfrm>
          <a:prstGeom prst="rect">
            <a:avLst/>
          </a:prstGeom>
        </p:spPr>
        <p:txBody>
          <a:bodyPr wrap="none" lIns="90000" tIns="45000" rIns="90000" bIns="45000" anchor="ctr"/>
          <a:lstStyle/>
          <a:p>
            <a:pPr algn="ctr">
              <a:lnSpc>
                <a:spcPct val="150000"/>
              </a:lnSpc>
            </a:pPr>
            <a:endParaRPr sz="1200" dirty="0"/>
          </a:p>
        </p:txBody>
      </p:sp>
      <p:sp>
        <p:nvSpPr>
          <p:cNvPr id="11" name="Название 1"/>
          <p:cNvSpPr txBox="1">
            <a:spLocks/>
          </p:cNvSpPr>
          <p:nvPr/>
        </p:nvSpPr>
        <p:spPr>
          <a:xfrm>
            <a:off x="4406580" y="1064329"/>
            <a:ext cx="2082680" cy="15353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ct val="20000"/>
              </a:spcBef>
            </a:pPr>
            <a:r>
              <a:rPr lang="ru-RU" sz="30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  <a:t>Еженедельный </a:t>
            </a:r>
          </a:p>
          <a:p>
            <a:pPr marL="342900" indent="-342900">
              <a:spcBef>
                <a:spcPct val="20000"/>
              </a:spcBef>
            </a:pPr>
            <a:r>
              <a:rPr lang="ru-RU" sz="30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  <a:t>сводный отчет</a:t>
            </a:r>
          </a:p>
          <a:p>
            <a:pPr marL="342900" indent="-342900">
              <a:spcBef>
                <a:spcPct val="20000"/>
              </a:spcBef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  <a:t/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Название 1"/>
          <p:cNvSpPr txBox="1">
            <a:spLocks/>
          </p:cNvSpPr>
          <p:nvPr/>
        </p:nvSpPr>
        <p:spPr>
          <a:xfrm>
            <a:off x="296285" y="1299515"/>
            <a:ext cx="1930280" cy="15353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ct val="20000"/>
              </a:spcBef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  <a:t>График</a:t>
            </a:r>
          </a:p>
          <a:p>
            <a:pPr marL="342900" indent="-342900">
              <a:spcBef>
                <a:spcPct val="20000"/>
              </a:spcBef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  <a:t> оперативных </a:t>
            </a:r>
          </a:p>
          <a:p>
            <a:pPr marL="342900" indent="-342900">
              <a:spcBef>
                <a:spcPct val="20000"/>
              </a:spcBef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  <a:t>задач</a:t>
            </a:r>
          </a:p>
          <a:p>
            <a:pPr marL="342900" indent="-342900">
              <a:spcBef>
                <a:spcPct val="20000"/>
              </a:spcBef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</a:b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Название 1"/>
          <p:cNvSpPr txBox="1">
            <a:spLocks/>
          </p:cNvSpPr>
          <p:nvPr/>
        </p:nvSpPr>
        <p:spPr>
          <a:xfrm>
            <a:off x="2380413" y="1130371"/>
            <a:ext cx="1930280" cy="1356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ct val="20000"/>
              </a:spcBef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  <a:t>Устав проекта</a:t>
            </a:r>
          </a:p>
          <a:p>
            <a:pPr marL="342900" indent="-342900">
              <a:spcBef>
                <a:spcPct val="20000"/>
              </a:spcBef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  <a:t/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Название 1"/>
          <p:cNvSpPr txBox="1">
            <a:spLocks/>
          </p:cNvSpPr>
          <p:nvPr/>
        </p:nvSpPr>
        <p:spPr>
          <a:xfrm>
            <a:off x="6588185" y="1130371"/>
            <a:ext cx="1930280" cy="1851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ct val="20000"/>
              </a:spcBef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  <a:t>Отчет о </a:t>
            </a:r>
          </a:p>
          <a:p>
            <a:pPr marL="342900" indent="-342900">
              <a:spcBef>
                <a:spcPct val="20000"/>
              </a:spcBef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  <a:t>завершении </a:t>
            </a:r>
          </a:p>
          <a:p>
            <a:pPr marL="342900" indent="-342900">
              <a:spcBef>
                <a:spcPct val="20000"/>
              </a:spcBef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  <a:t>проекта</a:t>
            </a:r>
          </a:p>
          <a:p>
            <a:pPr marL="342900" indent="-342900">
              <a:spcBef>
                <a:spcPct val="20000"/>
              </a:spcBef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  <a:t/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Название 1"/>
          <p:cNvSpPr txBox="1">
            <a:spLocks/>
          </p:cNvSpPr>
          <p:nvPr/>
        </p:nvSpPr>
        <p:spPr>
          <a:xfrm>
            <a:off x="96302" y="3320988"/>
            <a:ext cx="2284111" cy="2583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  <a:t>Контроль исполнительской дисциплины в команде проекта, </a:t>
            </a:r>
            <a:endParaRPr lang="ru-RU" sz="1100" dirty="0">
              <a:solidFill>
                <a:schemeClr val="accent2">
                  <a:lumMod val="75000"/>
                </a:schemeClr>
              </a:solidFill>
              <a:ea typeface="+mn-ea"/>
              <a:cs typeface="+mn-cs"/>
            </a:endParaRP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  <a:t>отсутствие «забытых» задач,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  <a:t>синхронизация команды проекта, 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  <a:t>выстраивание временной шкалы хода подготовки проекта как цепочки из промежуточных результатов, 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  <a:t>технологизация хода пред инвестиционной подготовки</a:t>
            </a:r>
          </a:p>
          <a:p>
            <a:pPr marL="342900" indent="-342900" algn="l">
              <a:spcBef>
                <a:spcPct val="20000"/>
              </a:spcBef>
            </a:pPr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  <a:t/>
            </a:r>
            <a:br>
              <a:rPr lang="ru-RU" sz="10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</a:br>
            <a:endParaRPr lang="ru-RU" sz="1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Название 1"/>
          <p:cNvSpPr txBox="1">
            <a:spLocks/>
          </p:cNvSpPr>
          <p:nvPr/>
        </p:nvSpPr>
        <p:spPr>
          <a:xfrm>
            <a:off x="2295598" y="3320988"/>
            <a:ext cx="2099909" cy="2583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  <a:t>Синхронизация департаментов при планировании проекта,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  <a:t>синхронизация планов проекта: технологический план, план снабжения, план набора человеческих ресурсов, план поступлений и расходов в проекте,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  <a:t>результат – проработка рисков, анализ последствий, подготовка мер по минимизации</a:t>
            </a:r>
          </a:p>
          <a:p>
            <a:pPr marL="342900" indent="-342900">
              <a:spcBef>
                <a:spcPct val="20000"/>
              </a:spcBef>
            </a:pPr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  <a:t/>
            </a:r>
            <a:br>
              <a:rPr lang="ru-RU" sz="10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</a:br>
            <a:endParaRPr lang="ru-RU" sz="1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Название 1"/>
          <p:cNvSpPr txBox="1">
            <a:spLocks/>
          </p:cNvSpPr>
          <p:nvPr/>
        </p:nvSpPr>
        <p:spPr>
          <a:xfrm>
            <a:off x="4406580" y="2981616"/>
            <a:ext cx="2036770" cy="2535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  <a:t>План-</a:t>
            </a:r>
            <a:r>
              <a:rPr lang="ru-RU" sz="1000" dirty="0" err="1" smtClean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  <a:t>фактный</a:t>
            </a:r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  <a:t> анализ, 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  <a:t>анализ причин отклонений и мер по минимизации отклонений,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  <a:t>фиксация изменений в проекте </a:t>
            </a:r>
          </a:p>
          <a:p>
            <a:pPr marL="342900" indent="-342900">
              <a:spcBef>
                <a:spcPct val="20000"/>
              </a:spcBef>
            </a:pPr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  <a:t/>
            </a:r>
            <a:br>
              <a:rPr lang="ru-RU" sz="10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</a:br>
            <a:endParaRPr lang="ru-RU" sz="1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Название 1"/>
          <p:cNvSpPr txBox="1">
            <a:spLocks/>
          </p:cNvSpPr>
          <p:nvPr/>
        </p:nvSpPr>
        <p:spPr>
          <a:xfrm>
            <a:off x="6458138" y="2833652"/>
            <a:ext cx="2225567" cy="22744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  <a:t>Выводы и рекомендации для будущих проектов, упаковка опыта</a:t>
            </a:r>
          </a:p>
          <a:p>
            <a:pPr marL="342900" indent="-342900">
              <a:spcBef>
                <a:spcPct val="20000"/>
              </a:spcBef>
            </a:pPr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  <a:t/>
            </a:r>
            <a:br>
              <a:rPr lang="ru-RU" sz="10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</a:br>
            <a:endParaRPr lang="ru-RU" sz="1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82216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Line 1"/>
          <p:cNvSpPr/>
          <p:nvPr/>
        </p:nvSpPr>
        <p:spPr>
          <a:xfrm>
            <a:off x="413536" y="653202"/>
            <a:ext cx="8353080" cy="1440"/>
          </a:xfrm>
          <a:prstGeom prst="line">
            <a:avLst/>
          </a:prstGeom>
          <a:ln w="3240" cap="rnd">
            <a:solidFill>
              <a:srgbClr val="ED9D19"/>
            </a:solidFill>
            <a:custDash>
              <a:ds d="0" sp="1225000000"/>
            </a:custDash>
            <a:round/>
          </a:ln>
        </p:spPr>
      </p:sp>
      <p:sp>
        <p:nvSpPr>
          <p:cNvPr id="87" name="CustomShape 2"/>
          <p:cNvSpPr/>
          <p:nvPr/>
        </p:nvSpPr>
        <p:spPr>
          <a:xfrm>
            <a:off x="268882" y="77202"/>
            <a:ext cx="8566920" cy="5774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200" i="1" dirty="0" smtClean="0">
                <a:solidFill>
                  <a:srgbClr val="ED9D19"/>
                </a:solidFill>
              </a:rPr>
              <a:t>Плотность мониторинга по проектам</a:t>
            </a:r>
            <a:r>
              <a:rPr lang="ru-RU" sz="3200" i="1" dirty="0" smtClean="0">
                <a:solidFill>
                  <a:srgbClr val="ED9D19"/>
                </a:solidFill>
              </a:rPr>
              <a:t>: </a:t>
            </a:r>
            <a:endParaRPr lang="ru-RU" sz="3200" i="1" dirty="0">
              <a:solidFill>
                <a:srgbClr val="ED9D19"/>
              </a:solidFill>
            </a:endParaRPr>
          </a:p>
        </p:txBody>
      </p:sp>
      <p:sp>
        <p:nvSpPr>
          <p:cNvPr id="88" name="CustomShape 3"/>
          <p:cNvSpPr/>
          <p:nvPr/>
        </p:nvSpPr>
        <p:spPr>
          <a:xfrm>
            <a:off x="291960" y="799560"/>
            <a:ext cx="2935800" cy="6386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Arial"/>
              </a:rPr>
              <a:t> 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90" name="CustomShape 4"/>
          <p:cNvSpPr/>
          <p:nvPr/>
        </p:nvSpPr>
        <p:spPr>
          <a:xfrm>
            <a:off x="7415280" y="51294"/>
            <a:ext cx="1440720" cy="1958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700" b="1" dirty="0">
                <a:solidFill>
                  <a:srgbClr val="ED9D19"/>
                </a:solidFill>
                <a:latin typeface="Arial"/>
              </a:rPr>
              <a:t>ГРУППА КОМПАНИЙ </a:t>
            </a:r>
            <a:r>
              <a:rPr lang="ru-RU" sz="700" b="1" dirty="0">
                <a:solidFill>
                  <a:srgbClr val="ED9D19"/>
                </a:solidFill>
                <a:latin typeface="Arial Black"/>
              </a:rPr>
              <a:t>RDS</a:t>
            </a:r>
            <a:endParaRPr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785736"/>
              </p:ext>
            </p:extLst>
          </p:nvPr>
        </p:nvGraphicFramePr>
        <p:xfrm>
          <a:off x="268883" y="670269"/>
          <a:ext cx="8587116" cy="6187724"/>
        </p:xfrm>
        <a:graphic>
          <a:graphicData uri="http://schemas.openxmlformats.org/drawingml/2006/table">
            <a:tbl>
              <a:tblPr/>
              <a:tblGrid>
                <a:gridCol w="1243021"/>
                <a:gridCol w="228077"/>
                <a:gridCol w="547386"/>
                <a:gridCol w="547386"/>
                <a:gridCol w="547386"/>
                <a:gridCol w="547386"/>
                <a:gridCol w="547386"/>
                <a:gridCol w="547386"/>
                <a:gridCol w="547386"/>
                <a:gridCol w="547386"/>
                <a:gridCol w="547386"/>
                <a:gridCol w="547386"/>
                <a:gridCol w="547386"/>
                <a:gridCol w="547386"/>
                <a:gridCol w="547386"/>
              </a:tblGrid>
              <a:tr h="1476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проект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январь</a:t>
                      </a:r>
                    </a:p>
                  </a:txBody>
                  <a:tcPr marL="4819" marR="4819" marT="48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февраль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март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апрель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май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июнь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июль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август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сентябрь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октябрь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ноябрь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декабрь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январь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76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звезда</a:t>
                      </a:r>
                    </a:p>
                  </a:txBody>
                  <a:tcPr marL="4819" marR="4819" marT="48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сл</a:t>
                      </a:r>
                    </a:p>
                  </a:txBody>
                  <a:tcPr marL="4819" marR="4819" marT="48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47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</a:t>
                      </a:r>
                    </a:p>
                  </a:txBody>
                  <a:tcPr marL="4819" marR="4819" marT="48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1476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полы в БКП</a:t>
                      </a:r>
                    </a:p>
                  </a:txBody>
                  <a:tcPr marL="4819" marR="4819" marT="48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4819" marR="4819" marT="48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76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Мазда Соллерс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сл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47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1476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КПБ 550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сл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47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147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476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 завод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сл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47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1476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Батискаф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сл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47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1476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порт Восточный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сл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47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1476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Красота-2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сл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47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147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476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ПВК ЮОС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сл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47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1476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Технопарк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476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Постышева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76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Карбышева 2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сл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1476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Карбышева 3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сл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47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1476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Чапаева 5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сл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47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1476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Шилкинская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76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СКУД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сл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76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Весна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7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Автодорога - Липовцы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сл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6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Учебный корпус МЧС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сл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</a:t>
                      </a:r>
                    </a:p>
                  </a:txBody>
                  <a:tcPr marL="4819" marR="4819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650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7650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ход проекта, не охваченный мониторингом</a:t>
                      </a:r>
                    </a:p>
                  </a:txBody>
                  <a:tcPr marL="4819" marR="4819" marT="48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период подготовки слайдов по проекту</a:t>
                      </a:r>
                    </a:p>
                  </a:txBody>
                  <a:tcPr marL="4819" marR="4819" marT="48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публичный доклад итогового отчета о завершении проекта</a:t>
                      </a:r>
                    </a:p>
                  </a:txBody>
                  <a:tcPr marL="4819" marR="4819" marT="48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7650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7650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650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период подготовки оперативного графика по проекту</a:t>
                      </a:r>
                    </a:p>
                  </a:txBody>
                  <a:tcPr marL="4819" marR="4819" marT="48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период подготовки еженедельных отчетов по проекту</a:t>
                      </a:r>
                    </a:p>
                  </a:txBody>
                  <a:tcPr marL="4819" marR="4819" marT="48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19" marR="4819" marT="48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период до начала или после завершения проекта</a:t>
                      </a:r>
                    </a:p>
                  </a:txBody>
                  <a:tcPr marL="4819" marR="4819" marT="48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6249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19" marR="4819" marT="48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61732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Line 1"/>
          <p:cNvSpPr/>
          <p:nvPr/>
        </p:nvSpPr>
        <p:spPr>
          <a:xfrm>
            <a:off x="395280" y="813240"/>
            <a:ext cx="8353080" cy="1440"/>
          </a:xfrm>
          <a:prstGeom prst="line">
            <a:avLst/>
          </a:prstGeom>
          <a:ln w="3240" cap="rnd">
            <a:solidFill>
              <a:srgbClr val="ED9D19"/>
            </a:solidFill>
            <a:custDash>
              <a:ds d="0" sp="1225000000"/>
            </a:custDash>
            <a:round/>
          </a:ln>
        </p:spPr>
      </p:sp>
      <p:sp>
        <p:nvSpPr>
          <p:cNvPr id="87" name="CustomShape 2"/>
          <p:cNvSpPr/>
          <p:nvPr/>
        </p:nvSpPr>
        <p:spPr>
          <a:xfrm>
            <a:off x="252360" y="252360"/>
            <a:ext cx="8712128" cy="13764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200" i="1" dirty="0" smtClean="0">
                <a:solidFill>
                  <a:srgbClr val="ED9D19"/>
                </a:solidFill>
              </a:rPr>
              <a:t>Мониторинг и контроль планирования на этапе </a:t>
            </a:r>
            <a:r>
              <a:rPr lang="ru-RU" sz="3200" i="1" dirty="0" err="1" smtClean="0">
                <a:solidFill>
                  <a:srgbClr val="ED9D19"/>
                </a:solidFill>
              </a:rPr>
              <a:t>предъинвестиционной</a:t>
            </a:r>
            <a:r>
              <a:rPr lang="ru-RU" sz="3200" i="1" dirty="0" smtClean="0">
                <a:solidFill>
                  <a:srgbClr val="ED9D19"/>
                </a:solidFill>
              </a:rPr>
              <a:t> проработки: </a:t>
            </a:r>
            <a:endParaRPr lang="ru-RU" sz="3200" i="1" dirty="0">
              <a:solidFill>
                <a:srgbClr val="ED9D19"/>
              </a:solidFill>
            </a:endParaRPr>
          </a:p>
        </p:txBody>
      </p:sp>
      <p:sp>
        <p:nvSpPr>
          <p:cNvPr id="88" name="CustomShape 3"/>
          <p:cNvSpPr/>
          <p:nvPr/>
        </p:nvSpPr>
        <p:spPr>
          <a:xfrm>
            <a:off x="291960" y="799560"/>
            <a:ext cx="2935800" cy="6386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Arial"/>
              </a:rPr>
              <a:t> 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89" name="Рисунок 6"/>
          <p:cNvPicPr/>
          <p:nvPr/>
        </p:nvPicPr>
        <p:blipFill>
          <a:blip r:embed="rId3"/>
          <a:stretch>
            <a:fillRect/>
          </a:stretch>
        </p:blipFill>
        <p:spPr>
          <a:xfrm>
            <a:off x="395280" y="5904000"/>
            <a:ext cx="600840" cy="828000"/>
          </a:xfrm>
          <a:prstGeom prst="rect">
            <a:avLst/>
          </a:prstGeom>
        </p:spPr>
      </p:pic>
      <p:sp>
        <p:nvSpPr>
          <p:cNvPr id="90" name="CustomShape 4"/>
          <p:cNvSpPr/>
          <p:nvPr/>
        </p:nvSpPr>
        <p:spPr>
          <a:xfrm>
            <a:off x="7415280" y="216000"/>
            <a:ext cx="1440720" cy="1958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700" b="1">
                <a:solidFill>
                  <a:srgbClr val="ED9D19"/>
                </a:solidFill>
                <a:latin typeface="Arial"/>
              </a:rPr>
              <a:t>ГРУППА КОМПАНИЙ </a:t>
            </a:r>
            <a:r>
              <a:rPr lang="ru-RU" sz="700" b="1">
                <a:solidFill>
                  <a:srgbClr val="ED9D19"/>
                </a:solidFill>
                <a:latin typeface="Arial Black"/>
              </a:rPr>
              <a:t>RDS</a:t>
            </a:r>
            <a:endParaRPr/>
          </a:p>
        </p:txBody>
      </p:sp>
      <p:sp>
        <p:nvSpPr>
          <p:cNvPr id="91" name="CustomShape 5"/>
          <p:cNvSpPr/>
          <p:nvPr/>
        </p:nvSpPr>
        <p:spPr>
          <a:xfrm>
            <a:off x="6048360" y="6119640"/>
            <a:ext cx="2770920" cy="5162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700" b="1" dirty="0">
                <a:solidFill>
                  <a:srgbClr val="332A2B"/>
                </a:solidFill>
                <a:latin typeface="Arial"/>
              </a:rPr>
              <a:t>690105, Россия, Владивосток, ул. Русская, 87А</a:t>
            </a:r>
            <a:endParaRPr dirty="0"/>
          </a:p>
          <a:p>
            <a:pPr algn="r">
              <a:lnSpc>
                <a:spcPct val="100000"/>
              </a:lnSpc>
            </a:pPr>
            <a:r>
              <a:rPr lang="ru-RU" sz="700" b="1" dirty="0">
                <a:solidFill>
                  <a:srgbClr val="332A2B"/>
                </a:solidFill>
                <a:latin typeface="Arial"/>
              </a:rPr>
              <a:t>Тел./факс: (423) 230 02 50; Эл. почта: info@rdsgroup.ru</a:t>
            </a:r>
            <a:endParaRPr dirty="0"/>
          </a:p>
          <a:p>
            <a:pPr algn="r">
              <a:lnSpc>
                <a:spcPct val="100000"/>
              </a:lnSpc>
            </a:pPr>
            <a:endParaRPr dirty="0"/>
          </a:p>
          <a:p>
            <a:pPr algn="r">
              <a:lnSpc>
                <a:spcPct val="100000"/>
              </a:lnSpc>
            </a:pPr>
            <a:r>
              <a:rPr lang="ru-RU" sz="700" b="1" dirty="0">
                <a:solidFill>
                  <a:srgbClr val="ED9D19"/>
                </a:solidFill>
                <a:latin typeface="Arial Black"/>
              </a:rPr>
              <a:t>www.rdsgroup.ru</a:t>
            </a:r>
            <a:endParaRPr dirty="0"/>
          </a:p>
        </p:txBody>
      </p:sp>
      <p:sp>
        <p:nvSpPr>
          <p:cNvPr id="94" name="TextShape 7"/>
          <p:cNvSpPr txBox="1"/>
          <p:nvPr/>
        </p:nvSpPr>
        <p:spPr>
          <a:xfrm>
            <a:off x="360325" y="1628800"/>
            <a:ext cx="8323380" cy="3384376"/>
          </a:xfrm>
          <a:prstGeom prst="rect">
            <a:avLst/>
          </a:prstGeom>
        </p:spPr>
        <p:txBody>
          <a:bodyPr wrap="none" lIns="90000" tIns="45000" rIns="90000" bIns="45000" anchor="ctr"/>
          <a:lstStyle/>
          <a:p>
            <a:pPr algn="ctr">
              <a:lnSpc>
                <a:spcPct val="150000"/>
              </a:lnSpc>
            </a:pPr>
            <a:endParaRPr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219253" y="1268514"/>
            <a:ext cx="8705133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Протокол КДП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1200150" lvl="2" indent="-285750"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Оперативный график по проекту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1200150" lvl="2" indent="-285750"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Рейтинг проекта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3200" i="1" dirty="0">
                <a:solidFill>
                  <a:srgbClr val="ED9D19"/>
                </a:solidFill>
              </a:rPr>
              <a:t>Промежуточные результаты стадии </a:t>
            </a:r>
            <a:r>
              <a:rPr lang="ru-RU" sz="3200" i="1" dirty="0" err="1">
                <a:solidFill>
                  <a:srgbClr val="ED9D19"/>
                </a:solidFill>
              </a:rPr>
              <a:t>предъивестиционной</a:t>
            </a:r>
            <a:r>
              <a:rPr lang="ru-RU" sz="3200" i="1" dirty="0">
                <a:solidFill>
                  <a:srgbClr val="ED9D19"/>
                </a:solidFill>
              </a:rPr>
              <a:t> проработки:</a:t>
            </a:r>
          </a:p>
          <a:p>
            <a:pPr algn="ctr"/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1428750" lvl="2" indent="-514350">
              <a:buAutoNum type="arabicPeriod"/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Выигранный тендер/ Предварительное решение Заказчика</a:t>
            </a:r>
          </a:p>
          <a:p>
            <a:pPr marL="1428750" lvl="2" indent="-514350">
              <a:buAutoNum type="arabicPeriod"/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Заключенный договор на выполнение работ с Заказчиком</a:t>
            </a:r>
          </a:p>
          <a:p>
            <a:pPr marL="1428750" lvl="2" indent="-514350">
              <a:buAutoNum type="arabicPeriod"/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Сводный график реализации проекта</a:t>
            </a:r>
          </a:p>
          <a:p>
            <a:pPr marL="1428750" lvl="2" indent="-514350">
              <a:buAutoNum type="arabicPeriod"/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Сводный бюджет, график финансирования, расчет рентабельности проекта</a:t>
            </a:r>
          </a:p>
          <a:p>
            <a:pPr marL="1428750" lvl="2" indent="-514350">
              <a:buAutoNum type="arabicPeriod"/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Устав, план управления проектом</a:t>
            </a:r>
          </a:p>
          <a:p>
            <a:pPr marL="1428750" lvl="2" indent="-514350">
              <a:buAutoNum type="arabicPeriod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Оперативная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потребность в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финансировании</a:t>
            </a:r>
          </a:p>
          <a:p>
            <a:pPr marL="1428750" lvl="2" indent="-514350">
              <a:buFontTx/>
              <a:buAutoNum type="arabicPeriod"/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Суммарные затраты проекта</a:t>
            </a:r>
          </a:p>
          <a:p>
            <a:pPr lvl="2"/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dirty="0"/>
              <a:t> 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939879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Line 1"/>
          <p:cNvSpPr/>
          <p:nvPr/>
        </p:nvSpPr>
        <p:spPr>
          <a:xfrm>
            <a:off x="395280" y="813240"/>
            <a:ext cx="8353080" cy="1440"/>
          </a:xfrm>
          <a:prstGeom prst="line">
            <a:avLst/>
          </a:prstGeom>
          <a:ln w="3240" cap="rnd">
            <a:solidFill>
              <a:srgbClr val="ED9D19"/>
            </a:solidFill>
            <a:custDash>
              <a:ds d="0" sp="1225000000"/>
            </a:custDash>
            <a:round/>
          </a:ln>
        </p:spPr>
      </p:sp>
      <p:sp>
        <p:nvSpPr>
          <p:cNvPr id="87" name="CustomShape 2"/>
          <p:cNvSpPr/>
          <p:nvPr/>
        </p:nvSpPr>
        <p:spPr>
          <a:xfrm>
            <a:off x="252360" y="252360"/>
            <a:ext cx="8712128" cy="13764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200" i="1" dirty="0" smtClean="0">
                <a:solidFill>
                  <a:srgbClr val="ED9D19"/>
                </a:solidFill>
              </a:rPr>
              <a:t>Мониторинг и контроль планирования на этапе инициации: </a:t>
            </a:r>
            <a:endParaRPr lang="ru-RU" sz="3200" i="1" dirty="0">
              <a:solidFill>
                <a:srgbClr val="ED9D19"/>
              </a:solidFill>
            </a:endParaRPr>
          </a:p>
        </p:txBody>
      </p:sp>
      <p:sp>
        <p:nvSpPr>
          <p:cNvPr id="88" name="CustomShape 3"/>
          <p:cNvSpPr/>
          <p:nvPr/>
        </p:nvSpPr>
        <p:spPr>
          <a:xfrm>
            <a:off x="291960" y="799560"/>
            <a:ext cx="2935800" cy="6386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Arial"/>
              </a:rPr>
              <a:t> 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89" name="Рисунок 6"/>
          <p:cNvPicPr/>
          <p:nvPr/>
        </p:nvPicPr>
        <p:blipFill>
          <a:blip r:embed="rId3"/>
          <a:stretch>
            <a:fillRect/>
          </a:stretch>
        </p:blipFill>
        <p:spPr>
          <a:xfrm>
            <a:off x="395280" y="5904000"/>
            <a:ext cx="600840" cy="828000"/>
          </a:xfrm>
          <a:prstGeom prst="rect">
            <a:avLst/>
          </a:prstGeom>
        </p:spPr>
      </p:pic>
      <p:sp>
        <p:nvSpPr>
          <p:cNvPr id="90" name="CustomShape 4"/>
          <p:cNvSpPr/>
          <p:nvPr/>
        </p:nvSpPr>
        <p:spPr>
          <a:xfrm>
            <a:off x="7415280" y="216000"/>
            <a:ext cx="1440720" cy="1958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700" b="1">
                <a:solidFill>
                  <a:srgbClr val="ED9D19"/>
                </a:solidFill>
                <a:latin typeface="Arial"/>
              </a:rPr>
              <a:t>ГРУППА КОМПАНИЙ </a:t>
            </a:r>
            <a:r>
              <a:rPr lang="ru-RU" sz="700" b="1">
                <a:solidFill>
                  <a:srgbClr val="ED9D19"/>
                </a:solidFill>
                <a:latin typeface="Arial Black"/>
              </a:rPr>
              <a:t>RDS</a:t>
            </a:r>
            <a:endParaRPr/>
          </a:p>
        </p:txBody>
      </p:sp>
      <p:sp>
        <p:nvSpPr>
          <p:cNvPr id="91" name="CustomShape 5"/>
          <p:cNvSpPr/>
          <p:nvPr/>
        </p:nvSpPr>
        <p:spPr>
          <a:xfrm>
            <a:off x="6048360" y="6119640"/>
            <a:ext cx="2770920" cy="5162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700" b="1" dirty="0">
                <a:solidFill>
                  <a:srgbClr val="332A2B"/>
                </a:solidFill>
                <a:latin typeface="Arial"/>
              </a:rPr>
              <a:t>690105, Россия, Владивосток, ул. Русская, 87А</a:t>
            </a:r>
            <a:endParaRPr dirty="0"/>
          </a:p>
          <a:p>
            <a:pPr algn="r">
              <a:lnSpc>
                <a:spcPct val="100000"/>
              </a:lnSpc>
            </a:pPr>
            <a:r>
              <a:rPr lang="ru-RU" sz="700" b="1" dirty="0">
                <a:solidFill>
                  <a:srgbClr val="332A2B"/>
                </a:solidFill>
                <a:latin typeface="Arial"/>
              </a:rPr>
              <a:t>Тел./факс: (423) 230 02 50; Эл. почта: info@rdsgroup.ru</a:t>
            </a:r>
            <a:endParaRPr dirty="0"/>
          </a:p>
          <a:p>
            <a:pPr algn="r">
              <a:lnSpc>
                <a:spcPct val="100000"/>
              </a:lnSpc>
            </a:pPr>
            <a:endParaRPr dirty="0"/>
          </a:p>
          <a:p>
            <a:pPr algn="r">
              <a:lnSpc>
                <a:spcPct val="100000"/>
              </a:lnSpc>
            </a:pPr>
            <a:r>
              <a:rPr lang="ru-RU" sz="700" b="1" dirty="0">
                <a:solidFill>
                  <a:srgbClr val="ED9D19"/>
                </a:solidFill>
                <a:latin typeface="Arial Black"/>
              </a:rPr>
              <a:t>www.rdsgroup.ru</a:t>
            </a:r>
            <a:endParaRPr dirty="0"/>
          </a:p>
        </p:txBody>
      </p:sp>
      <p:sp>
        <p:nvSpPr>
          <p:cNvPr id="94" name="TextShape 7"/>
          <p:cNvSpPr txBox="1"/>
          <p:nvPr/>
        </p:nvSpPr>
        <p:spPr>
          <a:xfrm>
            <a:off x="360325" y="1628800"/>
            <a:ext cx="8323380" cy="3384376"/>
          </a:xfrm>
          <a:prstGeom prst="rect">
            <a:avLst/>
          </a:prstGeom>
        </p:spPr>
        <p:txBody>
          <a:bodyPr wrap="none" lIns="90000" tIns="45000" rIns="90000" bIns="45000" anchor="ctr"/>
          <a:lstStyle/>
          <a:p>
            <a:pPr algn="ctr">
              <a:lnSpc>
                <a:spcPct val="150000"/>
              </a:lnSpc>
            </a:pPr>
            <a:endParaRPr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245365" y="1772816"/>
            <a:ext cx="8712128" cy="360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Устав проекта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lvl="0" indent="-285750"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Приказ о запуске проекта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lvl="0" indent="-285750"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Приказ о назначении РП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lvl="0" indent="-285750"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Оперативный график по проекту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lvl="0" indent="-285750"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Рейтинг проекта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800" dirty="0"/>
              <a:t> 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13021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Line 1"/>
          <p:cNvSpPr/>
          <p:nvPr/>
        </p:nvSpPr>
        <p:spPr>
          <a:xfrm>
            <a:off x="395280" y="813240"/>
            <a:ext cx="8353080" cy="1440"/>
          </a:xfrm>
          <a:prstGeom prst="line">
            <a:avLst/>
          </a:prstGeom>
          <a:ln w="3240" cap="rnd">
            <a:solidFill>
              <a:srgbClr val="ED9D19"/>
            </a:solidFill>
            <a:custDash>
              <a:ds d="0" sp="1225000000"/>
            </a:custDash>
            <a:round/>
          </a:ln>
        </p:spPr>
      </p:sp>
      <p:sp>
        <p:nvSpPr>
          <p:cNvPr id="87" name="CustomShape 2"/>
          <p:cNvSpPr/>
          <p:nvPr/>
        </p:nvSpPr>
        <p:spPr>
          <a:xfrm>
            <a:off x="252360" y="252360"/>
            <a:ext cx="8712128" cy="13764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200" i="1" dirty="0" smtClean="0">
                <a:solidFill>
                  <a:srgbClr val="ED9D19"/>
                </a:solidFill>
              </a:rPr>
              <a:t>Мониторинг и контроль планирования на этапе реализации: </a:t>
            </a:r>
            <a:endParaRPr lang="ru-RU" sz="3200" i="1" dirty="0">
              <a:solidFill>
                <a:srgbClr val="ED9D19"/>
              </a:solidFill>
            </a:endParaRPr>
          </a:p>
        </p:txBody>
      </p:sp>
      <p:sp>
        <p:nvSpPr>
          <p:cNvPr id="88" name="CustomShape 3"/>
          <p:cNvSpPr/>
          <p:nvPr/>
        </p:nvSpPr>
        <p:spPr>
          <a:xfrm>
            <a:off x="291960" y="799560"/>
            <a:ext cx="2935800" cy="6386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Arial"/>
              </a:rPr>
              <a:t> 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89" name="Рисунок 6"/>
          <p:cNvPicPr/>
          <p:nvPr/>
        </p:nvPicPr>
        <p:blipFill>
          <a:blip r:embed="rId3"/>
          <a:stretch>
            <a:fillRect/>
          </a:stretch>
        </p:blipFill>
        <p:spPr>
          <a:xfrm>
            <a:off x="395280" y="5904000"/>
            <a:ext cx="600840" cy="828000"/>
          </a:xfrm>
          <a:prstGeom prst="rect">
            <a:avLst/>
          </a:prstGeom>
        </p:spPr>
      </p:pic>
      <p:sp>
        <p:nvSpPr>
          <p:cNvPr id="90" name="CustomShape 4"/>
          <p:cNvSpPr/>
          <p:nvPr/>
        </p:nvSpPr>
        <p:spPr>
          <a:xfrm>
            <a:off x="7415280" y="216000"/>
            <a:ext cx="1440720" cy="1958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700" b="1">
                <a:solidFill>
                  <a:srgbClr val="ED9D19"/>
                </a:solidFill>
                <a:latin typeface="Arial"/>
              </a:rPr>
              <a:t>ГРУППА КОМПАНИЙ </a:t>
            </a:r>
            <a:r>
              <a:rPr lang="ru-RU" sz="700" b="1">
                <a:solidFill>
                  <a:srgbClr val="ED9D19"/>
                </a:solidFill>
                <a:latin typeface="Arial Black"/>
              </a:rPr>
              <a:t>RDS</a:t>
            </a:r>
            <a:endParaRPr/>
          </a:p>
        </p:txBody>
      </p:sp>
      <p:sp>
        <p:nvSpPr>
          <p:cNvPr id="91" name="CustomShape 5"/>
          <p:cNvSpPr/>
          <p:nvPr/>
        </p:nvSpPr>
        <p:spPr>
          <a:xfrm>
            <a:off x="6048360" y="6119640"/>
            <a:ext cx="2770920" cy="5162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700" b="1" dirty="0">
                <a:solidFill>
                  <a:srgbClr val="332A2B"/>
                </a:solidFill>
                <a:latin typeface="Arial"/>
              </a:rPr>
              <a:t>690105, Россия, Владивосток, ул. Русская, 87А</a:t>
            </a:r>
            <a:endParaRPr dirty="0"/>
          </a:p>
          <a:p>
            <a:pPr algn="r">
              <a:lnSpc>
                <a:spcPct val="100000"/>
              </a:lnSpc>
            </a:pPr>
            <a:r>
              <a:rPr lang="ru-RU" sz="700" b="1" dirty="0">
                <a:solidFill>
                  <a:srgbClr val="332A2B"/>
                </a:solidFill>
                <a:latin typeface="Arial"/>
              </a:rPr>
              <a:t>Тел./факс: (423) 230 02 50; Эл. почта: info@rdsgroup.ru</a:t>
            </a:r>
            <a:endParaRPr dirty="0"/>
          </a:p>
          <a:p>
            <a:pPr algn="r">
              <a:lnSpc>
                <a:spcPct val="100000"/>
              </a:lnSpc>
            </a:pPr>
            <a:endParaRPr dirty="0"/>
          </a:p>
          <a:p>
            <a:pPr algn="r">
              <a:lnSpc>
                <a:spcPct val="100000"/>
              </a:lnSpc>
            </a:pPr>
            <a:r>
              <a:rPr lang="ru-RU" sz="700" b="1" dirty="0">
                <a:solidFill>
                  <a:srgbClr val="ED9D19"/>
                </a:solidFill>
                <a:latin typeface="Arial Black"/>
              </a:rPr>
              <a:t>www.rdsgroup.ru</a:t>
            </a:r>
            <a:endParaRPr dirty="0"/>
          </a:p>
        </p:txBody>
      </p:sp>
      <p:sp>
        <p:nvSpPr>
          <p:cNvPr id="94" name="TextShape 7"/>
          <p:cNvSpPr txBox="1"/>
          <p:nvPr/>
        </p:nvSpPr>
        <p:spPr>
          <a:xfrm>
            <a:off x="360325" y="1628800"/>
            <a:ext cx="8323380" cy="3384376"/>
          </a:xfrm>
          <a:prstGeom prst="rect">
            <a:avLst/>
          </a:prstGeom>
        </p:spPr>
        <p:txBody>
          <a:bodyPr wrap="none" lIns="90000" tIns="45000" rIns="90000" bIns="45000" anchor="ctr"/>
          <a:lstStyle/>
          <a:p>
            <a:pPr algn="ctr">
              <a:lnSpc>
                <a:spcPct val="150000"/>
              </a:lnSpc>
            </a:pPr>
            <a:endParaRPr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165951" y="1775949"/>
            <a:ext cx="8712128" cy="4038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Слайды с показателями текущего проекта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lvl="0" indent="-285750"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Еженедельный сводный отчет с показателями текущего проекта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lvl="0" indent="-285750"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Оперативный график по проекту</a:t>
            </a:r>
          </a:p>
          <a:p>
            <a:pPr marL="285750" lvl="0" indent="-285750"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Протокол КТП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lvl="0" indent="-285750"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Рейтинг проекта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800" dirty="0"/>
              <a:t> 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167161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Line 1"/>
          <p:cNvSpPr/>
          <p:nvPr/>
        </p:nvSpPr>
        <p:spPr>
          <a:xfrm>
            <a:off x="395280" y="813240"/>
            <a:ext cx="8353080" cy="1440"/>
          </a:xfrm>
          <a:prstGeom prst="line">
            <a:avLst/>
          </a:prstGeom>
          <a:ln w="3240" cap="rnd">
            <a:solidFill>
              <a:srgbClr val="ED9D19"/>
            </a:solidFill>
            <a:custDash>
              <a:ds d="0" sp="1225000000"/>
            </a:custDash>
            <a:round/>
          </a:ln>
        </p:spPr>
      </p:sp>
      <p:sp>
        <p:nvSpPr>
          <p:cNvPr id="87" name="CustomShape 2"/>
          <p:cNvSpPr/>
          <p:nvPr/>
        </p:nvSpPr>
        <p:spPr>
          <a:xfrm>
            <a:off x="252360" y="252360"/>
            <a:ext cx="8712128" cy="13764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200" i="1" dirty="0" smtClean="0">
                <a:solidFill>
                  <a:srgbClr val="ED9D19"/>
                </a:solidFill>
              </a:rPr>
              <a:t>Мониторинг и контроль планирования на этапе завершения: </a:t>
            </a:r>
            <a:endParaRPr lang="ru-RU" sz="3200" i="1" dirty="0">
              <a:solidFill>
                <a:srgbClr val="ED9D19"/>
              </a:solidFill>
            </a:endParaRPr>
          </a:p>
        </p:txBody>
      </p:sp>
      <p:sp>
        <p:nvSpPr>
          <p:cNvPr id="88" name="CustomShape 3"/>
          <p:cNvSpPr/>
          <p:nvPr/>
        </p:nvSpPr>
        <p:spPr>
          <a:xfrm>
            <a:off x="291960" y="799560"/>
            <a:ext cx="2935800" cy="6386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Arial"/>
              </a:rPr>
              <a:t> 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89" name="Рисунок 6"/>
          <p:cNvPicPr/>
          <p:nvPr/>
        </p:nvPicPr>
        <p:blipFill>
          <a:blip r:embed="rId3"/>
          <a:stretch>
            <a:fillRect/>
          </a:stretch>
        </p:blipFill>
        <p:spPr>
          <a:xfrm>
            <a:off x="395280" y="5904000"/>
            <a:ext cx="600840" cy="828000"/>
          </a:xfrm>
          <a:prstGeom prst="rect">
            <a:avLst/>
          </a:prstGeom>
        </p:spPr>
      </p:pic>
      <p:sp>
        <p:nvSpPr>
          <p:cNvPr id="90" name="CustomShape 4"/>
          <p:cNvSpPr/>
          <p:nvPr/>
        </p:nvSpPr>
        <p:spPr>
          <a:xfrm>
            <a:off x="7415280" y="216000"/>
            <a:ext cx="1440720" cy="1958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700" b="1">
                <a:solidFill>
                  <a:srgbClr val="ED9D19"/>
                </a:solidFill>
                <a:latin typeface="Arial"/>
              </a:rPr>
              <a:t>ГРУППА КОМПАНИЙ </a:t>
            </a:r>
            <a:r>
              <a:rPr lang="ru-RU" sz="700" b="1">
                <a:solidFill>
                  <a:srgbClr val="ED9D19"/>
                </a:solidFill>
                <a:latin typeface="Arial Black"/>
              </a:rPr>
              <a:t>RDS</a:t>
            </a:r>
            <a:endParaRPr/>
          </a:p>
        </p:txBody>
      </p:sp>
      <p:sp>
        <p:nvSpPr>
          <p:cNvPr id="91" name="CustomShape 5"/>
          <p:cNvSpPr/>
          <p:nvPr/>
        </p:nvSpPr>
        <p:spPr>
          <a:xfrm>
            <a:off x="6048360" y="6119640"/>
            <a:ext cx="2770920" cy="5162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700" b="1" dirty="0">
                <a:solidFill>
                  <a:srgbClr val="332A2B"/>
                </a:solidFill>
                <a:latin typeface="Arial"/>
              </a:rPr>
              <a:t>690105, Россия, Владивосток, ул. Русская, 87А</a:t>
            </a:r>
            <a:endParaRPr dirty="0"/>
          </a:p>
          <a:p>
            <a:pPr algn="r">
              <a:lnSpc>
                <a:spcPct val="100000"/>
              </a:lnSpc>
            </a:pPr>
            <a:r>
              <a:rPr lang="ru-RU" sz="700" b="1" dirty="0">
                <a:solidFill>
                  <a:srgbClr val="332A2B"/>
                </a:solidFill>
                <a:latin typeface="Arial"/>
              </a:rPr>
              <a:t>Тел./факс: (423) 230 02 50; Эл. почта: info@rdsgroup.ru</a:t>
            </a:r>
            <a:endParaRPr dirty="0"/>
          </a:p>
          <a:p>
            <a:pPr algn="r">
              <a:lnSpc>
                <a:spcPct val="100000"/>
              </a:lnSpc>
            </a:pPr>
            <a:endParaRPr dirty="0"/>
          </a:p>
          <a:p>
            <a:pPr algn="r">
              <a:lnSpc>
                <a:spcPct val="100000"/>
              </a:lnSpc>
            </a:pPr>
            <a:r>
              <a:rPr lang="ru-RU" sz="700" b="1" dirty="0">
                <a:solidFill>
                  <a:srgbClr val="ED9D19"/>
                </a:solidFill>
                <a:latin typeface="Arial Black"/>
              </a:rPr>
              <a:t>www.rdsgroup.ru</a:t>
            </a:r>
            <a:endParaRPr dirty="0"/>
          </a:p>
        </p:txBody>
      </p:sp>
      <p:sp>
        <p:nvSpPr>
          <p:cNvPr id="94" name="TextShape 7"/>
          <p:cNvSpPr txBox="1"/>
          <p:nvPr/>
        </p:nvSpPr>
        <p:spPr>
          <a:xfrm>
            <a:off x="360325" y="1628800"/>
            <a:ext cx="8323380" cy="3384376"/>
          </a:xfrm>
          <a:prstGeom prst="rect">
            <a:avLst/>
          </a:prstGeom>
        </p:spPr>
        <p:txBody>
          <a:bodyPr wrap="none" lIns="90000" tIns="45000" rIns="90000" bIns="45000" anchor="ctr"/>
          <a:lstStyle/>
          <a:p>
            <a:pPr algn="ctr">
              <a:lnSpc>
                <a:spcPct val="150000"/>
              </a:lnSpc>
            </a:pPr>
            <a:endParaRPr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234104" y="1651292"/>
            <a:ext cx="8712128" cy="309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Итоговый отчет о завершении проекта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lvl="0" indent="-285750"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Выводы и рекомендации к будущим проектам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lvl="0" indent="-285750"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Архив проекта, переданный в ОУП</a:t>
            </a:r>
          </a:p>
          <a:p>
            <a:pPr marL="285750" lvl="0" indent="-285750"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Рейтинг проекта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800" dirty="0"/>
              <a:t> 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273330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Line 1"/>
          <p:cNvSpPr/>
          <p:nvPr/>
        </p:nvSpPr>
        <p:spPr>
          <a:xfrm>
            <a:off x="395280" y="813240"/>
            <a:ext cx="8353080" cy="1440"/>
          </a:xfrm>
          <a:prstGeom prst="line">
            <a:avLst/>
          </a:prstGeom>
          <a:ln w="3240" cap="rnd">
            <a:solidFill>
              <a:srgbClr val="ED9D19"/>
            </a:solidFill>
            <a:custDash>
              <a:ds d="0" sp="1225000000"/>
            </a:custDash>
            <a:round/>
          </a:ln>
        </p:spPr>
      </p:sp>
      <p:sp>
        <p:nvSpPr>
          <p:cNvPr id="87" name="CustomShape 2"/>
          <p:cNvSpPr/>
          <p:nvPr/>
        </p:nvSpPr>
        <p:spPr>
          <a:xfrm>
            <a:off x="252360" y="252360"/>
            <a:ext cx="7883280" cy="5774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200" i="1" dirty="0" smtClean="0">
                <a:solidFill>
                  <a:srgbClr val="ED9D19"/>
                </a:solidFill>
              </a:rPr>
              <a:t>План работ на 2014 год: </a:t>
            </a:r>
            <a:endParaRPr lang="ru-RU" sz="3200" i="1" dirty="0">
              <a:solidFill>
                <a:srgbClr val="ED9D19"/>
              </a:solidFill>
            </a:endParaRPr>
          </a:p>
        </p:txBody>
      </p:sp>
      <p:sp>
        <p:nvSpPr>
          <p:cNvPr id="88" name="CustomShape 3"/>
          <p:cNvSpPr/>
          <p:nvPr/>
        </p:nvSpPr>
        <p:spPr>
          <a:xfrm>
            <a:off x="291960" y="799560"/>
            <a:ext cx="2935800" cy="6386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Arial"/>
              </a:rPr>
              <a:t> 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89" name="Рисунок 6"/>
          <p:cNvPicPr/>
          <p:nvPr/>
        </p:nvPicPr>
        <p:blipFill>
          <a:blip r:embed="rId3"/>
          <a:stretch>
            <a:fillRect/>
          </a:stretch>
        </p:blipFill>
        <p:spPr>
          <a:xfrm>
            <a:off x="395280" y="5904000"/>
            <a:ext cx="600840" cy="828000"/>
          </a:xfrm>
          <a:prstGeom prst="rect">
            <a:avLst/>
          </a:prstGeom>
        </p:spPr>
      </p:pic>
      <p:sp>
        <p:nvSpPr>
          <p:cNvPr id="90" name="CustomShape 4"/>
          <p:cNvSpPr/>
          <p:nvPr/>
        </p:nvSpPr>
        <p:spPr>
          <a:xfrm>
            <a:off x="7415280" y="216000"/>
            <a:ext cx="1440720" cy="1958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700" b="1">
                <a:solidFill>
                  <a:srgbClr val="ED9D19"/>
                </a:solidFill>
                <a:latin typeface="Arial"/>
              </a:rPr>
              <a:t>ГРУППА КОМПАНИЙ </a:t>
            </a:r>
            <a:r>
              <a:rPr lang="ru-RU" sz="700" b="1">
                <a:solidFill>
                  <a:srgbClr val="ED9D19"/>
                </a:solidFill>
                <a:latin typeface="Arial Black"/>
              </a:rPr>
              <a:t>RDS</a:t>
            </a:r>
            <a:endParaRPr/>
          </a:p>
        </p:txBody>
      </p:sp>
      <p:sp>
        <p:nvSpPr>
          <p:cNvPr id="91" name="CustomShape 5"/>
          <p:cNvSpPr/>
          <p:nvPr/>
        </p:nvSpPr>
        <p:spPr>
          <a:xfrm>
            <a:off x="6048360" y="6119640"/>
            <a:ext cx="2770920" cy="5162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700" b="1" dirty="0">
                <a:solidFill>
                  <a:srgbClr val="332A2B"/>
                </a:solidFill>
                <a:latin typeface="Arial"/>
              </a:rPr>
              <a:t>690105, Россия, Владивосток, ул. Русская, 87А</a:t>
            </a:r>
            <a:endParaRPr dirty="0"/>
          </a:p>
          <a:p>
            <a:pPr algn="r">
              <a:lnSpc>
                <a:spcPct val="100000"/>
              </a:lnSpc>
            </a:pPr>
            <a:r>
              <a:rPr lang="ru-RU" sz="700" b="1" dirty="0">
                <a:solidFill>
                  <a:srgbClr val="332A2B"/>
                </a:solidFill>
                <a:latin typeface="Arial"/>
              </a:rPr>
              <a:t>Тел./факс: (423) 230 02 50; Эл. почта: info@rdsgroup.ru</a:t>
            </a:r>
            <a:endParaRPr dirty="0"/>
          </a:p>
          <a:p>
            <a:pPr algn="r">
              <a:lnSpc>
                <a:spcPct val="100000"/>
              </a:lnSpc>
            </a:pPr>
            <a:endParaRPr dirty="0"/>
          </a:p>
          <a:p>
            <a:pPr algn="r">
              <a:lnSpc>
                <a:spcPct val="100000"/>
              </a:lnSpc>
            </a:pPr>
            <a:r>
              <a:rPr lang="ru-RU" sz="700" b="1" dirty="0">
                <a:solidFill>
                  <a:srgbClr val="ED9D19"/>
                </a:solidFill>
                <a:latin typeface="Arial Black"/>
              </a:rPr>
              <a:t>www.rdsgroup.ru</a:t>
            </a:r>
            <a:endParaRPr dirty="0"/>
          </a:p>
        </p:txBody>
      </p:sp>
      <p:sp>
        <p:nvSpPr>
          <p:cNvPr id="94" name="TextShape 7"/>
          <p:cNvSpPr txBox="1"/>
          <p:nvPr/>
        </p:nvSpPr>
        <p:spPr>
          <a:xfrm>
            <a:off x="360325" y="1628800"/>
            <a:ext cx="8323380" cy="3384376"/>
          </a:xfrm>
          <a:prstGeom prst="rect">
            <a:avLst/>
          </a:prstGeom>
        </p:spPr>
        <p:txBody>
          <a:bodyPr wrap="none" lIns="90000" tIns="45000" rIns="90000" bIns="45000" anchor="ctr"/>
          <a:lstStyle/>
          <a:p>
            <a:pPr algn="ctr">
              <a:lnSpc>
                <a:spcPct val="150000"/>
              </a:lnSpc>
            </a:pPr>
            <a:endParaRPr sz="1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587849"/>
              </p:ext>
            </p:extLst>
          </p:nvPr>
        </p:nvGraphicFramePr>
        <p:xfrm>
          <a:off x="222985" y="915997"/>
          <a:ext cx="8741502" cy="5069946"/>
        </p:xfrm>
        <a:graphic>
          <a:graphicData uri="http://schemas.openxmlformats.org/drawingml/2006/table">
            <a:tbl>
              <a:tblPr firstRow="1" firstCol="1" bandRow="1"/>
              <a:tblGrid>
                <a:gridCol w="324126"/>
                <a:gridCol w="4096897"/>
                <a:gridCol w="2232248"/>
                <a:gridCol w="2088231"/>
              </a:tblGrid>
              <a:tr h="199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</a:p>
                  </a:txBody>
                  <a:tcPr marL="41169" marR="41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задача</a:t>
                      </a:r>
                    </a:p>
                  </a:txBody>
                  <a:tcPr marL="41169" marR="41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периодичность</a:t>
                      </a:r>
                    </a:p>
                  </a:txBody>
                  <a:tcPr marL="41169" marR="41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срок</a:t>
                      </a:r>
                    </a:p>
                  </a:txBody>
                  <a:tcPr marL="41169" marR="41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913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1169" marR="41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1.1 Подготовка протокола по итогам КТП</a:t>
                      </a:r>
                    </a:p>
                  </a:txBody>
                  <a:tcPr marL="41169" marR="41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раз в 2 недели</a:t>
                      </a:r>
                    </a:p>
                  </a:txBody>
                  <a:tcPr marL="41169" marR="41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среда</a:t>
                      </a:r>
                    </a:p>
                  </a:txBody>
                  <a:tcPr marL="41169" marR="41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91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1.2 Подготовка протокола КТП с исполнением</a:t>
                      </a:r>
                    </a:p>
                  </a:txBody>
                  <a:tcPr marL="41169" marR="41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еженедельно</a:t>
                      </a:r>
                    </a:p>
                  </a:txBody>
                  <a:tcPr marL="41169" marR="41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вторник</a:t>
                      </a:r>
                    </a:p>
                  </a:txBody>
                  <a:tcPr marL="41169" marR="41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913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1169" marR="41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2.1 Подготовка протокола </a:t>
                      </a:r>
                      <a:r>
                        <a:rPr lang="ru-RU" sz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 итогам КДП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9" marR="41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еженедельно</a:t>
                      </a:r>
                    </a:p>
                  </a:txBody>
                  <a:tcPr marL="41169" marR="41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пятница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9" marR="41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91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2.2 Подготовка протокола КДП с исполнением</a:t>
                      </a:r>
                    </a:p>
                  </a:txBody>
                  <a:tcPr marL="41169" marR="41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еженедельно</a:t>
                      </a:r>
                    </a:p>
                  </a:txBody>
                  <a:tcPr marL="41169" marR="41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четверг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69" marR="41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9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41169" marR="41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Подготовка слайдов с показателями текущих проектов</a:t>
                      </a:r>
                    </a:p>
                  </a:txBody>
                  <a:tcPr marL="41169" marR="41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еженедельно</a:t>
                      </a:r>
                    </a:p>
                  </a:txBody>
                  <a:tcPr marL="41169" marR="41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вторник</a:t>
                      </a:r>
                    </a:p>
                  </a:txBody>
                  <a:tcPr marL="41169" marR="41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9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41169" marR="41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Подготовка еженедельных отчетов по текущим проектам</a:t>
                      </a:r>
                    </a:p>
                  </a:txBody>
                  <a:tcPr marL="41169" marR="41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еженедельно</a:t>
                      </a:r>
                    </a:p>
                  </a:txBody>
                  <a:tcPr marL="41169" marR="41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вторник, четверг</a:t>
                      </a:r>
                    </a:p>
                  </a:txBody>
                  <a:tcPr marL="41169" marR="41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9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41169" marR="41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Подготовка рейтинга проектов</a:t>
                      </a:r>
                    </a:p>
                  </a:txBody>
                  <a:tcPr marL="41169" marR="41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еженедельно</a:t>
                      </a:r>
                    </a:p>
                  </a:txBody>
                  <a:tcPr marL="41169" marR="41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вторник</a:t>
                      </a:r>
                    </a:p>
                  </a:txBody>
                  <a:tcPr marL="41169" marR="41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8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41169" marR="41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6.1 Подготовка оперативного графика по проекту Технопарк по итогам совещания</a:t>
                      </a:r>
                    </a:p>
                  </a:txBody>
                  <a:tcPr marL="41169" marR="41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раз в 2 недели</a:t>
                      </a:r>
                    </a:p>
                  </a:txBody>
                  <a:tcPr marL="41169" marR="41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пятница</a:t>
                      </a:r>
                    </a:p>
                  </a:txBody>
                  <a:tcPr marL="41169" marR="41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8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1169" marR="41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6.2 Подготовка оперативного графика по проекту Технопарк с исполнением</a:t>
                      </a:r>
                    </a:p>
                  </a:txBody>
                  <a:tcPr marL="41169" marR="41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еженедельно</a:t>
                      </a:r>
                    </a:p>
                  </a:txBody>
                  <a:tcPr marL="41169" marR="41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четверг</a:t>
                      </a:r>
                    </a:p>
                  </a:txBody>
                  <a:tcPr marL="41169" marR="41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8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41169" marR="41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Поиск и размещение новости из мира проектного управления</a:t>
                      </a:r>
                    </a:p>
                  </a:txBody>
                  <a:tcPr marL="41169" marR="41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еженедельно</a:t>
                      </a:r>
                    </a:p>
                  </a:txBody>
                  <a:tcPr marL="41169" marR="41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пятница</a:t>
                      </a:r>
                    </a:p>
                  </a:txBody>
                  <a:tcPr marL="41169" marR="41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8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41169" marR="41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Размещение материалов и рассылка анонса обновлений Виртуального читального зала</a:t>
                      </a:r>
                    </a:p>
                  </a:txBody>
                  <a:tcPr marL="41169" marR="41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ежемесячно</a:t>
                      </a:r>
                    </a:p>
                  </a:txBody>
                  <a:tcPr marL="41169" marR="41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 число текущего месяца</a:t>
                      </a:r>
                    </a:p>
                  </a:txBody>
                  <a:tcPr marL="41169" marR="41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8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41169" marR="41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Подготовка Уставов проектов</a:t>
                      </a:r>
                    </a:p>
                  </a:txBody>
                  <a:tcPr marL="41169" marR="41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Согласно решению о запуске проекта</a:t>
                      </a:r>
                    </a:p>
                  </a:txBody>
                  <a:tcPr marL="41169" marR="41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Согласно решению о запуске проекта</a:t>
                      </a:r>
                    </a:p>
                  </a:txBody>
                  <a:tcPr marL="41169" marR="41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6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41169" marR="41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Подготовка нормативно-методологической документации</a:t>
                      </a:r>
                    </a:p>
                  </a:txBody>
                  <a:tcPr marL="41169" marR="41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 решению директора ОУП</a:t>
                      </a:r>
                    </a:p>
                  </a:txBody>
                  <a:tcPr marL="41169" marR="41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 решению директора ОУП</a:t>
                      </a:r>
                    </a:p>
                  </a:txBody>
                  <a:tcPr marL="41169" marR="41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6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41169" marR="41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Подготовка и проведение управленческих сессий и выездных мероприятий</a:t>
                      </a:r>
                    </a:p>
                  </a:txBody>
                  <a:tcPr marL="41169" marR="41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 завершению проекта,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 решению директора ОУП</a:t>
                      </a:r>
                    </a:p>
                  </a:txBody>
                  <a:tcPr marL="41169" marR="41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 завершению проекта,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 решению директора ОУП</a:t>
                      </a:r>
                    </a:p>
                  </a:txBody>
                  <a:tcPr marL="41169" marR="41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8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41169" marR="41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Подготовка и проведение мероприятий по формированию «Кадрового резерва РП»</a:t>
                      </a:r>
                    </a:p>
                  </a:txBody>
                  <a:tcPr marL="41169" marR="41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41169" marR="41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март-апрель 2014</a:t>
                      </a:r>
                    </a:p>
                  </a:txBody>
                  <a:tcPr marL="41169" marR="41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1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41169" marR="41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Иные задачи</a:t>
                      </a:r>
                    </a:p>
                  </a:txBody>
                  <a:tcPr marL="41169" marR="41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 решению директора ОУП</a:t>
                      </a:r>
                    </a:p>
                  </a:txBody>
                  <a:tcPr marL="41169" marR="41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 </a:t>
                      </a: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решению директора ОУП</a:t>
                      </a:r>
                    </a:p>
                  </a:txBody>
                  <a:tcPr marL="41169" marR="41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152841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Line 1"/>
          <p:cNvSpPr/>
          <p:nvPr/>
        </p:nvSpPr>
        <p:spPr>
          <a:xfrm>
            <a:off x="395280" y="813240"/>
            <a:ext cx="8353080" cy="1440"/>
          </a:xfrm>
          <a:prstGeom prst="line">
            <a:avLst/>
          </a:prstGeom>
          <a:ln w="3240" cap="rnd">
            <a:solidFill>
              <a:srgbClr val="ED9D19"/>
            </a:solidFill>
            <a:custDash>
              <a:ds d="0" sp="1225000000"/>
            </a:custDash>
            <a:round/>
          </a:ln>
        </p:spPr>
      </p:sp>
      <p:sp>
        <p:nvSpPr>
          <p:cNvPr id="87" name="CustomShape 2"/>
          <p:cNvSpPr/>
          <p:nvPr/>
        </p:nvSpPr>
        <p:spPr>
          <a:xfrm>
            <a:off x="252360" y="252360"/>
            <a:ext cx="7883280" cy="5774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200" i="1" dirty="0">
                <a:solidFill>
                  <a:srgbClr val="ED9D19"/>
                </a:solidFill>
              </a:rPr>
              <a:t>Направления для работы: </a:t>
            </a:r>
          </a:p>
        </p:txBody>
      </p:sp>
      <p:pic>
        <p:nvPicPr>
          <p:cNvPr id="89" name="Рисунок 6"/>
          <p:cNvPicPr/>
          <p:nvPr/>
        </p:nvPicPr>
        <p:blipFill>
          <a:blip r:embed="rId3"/>
          <a:stretch>
            <a:fillRect/>
          </a:stretch>
        </p:blipFill>
        <p:spPr>
          <a:xfrm>
            <a:off x="395280" y="5904000"/>
            <a:ext cx="600840" cy="828000"/>
          </a:xfrm>
          <a:prstGeom prst="rect">
            <a:avLst/>
          </a:prstGeom>
        </p:spPr>
      </p:pic>
      <p:sp>
        <p:nvSpPr>
          <p:cNvPr id="90" name="CustomShape 4"/>
          <p:cNvSpPr/>
          <p:nvPr/>
        </p:nvSpPr>
        <p:spPr>
          <a:xfrm>
            <a:off x="7415280" y="216000"/>
            <a:ext cx="1440720" cy="1958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700" b="1">
                <a:solidFill>
                  <a:srgbClr val="ED9D19"/>
                </a:solidFill>
                <a:latin typeface="Arial"/>
              </a:rPr>
              <a:t>ГРУППА КОМПАНИЙ </a:t>
            </a:r>
            <a:r>
              <a:rPr lang="ru-RU" sz="700" b="1">
                <a:solidFill>
                  <a:srgbClr val="ED9D19"/>
                </a:solidFill>
                <a:latin typeface="Arial Black"/>
              </a:rPr>
              <a:t>RDS</a:t>
            </a:r>
            <a:endParaRPr/>
          </a:p>
        </p:txBody>
      </p:sp>
      <p:sp>
        <p:nvSpPr>
          <p:cNvPr id="91" name="CustomShape 5"/>
          <p:cNvSpPr/>
          <p:nvPr/>
        </p:nvSpPr>
        <p:spPr>
          <a:xfrm>
            <a:off x="6048360" y="6119640"/>
            <a:ext cx="2770920" cy="5162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700" b="1" dirty="0">
                <a:solidFill>
                  <a:srgbClr val="332A2B"/>
                </a:solidFill>
                <a:latin typeface="Arial"/>
              </a:rPr>
              <a:t>690105, Россия, Владивосток, ул. Русская, 87А</a:t>
            </a:r>
            <a:endParaRPr dirty="0"/>
          </a:p>
          <a:p>
            <a:pPr algn="r">
              <a:lnSpc>
                <a:spcPct val="100000"/>
              </a:lnSpc>
            </a:pPr>
            <a:r>
              <a:rPr lang="ru-RU" sz="700" b="1" dirty="0">
                <a:solidFill>
                  <a:srgbClr val="332A2B"/>
                </a:solidFill>
                <a:latin typeface="Arial"/>
              </a:rPr>
              <a:t>Тел./факс: (423) 230 02 50; Эл. почта: info@rdsgroup.ru</a:t>
            </a:r>
            <a:endParaRPr dirty="0"/>
          </a:p>
          <a:p>
            <a:pPr algn="r">
              <a:lnSpc>
                <a:spcPct val="100000"/>
              </a:lnSpc>
            </a:pPr>
            <a:endParaRPr dirty="0"/>
          </a:p>
          <a:p>
            <a:pPr algn="r">
              <a:lnSpc>
                <a:spcPct val="100000"/>
              </a:lnSpc>
            </a:pPr>
            <a:r>
              <a:rPr lang="ru-RU" sz="700" b="1" dirty="0">
                <a:solidFill>
                  <a:srgbClr val="ED9D19"/>
                </a:solidFill>
                <a:latin typeface="Arial Black"/>
              </a:rPr>
              <a:t>www.rdsgroup.ru</a:t>
            </a:r>
            <a:endParaRPr dirty="0"/>
          </a:p>
        </p:txBody>
      </p:sp>
      <p:sp>
        <p:nvSpPr>
          <p:cNvPr id="94" name="TextShape 7"/>
          <p:cNvSpPr txBox="1"/>
          <p:nvPr/>
        </p:nvSpPr>
        <p:spPr>
          <a:xfrm>
            <a:off x="360325" y="1628800"/>
            <a:ext cx="8323380" cy="3384376"/>
          </a:xfrm>
          <a:prstGeom prst="rect">
            <a:avLst/>
          </a:prstGeom>
        </p:spPr>
        <p:txBody>
          <a:bodyPr wrap="none" lIns="90000" tIns="45000" rIns="90000" bIns="45000" anchor="ctr"/>
          <a:lstStyle/>
          <a:p>
            <a:pPr algn="ctr">
              <a:lnSpc>
                <a:spcPct val="150000"/>
              </a:lnSpc>
            </a:pPr>
            <a:endParaRPr sz="1200" dirty="0"/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467745" y="10580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fontAlgn="auto">
              <a:lnSpc>
                <a:spcPct val="11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Последующая технологизация цикла работы с проектом: фиксация точек входа и выхода проекта из цикла, выстраивание системы предоставления корректных показателей проекта, повышение синхронизации команд проектов, описание правил работы с финансовыми потоками по проекту во время всего проектного цикла</a:t>
            </a:r>
          </a:p>
          <a:p>
            <a:pPr marR="0" lvl="0" fontAlgn="auto">
              <a:lnSpc>
                <a:spcPct val="11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Технологизация накопительного управленческого опыта компании: снятие рабочих схем с РП и фиксация их во внутренних регламентах работы в компании, оформление архива проектов по принципу кейс-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стади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, отработка схемы передачи опыта кадровому резерву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рп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R="0" lvl="0" fontAlgn="auto">
              <a:lnSpc>
                <a:spcPct val="11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Технологизация управления командой проекта: фиксация результатов участников команды проекта и проработка системы мотивации команды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193362872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Line 1"/>
          <p:cNvSpPr/>
          <p:nvPr/>
        </p:nvSpPr>
        <p:spPr>
          <a:xfrm>
            <a:off x="395280" y="813240"/>
            <a:ext cx="8353080" cy="1440"/>
          </a:xfrm>
          <a:prstGeom prst="line">
            <a:avLst/>
          </a:prstGeom>
          <a:ln w="3240" cap="rnd">
            <a:solidFill>
              <a:srgbClr val="ED9D19"/>
            </a:solidFill>
            <a:custDash>
              <a:ds d="0" sp="1225000000"/>
            </a:custDash>
            <a:round/>
          </a:ln>
        </p:spPr>
      </p:sp>
      <p:sp>
        <p:nvSpPr>
          <p:cNvPr id="87" name="CustomShape 2"/>
          <p:cNvSpPr/>
          <p:nvPr/>
        </p:nvSpPr>
        <p:spPr>
          <a:xfrm>
            <a:off x="252360" y="252360"/>
            <a:ext cx="7883280" cy="5774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200" i="1" dirty="0" smtClean="0">
                <a:solidFill>
                  <a:srgbClr val="ED9D19"/>
                </a:solidFill>
                <a:latin typeface="Arial"/>
              </a:rPr>
              <a:t>Задачи Офиса управления проектами:</a:t>
            </a:r>
            <a:endParaRPr i="1" dirty="0"/>
          </a:p>
        </p:txBody>
      </p:sp>
      <p:sp>
        <p:nvSpPr>
          <p:cNvPr id="88" name="CustomShape 3"/>
          <p:cNvSpPr/>
          <p:nvPr/>
        </p:nvSpPr>
        <p:spPr>
          <a:xfrm>
            <a:off x="291960" y="799560"/>
            <a:ext cx="2935800" cy="6386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Arial"/>
              </a:rPr>
              <a:t> 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89" name="Рисунок 6"/>
          <p:cNvPicPr/>
          <p:nvPr/>
        </p:nvPicPr>
        <p:blipFill>
          <a:blip r:embed="rId3"/>
          <a:stretch>
            <a:fillRect/>
          </a:stretch>
        </p:blipFill>
        <p:spPr>
          <a:xfrm>
            <a:off x="395280" y="5904000"/>
            <a:ext cx="600840" cy="828000"/>
          </a:xfrm>
          <a:prstGeom prst="rect">
            <a:avLst/>
          </a:prstGeom>
        </p:spPr>
      </p:pic>
      <p:sp>
        <p:nvSpPr>
          <p:cNvPr id="90" name="CustomShape 4"/>
          <p:cNvSpPr/>
          <p:nvPr/>
        </p:nvSpPr>
        <p:spPr>
          <a:xfrm>
            <a:off x="7415280" y="216000"/>
            <a:ext cx="1440720" cy="1958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700" b="1">
                <a:solidFill>
                  <a:srgbClr val="ED9D19"/>
                </a:solidFill>
                <a:latin typeface="Arial"/>
              </a:rPr>
              <a:t>ГРУППА КОМПАНИЙ </a:t>
            </a:r>
            <a:r>
              <a:rPr lang="ru-RU" sz="700" b="1">
                <a:solidFill>
                  <a:srgbClr val="ED9D19"/>
                </a:solidFill>
                <a:latin typeface="Arial Black"/>
              </a:rPr>
              <a:t>RDS</a:t>
            </a:r>
            <a:endParaRPr/>
          </a:p>
        </p:txBody>
      </p:sp>
      <p:sp>
        <p:nvSpPr>
          <p:cNvPr id="91" name="CustomShape 5"/>
          <p:cNvSpPr/>
          <p:nvPr/>
        </p:nvSpPr>
        <p:spPr>
          <a:xfrm>
            <a:off x="6048360" y="6119640"/>
            <a:ext cx="2770920" cy="5162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700" b="1" dirty="0">
                <a:solidFill>
                  <a:srgbClr val="332A2B"/>
                </a:solidFill>
                <a:latin typeface="Arial"/>
              </a:rPr>
              <a:t>690105, Россия, Владивосток, ул. Русская, 87А</a:t>
            </a:r>
            <a:endParaRPr dirty="0"/>
          </a:p>
          <a:p>
            <a:pPr algn="r">
              <a:lnSpc>
                <a:spcPct val="100000"/>
              </a:lnSpc>
            </a:pPr>
            <a:r>
              <a:rPr lang="ru-RU" sz="700" b="1" dirty="0">
                <a:solidFill>
                  <a:srgbClr val="332A2B"/>
                </a:solidFill>
                <a:latin typeface="Arial"/>
              </a:rPr>
              <a:t>Тел./факс: (423) 230 02 50; Эл. почта: info@rdsgroup.ru</a:t>
            </a:r>
            <a:endParaRPr dirty="0"/>
          </a:p>
          <a:p>
            <a:pPr algn="r">
              <a:lnSpc>
                <a:spcPct val="100000"/>
              </a:lnSpc>
            </a:pPr>
            <a:endParaRPr dirty="0"/>
          </a:p>
          <a:p>
            <a:pPr algn="r">
              <a:lnSpc>
                <a:spcPct val="100000"/>
              </a:lnSpc>
            </a:pPr>
            <a:r>
              <a:rPr lang="ru-RU" sz="700" b="1" dirty="0">
                <a:solidFill>
                  <a:srgbClr val="ED9D19"/>
                </a:solidFill>
                <a:latin typeface="Arial Black"/>
              </a:rPr>
              <a:t>www.rdsgroup.ru</a:t>
            </a:r>
            <a:endParaRPr dirty="0"/>
          </a:p>
        </p:txBody>
      </p:sp>
      <p:sp>
        <p:nvSpPr>
          <p:cNvPr id="94" name="TextShape 7"/>
          <p:cNvSpPr txBox="1"/>
          <p:nvPr/>
        </p:nvSpPr>
        <p:spPr>
          <a:xfrm>
            <a:off x="360325" y="1628800"/>
            <a:ext cx="8323380" cy="3384376"/>
          </a:xfrm>
          <a:prstGeom prst="rect">
            <a:avLst/>
          </a:prstGeom>
        </p:spPr>
        <p:txBody>
          <a:bodyPr wrap="none" lIns="90000" tIns="45000" rIns="90000" bIns="45000" anchor="ctr"/>
          <a:lstStyle/>
          <a:p>
            <a:pPr algn="ctr">
              <a:lnSpc>
                <a:spcPct val="150000"/>
              </a:lnSpc>
            </a:pPr>
            <a:endParaRPr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252360" y="1052736"/>
            <a:ext cx="8712128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поддержание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в актуальном состоянии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методологии управления проектами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и контроль ее выполнения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с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опровождение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деятельности проектного комитета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компании</a:t>
            </a:r>
          </a:p>
          <a:p>
            <a:pPr lvl="1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2.1. анализ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состояния проектов и своевременное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информирование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РП и проектного комитета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о ходе их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</a:rPr>
              <a:t>реализции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для принятия решений 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обучение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сотрудников и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проведение консультаций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в области управления проектами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осуществление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процедур эффективного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мониторинга и контроля планирования и реализации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в целях оптимизации работ по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проектам</a:t>
            </a:r>
          </a:p>
          <a:p>
            <a:pPr lvl="1"/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.1.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п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редъинвестиционная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подготовка инициируемого проекта</a:t>
            </a:r>
          </a:p>
          <a:p>
            <a:pPr lvl="1"/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.2. инициация проекта</a:t>
            </a:r>
          </a:p>
          <a:p>
            <a:pPr lvl="1"/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.3. реализация проекта</a:t>
            </a:r>
          </a:p>
          <a:p>
            <a:pPr lvl="1"/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.4. завершение проекта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800" dirty="0"/>
              <a:t> 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Line 1"/>
          <p:cNvSpPr/>
          <p:nvPr/>
        </p:nvSpPr>
        <p:spPr>
          <a:xfrm>
            <a:off x="395280" y="607587"/>
            <a:ext cx="8353080" cy="1440"/>
          </a:xfrm>
          <a:prstGeom prst="line">
            <a:avLst/>
          </a:prstGeom>
          <a:ln w="3240" cap="rnd">
            <a:solidFill>
              <a:srgbClr val="ED9D19"/>
            </a:solidFill>
            <a:custDash>
              <a:ds d="0" sp="1225000000"/>
            </a:custDash>
            <a:round/>
          </a:ln>
        </p:spPr>
      </p:sp>
      <p:sp>
        <p:nvSpPr>
          <p:cNvPr id="97" name="CustomShape 2"/>
          <p:cNvSpPr/>
          <p:nvPr/>
        </p:nvSpPr>
        <p:spPr>
          <a:xfrm>
            <a:off x="107504" y="42817"/>
            <a:ext cx="8748496" cy="5774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000" dirty="0" smtClean="0">
                <a:solidFill>
                  <a:srgbClr val="ED9D19"/>
                </a:solidFill>
                <a:latin typeface="Arial"/>
              </a:rPr>
              <a:t>Реестр </a:t>
            </a:r>
            <a:r>
              <a:rPr lang="ru-RU" sz="3000" dirty="0" smtClean="0">
                <a:solidFill>
                  <a:srgbClr val="ED9D19"/>
                </a:solidFill>
                <a:latin typeface="Arial"/>
              </a:rPr>
              <a:t>новых</a:t>
            </a:r>
            <a:r>
              <a:rPr lang="en-US" sz="3000" dirty="0" smtClean="0">
                <a:solidFill>
                  <a:srgbClr val="ED9D19"/>
                </a:solidFill>
                <a:latin typeface="Arial"/>
              </a:rPr>
              <a:t>’13</a:t>
            </a:r>
            <a:r>
              <a:rPr lang="ru-RU" sz="3000" dirty="0" smtClean="0">
                <a:solidFill>
                  <a:srgbClr val="ED9D19"/>
                </a:solidFill>
                <a:latin typeface="Arial"/>
              </a:rPr>
              <a:t> </a:t>
            </a:r>
            <a:r>
              <a:rPr lang="ru-RU" sz="3000" dirty="0">
                <a:solidFill>
                  <a:srgbClr val="ED9D19"/>
                </a:solidFill>
              </a:rPr>
              <a:t>\ </a:t>
            </a:r>
            <a:r>
              <a:rPr lang="ru-RU" sz="3000" dirty="0" smtClean="0">
                <a:solidFill>
                  <a:srgbClr val="ED9D19"/>
                </a:solidFill>
              </a:rPr>
              <a:t>девелоперских</a:t>
            </a:r>
            <a:r>
              <a:rPr lang="en-US" sz="3000" dirty="0" smtClean="0">
                <a:solidFill>
                  <a:srgbClr val="ED9D19"/>
                </a:solidFill>
              </a:rPr>
              <a:t>’14</a:t>
            </a:r>
            <a:r>
              <a:rPr lang="ru-RU" sz="3000" dirty="0" smtClean="0">
                <a:solidFill>
                  <a:srgbClr val="ED9D19"/>
                </a:solidFill>
              </a:rPr>
              <a:t>  </a:t>
            </a:r>
            <a:r>
              <a:rPr lang="ru-RU" sz="3000" dirty="0" smtClean="0">
                <a:solidFill>
                  <a:srgbClr val="ED9D19"/>
                </a:solidFill>
                <a:latin typeface="Arial"/>
              </a:rPr>
              <a:t>проектов</a:t>
            </a:r>
            <a:r>
              <a:rPr lang="ru-RU" sz="3200" dirty="0" smtClean="0">
                <a:solidFill>
                  <a:srgbClr val="ED9D19"/>
                </a:solidFill>
                <a:latin typeface="Arial"/>
              </a:rPr>
              <a:t>:</a:t>
            </a:r>
            <a:endParaRPr dirty="0"/>
          </a:p>
        </p:txBody>
      </p:sp>
      <p:sp>
        <p:nvSpPr>
          <p:cNvPr id="98" name="CustomShape 3"/>
          <p:cNvSpPr/>
          <p:nvPr/>
        </p:nvSpPr>
        <p:spPr>
          <a:xfrm>
            <a:off x="291960" y="799560"/>
            <a:ext cx="2935800" cy="6386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dirty="0" smtClean="0">
                <a:solidFill>
                  <a:srgbClr val="000000"/>
                </a:solidFill>
                <a:latin typeface="Arial"/>
              </a:rPr>
              <a:t> </a:t>
            </a:r>
            <a:endParaRPr dirty="0" smtClean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00" name="CustomShape 4"/>
          <p:cNvSpPr/>
          <p:nvPr/>
        </p:nvSpPr>
        <p:spPr>
          <a:xfrm>
            <a:off x="7415280" y="27174"/>
            <a:ext cx="1440720" cy="1958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700" b="1" dirty="0">
                <a:solidFill>
                  <a:srgbClr val="ED9D19"/>
                </a:solidFill>
                <a:latin typeface="Arial"/>
              </a:rPr>
              <a:t>ГРУППА КОМПАНИЙ </a:t>
            </a:r>
            <a:r>
              <a:rPr lang="ru-RU" sz="700" b="1" dirty="0">
                <a:solidFill>
                  <a:srgbClr val="ED9D19"/>
                </a:solidFill>
                <a:latin typeface="Arial Black"/>
              </a:rPr>
              <a:t>RDS</a:t>
            </a:r>
            <a:endParaRPr dirty="0"/>
          </a:p>
        </p:txBody>
      </p:sp>
      <p:sp>
        <p:nvSpPr>
          <p:cNvPr id="102" name="CustomShape 6"/>
          <p:cNvSpPr/>
          <p:nvPr/>
        </p:nvSpPr>
        <p:spPr>
          <a:xfrm>
            <a:off x="693720" y="1052736"/>
            <a:ext cx="8054640" cy="5302080"/>
          </a:xfrm>
          <a:prstGeom prst="rect">
            <a:avLst/>
          </a:prstGeom>
        </p:spPr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279979"/>
              </p:ext>
            </p:extLst>
          </p:nvPr>
        </p:nvGraphicFramePr>
        <p:xfrm>
          <a:off x="303181" y="723953"/>
          <a:ext cx="8672528" cy="5959646"/>
        </p:xfrm>
        <a:graphic>
          <a:graphicData uri="http://schemas.openxmlformats.org/drawingml/2006/table">
            <a:tbl>
              <a:tblPr/>
              <a:tblGrid>
                <a:gridCol w="339023"/>
                <a:gridCol w="3861632"/>
                <a:gridCol w="335793"/>
                <a:gridCol w="4136080"/>
              </a:tblGrid>
              <a:tr h="213254"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14.01.2013 - новые проекты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/>
                      </a:endParaRP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14.01.2014 - </a:t>
                      </a:r>
                      <a:r>
                        <a:rPr lang="ru-RU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девелоперкие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 проекты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54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1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Глинки (Арсюткин Д.В.)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1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Глинки (Арсюткин Д.В.)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54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2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Лесная сказка (Кучумов А.Н.)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2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Лесная сказка (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Людмирский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 Е.М.)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54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3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Суханова-5 (Богомаз З.А.)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3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Суханова-5 (Арсюткин Д.В.)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54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4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Технопарк-Кневичи (Панков О.А.)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4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Технопарк-Кневичи (Панков О.А.)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54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5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Завод сборного железобетона (Дидоренко Е.И.)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54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6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ДЦСС кэмп в г. Большой Камень (Богомаз З.А.)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5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ДЦСС кэмп в г. Большой Камень (-)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54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7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ЖСК ДВФУ (Перчик Ю.Ю.)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6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ЖСК "Остров" (Перчик Ю.Ю.)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54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8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Ладыгина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 (Богомаз З.А.)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7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Ладыгина (Арсюткин Д.В.)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54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9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Карбышева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 4 очередь (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Людмирский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 Е.М.)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8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Карбышева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 4 очередь (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Людмирский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 Е.М.)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10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Строительство жилого дома на набережной Цесаревича (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Харис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 А.Г.)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9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Освоение земельного участка на набережной Цесаревича (Перчик Ю.Ю.)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54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11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Красота 1 очередь (Перчик Ю.Ю.)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10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Красота 3 (-)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54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 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числился в текущих проектах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11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Карбышева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 3 очередь (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Людмирский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 Е.М.)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54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 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числился в текущих проектах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12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Карбышева (2 очередь) (Цицерковский В.В.)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54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 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числился в текущих проектах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13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Административное здание Тобольская (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Иголкин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 Д.М.)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54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 </a:t>
                      </a:r>
                    </a:p>
                  </a:txBody>
                  <a:tcPr marL="5396" marR="5396" marT="53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 </a:t>
                      </a:r>
                    </a:p>
                  </a:txBody>
                  <a:tcPr marL="5396" marR="5396" marT="539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 </a:t>
                      </a:r>
                    </a:p>
                  </a:txBody>
                  <a:tcPr marL="5396" marR="5396" marT="539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 </a:t>
                      </a:r>
                    </a:p>
                  </a:txBody>
                  <a:tcPr marL="5396" marR="5396" marT="539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554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12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Дом МЧС (Богомаз З.А.)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14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2 Жилых дома на Тобольской (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Арсюткин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 Д.В.)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54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13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Горная долина 1, 2 очередь (Перчик Ю.Ю.)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15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Новый Город 1, 2 очередь (Перчик Ю.Ю.)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14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Сухой Док - Сухое Дно (Быков А.С.     ИО РП Климентьев В.А.,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Творун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 В.В.)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16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Освоение замельного участка по ул. Чапаева-5 (дом ДВОРАН) (Кучумов А.Н.)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54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15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Строительство КНС-32 (Вельбик В.Г.)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17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Академическая (Перчик Ю.Ю.)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61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16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Организация производства стройматериалов из золошлаковых отходов совместно с ДВФУ (Санников Д.И.)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18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Шилкинская 6а. Завершение СМР и продажа жилого дома. (Арсюткин Д.В./Цицерковский В.В.)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5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17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База-Патрокл (МЧС) (Загороднюк Р.В.)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19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Освоение земельного участка по адресу: ул. Русская, 54 (Богомаз З.А.)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54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18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Комсомольская (Санников Д.И.)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 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 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54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19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Nissan (</a:t>
                      </a: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Панков О.А.  ИО РП Евстифеев А.Б.)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 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 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20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Низкобюджетный  малоэтажный жилой дом (Санников Д.И.)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 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 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54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21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Кирпичный завод (Кучумов А.Н.)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 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 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22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Производство крупноформатного керамического вопаризованного кирпича (Кучумов А.Н.)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 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 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23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Строительство производственно-складского комплекса для ООО "Империя мебели" (Панков О.А.)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 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/>
                        </a:rPr>
                        <a:t> </a:t>
                      </a:r>
                    </a:p>
                  </a:txBody>
                  <a:tcPr marL="5396" marR="5396" marT="5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Line 1"/>
          <p:cNvSpPr/>
          <p:nvPr/>
        </p:nvSpPr>
        <p:spPr>
          <a:xfrm>
            <a:off x="395280" y="813240"/>
            <a:ext cx="8353080" cy="1440"/>
          </a:xfrm>
          <a:prstGeom prst="line">
            <a:avLst/>
          </a:prstGeom>
          <a:ln w="3240" cap="rnd">
            <a:solidFill>
              <a:srgbClr val="ED9D19"/>
            </a:solidFill>
            <a:custDash>
              <a:ds d="0" sp="1225000000"/>
            </a:custDash>
            <a:round/>
          </a:ln>
        </p:spPr>
      </p:sp>
      <p:sp>
        <p:nvSpPr>
          <p:cNvPr id="97" name="CustomShape 2"/>
          <p:cNvSpPr/>
          <p:nvPr/>
        </p:nvSpPr>
        <p:spPr>
          <a:xfrm>
            <a:off x="252360" y="252360"/>
            <a:ext cx="8891640" cy="5774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000" dirty="0" smtClean="0">
                <a:solidFill>
                  <a:srgbClr val="ED9D19"/>
                </a:solidFill>
                <a:latin typeface="Arial"/>
              </a:rPr>
              <a:t>Реестр </a:t>
            </a:r>
            <a:r>
              <a:rPr lang="ru-RU" sz="3000" dirty="0" smtClean="0">
                <a:solidFill>
                  <a:srgbClr val="ED9D19"/>
                </a:solidFill>
                <a:latin typeface="Arial"/>
              </a:rPr>
              <a:t>текущих</a:t>
            </a:r>
            <a:r>
              <a:rPr lang="en-US" sz="3000" dirty="0" smtClean="0">
                <a:solidFill>
                  <a:srgbClr val="ED9D19"/>
                </a:solidFill>
                <a:latin typeface="Arial"/>
              </a:rPr>
              <a:t>’13 \ </a:t>
            </a:r>
            <a:r>
              <a:rPr lang="ru-RU" sz="3000" dirty="0" smtClean="0">
                <a:solidFill>
                  <a:srgbClr val="ED9D19"/>
                </a:solidFill>
                <a:latin typeface="Arial"/>
              </a:rPr>
              <a:t>строительных</a:t>
            </a:r>
            <a:r>
              <a:rPr lang="en-US" sz="3000" dirty="0" smtClean="0">
                <a:solidFill>
                  <a:srgbClr val="ED9D19"/>
                </a:solidFill>
                <a:latin typeface="Arial"/>
              </a:rPr>
              <a:t>’</a:t>
            </a:r>
            <a:r>
              <a:rPr lang="ru-RU" sz="3000" dirty="0" smtClean="0">
                <a:solidFill>
                  <a:srgbClr val="ED9D19"/>
                </a:solidFill>
                <a:latin typeface="Arial"/>
              </a:rPr>
              <a:t>14 проектов</a:t>
            </a:r>
            <a:r>
              <a:rPr lang="ru-RU" sz="3000" dirty="0">
                <a:solidFill>
                  <a:srgbClr val="ED9D19"/>
                </a:solidFill>
                <a:latin typeface="Arial"/>
              </a:rPr>
              <a:t>:</a:t>
            </a:r>
            <a:endParaRPr sz="3000" dirty="0"/>
          </a:p>
        </p:txBody>
      </p:sp>
      <p:sp>
        <p:nvSpPr>
          <p:cNvPr id="98" name="CustomShape 3"/>
          <p:cNvSpPr/>
          <p:nvPr/>
        </p:nvSpPr>
        <p:spPr>
          <a:xfrm>
            <a:off x="291960" y="799560"/>
            <a:ext cx="2935800" cy="6386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dirty="0" smtClean="0">
                <a:solidFill>
                  <a:srgbClr val="000000"/>
                </a:solidFill>
                <a:latin typeface="Arial"/>
              </a:rPr>
              <a:t> </a:t>
            </a:r>
            <a:endParaRPr dirty="0" smtClean="0"/>
          </a:p>
          <a:p>
            <a:pPr>
              <a:lnSpc>
                <a:spcPct val="100000"/>
              </a:lnSpc>
            </a:pPr>
            <a:endParaRPr dirty="0"/>
          </a:p>
        </p:txBody>
      </p:sp>
      <p:pic>
        <p:nvPicPr>
          <p:cNvPr id="99" name="Рисунок 6"/>
          <p:cNvPicPr/>
          <p:nvPr/>
        </p:nvPicPr>
        <p:blipFill>
          <a:blip r:embed="rId3"/>
          <a:stretch>
            <a:fillRect/>
          </a:stretch>
        </p:blipFill>
        <p:spPr>
          <a:xfrm>
            <a:off x="438840" y="6029280"/>
            <a:ext cx="600840" cy="828000"/>
          </a:xfrm>
          <a:prstGeom prst="rect">
            <a:avLst/>
          </a:prstGeom>
        </p:spPr>
      </p:pic>
      <p:sp>
        <p:nvSpPr>
          <p:cNvPr id="100" name="CustomShape 4"/>
          <p:cNvSpPr/>
          <p:nvPr/>
        </p:nvSpPr>
        <p:spPr>
          <a:xfrm>
            <a:off x="7415280" y="216000"/>
            <a:ext cx="1440720" cy="1958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700" b="1">
                <a:solidFill>
                  <a:srgbClr val="ED9D19"/>
                </a:solidFill>
                <a:latin typeface="Arial"/>
              </a:rPr>
              <a:t>ГРУППА КОМПАНИЙ </a:t>
            </a:r>
            <a:r>
              <a:rPr lang="ru-RU" sz="700" b="1">
                <a:solidFill>
                  <a:srgbClr val="ED9D19"/>
                </a:solidFill>
                <a:latin typeface="Arial Black"/>
              </a:rPr>
              <a:t>RDS</a:t>
            </a:r>
            <a:endParaRPr/>
          </a:p>
        </p:txBody>
      </p:sp>
      <p:sp>
        <p:nvSpPr>
          <p:cNvPr id="101" name="CustomShape 5"/>
          <p:cNvSpPr/>
          <p:nvPr/>
        </p:nvSpPr>
        <p:spPr>
          <a:xfrm>
            <a:off x="6048360" y="6119640"/>
            <a:ext cx="2770920" cy="5162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700" b="1">
                <a:solidFill>
                  <a:srgbClr val="332A2B"/>
                </a:solidFill>
                <a:latin typeface="Arial"/>
              </a:rPr>
              <a:t>690105, Россия, Владивосток, ул. Русская, 87А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700" b="1">
                <a:solidFill>
                  <a:srgbClr val="332A2B"/>
                </a:solidFill>
                <a:latin typeface="Arial"/>
              </a:rPr>
              <a:t>Тел./факс: (423) 230 02 50; Эл. почта: info@rdsgroup.ru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lang="ru-RU" sz="700" b="1">
                <a:solidFill>
                  <a:srgbClr val="ED9D19"/>
                </a:solidFill>
                <a:latin typeface="Arial Black"/>
              </a:rPr>
              <a:t>www.rdsgroup.ru</a:t>
            </a:r>
            <a:endParaRPr/>
          </a:p>
        </p:txBody>
      </p:sp>
      <p:sp>
        <p:nvSpPr>
          <p:cNvPr id="102" name="CustomShape 6"/>
          <p:cNvSpPr/>
          <p:nvPr/>
        </p:nvSpPr>
        <p:spPr>
          <a:xfrm>
            <a:off x="648000" y="1008000"/>
            <a:ext cx="8054640" cy="5302080"/>
          </a:xfrm>
          <a:prstGeom prst="rect">
            <a:avLst/>
          </a:prstGeom>
        </p:spPr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159219"/>
              </p:ext>
            </p:extLst>
          </p:nvPr>
        </p:nvGraphicFramePr>
        <p:xfrm>
          <a:off x="444878" y="984981"/>
          <a:ext cx="8257761" cy="4964977"/>
        </p:xfrm>
        <a:graphic>
          <a:graphicData uri="http://schemas.openxmlformats.org/drawingml/2006/table">
            <a:tbl>
              <a:tblPr/>
              <a:tblGrid>
                <a:gridCol w="322810"/>
                <a:gridCol w="3676948"/>
                <a:gridCol w="319734"/>
                <a:gridCol w="3938269"/>
              </a:tblGrid>
              <a:tr h="139763"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14.01.2013 - текущие </a:t>
                      </a:r>
                      <a:r>
                        <a:rPr lang="ru-RU" sz="1200" b="1" i="0" u="none" strike="noStrike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проекты</a:t>
                      </a:r>
                      <a:endParaRPr lang="ru-RU" sz="12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14.01.2014 - строительные/текущие </a:t>
                      </a:r>
                      <a:r>
                        <a:rPr lang="ru-RU" sz="1200" b="1" i="0" u="none" strike="noStrike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проекты</a:t>
                      </a:r>
                      <a:endParaRPr lang="ru-RU" sz="12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1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Завод «Звезда» (Быков А.С.)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1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Завод «Звезда» (Дубровин И.Ю.)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5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2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Южные Очистные (Вельбик В.Г.)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2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Южные Очистные (</a:t>
                      </a:r>
                      <a:r>
                        <a:rPr lang="ru-RU" sz="1200" b="0" i="0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подпроект</a:t>
                      </a:r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  Подводный </a:t>
                      </a:r>
                      <a:r>
                        <a:rPr lang="ru-RU" sz="1200" b="0" i="0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водовыпуск</a:t>
                      </a:r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) (</a:t>
                      </a:r>
                      <a:r>
                        <a:rPr lang="ru-RU" sz="1200" b="0" i="0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Вельбик</a:t>
                      </a:r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 В.Г. (</a:t>
                      </a:r>
                      <a:r>
                        <a:rPr lang="ru-RU" sz="1200" b="0" i="0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подпроект</a:t>
                      </a:r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: Любимов В.С.))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9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3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178-й Завод (Вельбик В.Г.)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3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178-й Завод (Вельбик В.Г.)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9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4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Центр АНПА («Батискаф») (Панков О.А.)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4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Центр АНПА («Батискаф») (Панков О.А.)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9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5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Красота-2 (Вельбик В.Г.)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5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Красота-2 (</a:t>
                      </a:r>
                      <a:r>
                        <a:rPr lang="ru-RU" sz="1200" b="0" i="0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Вельбик</a:t>
                      </a:r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 В.Г.)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229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6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Строительство бизнес-центра </a:t>
                      </a:r>
                      <a:r>
                        <a:rPr lang="ru-RU" sz="1200" b="0" i="0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Pacific</a:t>
                      </a:r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 </a:t>
                      </a:r>
                      <a:r>
                        <a:rPr lang="ru-RU" sz="1200" b="0" i="0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Summit</a:t>
                      </a:r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 </a:t>
                      </a:r>
                      <a:r>
                        <a:rPr lang="ru-RU" sz="1200" b="0" i="0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Park</a:t>
                      </a:r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 по ул. Тобольская (</a:t>
                      </a:r>
                      <a:r>
                        <a:rPr lang="ru-RU" sz="1200" b="0" i="0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Харис</a:t>
                      </a:r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 А.Г.)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 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числится в девелоперских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7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Карбышева (2 очередь) (Косенчук А.В.)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 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числится в девелоперских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8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Карбышева</a:t>
                      </a:r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 3 очередь (</a:t>
                      </a:r>
                      <a:r>
                        <a:rPr lang="ru-RU" sz="1200" b="0" i="0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Людмирский</a:t>
                      </a:r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 Е.М.)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 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числится в девелоперских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 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 </a:t>
                      </a:r>
                    </a:p>
                  </a:txBody>
                  <a:tcPr marL="8994" marR="8994" marT="899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 </a:t>
                      </a:r>
                    </a:p>
                  </a:txBody>
                  <a:tcPr marL="8994" marR="8994" marT="899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 </a:t>
                      </a:r>
                    </a:p>
                  </a:txBody>
                  <a:tcPr marL="8994" marR="8994" marT="899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305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9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Постышева (Вельбик В.Г.)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6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Завод Мазда-</a:t>
                      </a:r>
                      <a:r>
                        <a:rPr lang="ru-RU" sz="1200" b="0" i="0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Соллерс</a:t>
                      </a:r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 (Панков О.А.) (</a:t>
                      </a:r>
                      <a:r>
                        <a:rPr lang="ru-RU" sz="1200" b="0" i="0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подпроект</a:t>
                      </a:r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 Дальзавод насосная (</a:t>
                      </a:r>
                      <a:r>
                        <a:rPr lang="ru-RU" sz="1200" b="0" i="0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Иголкин</a:t>
                      </a:r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 Д.М.)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9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10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Завод ООО «Хёндэ» (Панков О.А.)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7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КПБ 550 (Вельбик В.Г.)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9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11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Кухня-столовая «Весна» (Вельбик В.Г.)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8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Порт восточный (Угольный терминал) (Панков О.А.)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9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12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Система контроля доступа в ГК RDS (</a:t>
                      </a:r>
                      <a:r>
                        <a:rPr lang="ru-RU" sz="1200" b="0" i="0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Кучумов</a:t>
                      </a:r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 А.Н.)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9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Славянка. Проектирование причала (Панков О.А.)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13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Строительство нового ТЦ по адресу: г. Владивосток, ул. Черемуховая, 7 ( </a:t>
                      </a:r>
                      <a:r>
                        <a:rPr lang="ru-RU" sz="1200" b="0" i="0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Творун</a:t>
                      </a:r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 В.В.)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10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Логистическо</a:t>
                      </a:r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-складской комплекс в г. Артем (-)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14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Автодорога-Липовцы (Мещеряков В.В.)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11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Постышева</a:t>
                      </a:r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 (</a:t>
                      </a:r>
                      <a:r>
                        <a:rPr lang="ru-RU" sz="1200" b="0" i="0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Вельбик</a:t>
                      </a:r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 В.Г.)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79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15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База САУМ №1 (Санников Д.И.)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12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Строительство КНС-32 (Вельбик В.Г.)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79889"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 </a:t>
                      </a:r>
                    </a:p>
                  </a:txBody>
                  <a:tcPr marL="8994" marR="8994" marT="899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13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База-</a:t>
                      </a:r>
                      <a:r>
                        <a:rPr lang="ru-RU" sz="1200" b="0" i="0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Патрокл</a:t>
                      </a:r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 (МЧС) (</a:t>
                      </a:r>
                      <a:r>
                        <a:rPr lang="ru-RU" sz="1200" b="0" i="0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Вельбик</a:t>
                      </a:r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 В.Г.) (гарантийные обязательства)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663663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Line 1"/>
          <p:cNvSpPr/>
          <p:nvPr/>
        </p:nvSpPr>
        <p:spPr>
          <a:xfrm>
            <a:off x="395280" y="813240"/>
            <a:ext cx="8353080" cy="1440"/>
          </a:xfrm>
          <a:prstGeom prst="line">
            <a:avLst/>
          </a:prstGeom>
          <a:ln w="3240" cap="rnd">
            <a:solidFill>
              <a:srgbClr val="ED9D19"/>
            </a:solidFill>
            <a:custDash>
              <a:ds d="0" sp="1225000000"/>
            </a:custDash>
            <a:round/>
          </a:ln>
        </p:spPr>
      </p:sp>
      <p:sp>
        <p:nvSpPr>
          <p:cNvPr id="97" name="CustomShape 2"/>
          <p:cNvSpPr/>
          <p:nvPr/>
        </p:nvSpPr>
        <p:spPr>
          <a:xfrm>
            <a:off x="252360" y="252360"/>
            <a:ext cx="7198560" cy="5774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200" dirty="0">
                <a:solidFill>
                  <a:srgbClr val="ED9D19"/>
                </a:solidFill>
              </a:rPr>
              <a:t>Количественные </a:t>
            </a:r>
            <a:r>
              <a:rPr lang="ru-RU" sz="3200" dirty="0" smtClean="0">
                <a:solidFill>
                  <a:srgbClr val="ED9D19"/>
                </a:solidFill>
              </a:rPr>
              <a:t>результаты:</a:t>
            </a:r>
            <a:endParaRPr dirty="0"/>
          </a:p>
        </p:txBody>
      </p:sp>
      <p:sp>
        <p:nvSpPr>
          <p:cNvPr id="98" name="CustomShape 3"/>
          <p:cNvSpPr/>
          <p:nvPr/>
        </p:nvSpPr>
        <p:spPr>
          <a:xfrm>
            <a:off x="291960" y="799560"/>
            <a:ext cx="2935800" cy="6386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dirty="0" smtClean="0">
                <a:solidFill>
                  <a:srgbClr val="000000"/>
                </a:solidFill>
                <a:latin typeface="Arial"/>
              </a:rPr>
              <a:t> </a:t>
            </a:r>
            <a:endParaRPr dirty="0" smtClean="0"/>
          </a:p>
          <a:p>
            <a:pPr>
              <a:lnSpc>
                <a:spcPct val="100000"/>
              </a:lnSpc>
            </a:pPr>
            <a:endParaRPr dirty="0"/>
          </a:p>
        </p:txBody>
      </p:sp>
      <p:pic>
        <p:nvPicPr>
          <p:cNvPr id="99" name="Рисунок 6"/>
          <p:cNvPicPr/>
          <p:nvPr/>
        </p:nvPicPr>
        <p:blipFill>
          <a:blip r:embed="rId3"/>
          <a:stretch>
            <a:fillRect/>
          </a:stretch>
        </p:blipFill>
        <p:spPr>
          <a:xfrm>
            <a:off x="438840" y="6029280"/>
            <a:ext cx="600840" cy="828000"/>
          </a:xfrm>
          <a:prstGeom prst="rect">
            <a:avLst/>
          </a:prstGeom>
        </p:spPr>
      </p:pic>
      <p:sp>
        <p:nvSpPr>
          <p:cNvPr id="100" name="CustomShape 4"/>
          <p:cNvSpPr/>
          <p:nvPr/>
        </p:nvSpPr>
        <p:spPr>
          <a:xfrm>
            <a:off x="7415280" y="216000"/>
            <a:ext cx="1440720" cy="1958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700" b="1">
                <a:solidFill>
                  <a:srgbClr val="ED9D19"/>
                </a:solidFill>
                <a:latin typeface="Arial"/>
              </a:rPr>
              <a:t>ГРУППА КОМПАНИЙ </a:t>
            </a:r>
            <a:r>
              <a:rPr lang="ru-RU" sz="700" b="1">
                <a:solidFill>
                  <a:srgbClr val="ED9D19"/>
                </a:solidFill>
                <a:latin typeface="Arial Black"/>
              </a:rPr>
              <a:t>RDS</a:t>
            </a:r>
            <a:endParaRPr/>
          </a:p>
        </p:txBody>
      </p:sp>
      <p:sp>
        <p:nvSpPr>
          <p:cNvPr id="101" name="CustomShape 5"/>
          <p:cNvSpPr/>
          <p:nvPr/>
        </p:nvSpPr>
        <p:spPr>
          <a:xfrm>
            <a:off x="6048360" y="6119640"/>
            <a:ext cx="2770920" cy="5162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700" b="1">
                <a:solidFill>
                  <a:srgbClr val="332A2B"/>
                </a:solidFill>
                <a:latin typeface="Arial"/>
              </a:rPr>
              <a:t>690105, Россия, Владивосток, ул. Русская, 87А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700" b="1">
                <a:solidFill>
                  <a:srgbClr val="332A2B"/>
                </a:solidFill>
                <a:latin typeface="Arial"/>
              </a:rPr>
              <a:t>Тел./факс: (423) 230 02 50; Эл. почта: info@rdsgroup.ru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lang="ru-RU" sz="700" b="1">
                <a:solidFill>
                  <a:srgbClr val="ED9D19"/>
                </a:solidFill>
                <a:latin typeface="Arial Black"/>
              </a:rPr>
              <a:t>www.rdsgroup.ru</a:t>
            </a:r>
            <a:endParaRPr/>
          </a:p>
        </p:txBody>
      </p:sp>
      <p:sp>
        <p:nvSpPr>
          <p:cNvPr id="102" name="CustomShape 6"/>
          <p:cNvSpPr/>
          <p:nvPr/>
        </p:nvSpPr>
        <p:spPr>
          <a:xfrm>
            <a:off x="648000" y="1008000"/>
            <a:ext cx="8054640" cy="5302080"/>
          </a:xfrm>
          <a:prstGeom prst="rect">
            <a:avLst/>
          </a:prstGeom>
        </p:spPr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-324543" y="1015374"/>
            <a:ext cx="9468544" cy="4285834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lvl="1">
              <a:buAutoNum type="arabicPeriod"/>
            </a:pPr>
            <a:r>
              <a:rPr lang="ru-RU" sz="2200" b="1" dirty="0">
                <a:solidFill>
                  <a:schemeClr val="accent2">
                    <a:lumMod val="50000"/>
                  </a:schemeClr>
                </a:solidFill>
              </a:rPr>
              <a:t>методологии управления проектами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6  документов</a:t>
            </a:r>
            <a:endParaRPr lang="ru-RU" sz="2200" dirty="0">
              <a:solidFill>
                <a:schemeClr val="accent2">
                  <a:lumMod val="50000"/>
                </a:schemeClr>
              </a:solidFill>
            </a:endParaRPr>
          </a:p>
          <a:p>
            <a:pPr lvl="1">
              <a:buAutoNum type="arabicPeriod"/>
            </a:pPr>
            <a:r>
              <a:rPr lang="ru-RU" sz="2200" b="1" dirty="0">
                <a:solidFill>
                  <a:schemeClr val="accent2">
                    <a:lumMod val="50000"/>
                  </a:schemeClr>
                </a:solidFill>
              </a:rPr>
              <a:t>сопровождение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проектного </a:t>
            </a:r>
            <a:r>
              <a:rPr lang="ru-RU" sz="2200" b="1" dirty="0">
                <a:solidFill>
                  <a:schemeClr val="accent2">
                    <a:lumMod val="50000"/>
                  </a:schemeClr>
                </a:solidFill>
              </a:rPr>
              <a:t>комитета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69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протоколов КТП,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118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КДП</a:t>
            </a:r>
          </a:p>
          <a:p>
            <a:pPr lvl="1"/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</a:rPr>
              <a:t>2.1  </a:t>
            </a:r>
            <a:r>
              <a:rPr lang="ru-RU" sz="1900" dirty="0">
                <a:solidFill>
                  <a:schemeClr val="accent2">
                    <a:lumMod val="50000"/>
                  </a:schemeClr>
                </a:solidFill>
              </a:rPr>
              <a:t>подготовка данных для принятия решений – </a:t>
            </a: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</a:rPr>
              <a:t>40 </a:t>
            </a:r>
            <a:r>
              <a:rPr lang="ru-RU" sz="1900" dirty="0">
                <a:solidFill>
                  <a:schemeClr val="accent2">
                    <a:lumMod val="50000"/>
                  </a:schemeClr>
                </a:solidFill>
              </a:rPr>
              <a:t>пакетов </a:t>
            </a: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</a:rPr>
              <a:t>по 3 -12 слайдов </a:t>
            </a:r>
            <a:endParaRPr lang="ru-RU" sz="1900" dirty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r>
              <a:rPr lang="ru-RU" sz="2200" b="1" dirty="0">
                <a:solidFill>
                  <a:schemeClr val="accent2">
                    <a:lumMod val="50000"/>
                  </a:schemeClr>
                </a:solidFill>
              </a:rPr>
              <a:t>3. </a:t>
            </a:r>
            <a:r>
              <a:rPr lang="ru-RU" sz="2200" b="1" dirty="0">
                <a:solidFill>
                  <a:schemeClr val="accent2">
                    <a:lumMod val="50000"/>
                  </a:schemeClr>
                </a:solidFill>
              </a:rPr>
              <a:t>м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етодическая и организационная поддержка</a:t>
            </a:r>
            <a:endParaRPr lang="ru-RU" sz="22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	3.1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. Банк технологических идей – 50 паспортов</a:t>
            </a:r>
          </a:p>
          <a:p>
            <a:pPr lvl="1"/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	3.2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. Виртуальный читальный зал –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144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статей,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6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рассылок</a:t>
            </a:r>
          </a:p>
          <a:p>
            <a:pPr lvl="1"/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	3.4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Событийный ряд–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2 управленческие сессии, 1 кадровый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	резерв</a:t>
            </a:r>
            <a:endParaRPr lang="ru-RU" sz="2200" dirty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r>
              <a:rPr lang="ru-RU" sz="2200" b="1" dirty="0">
                <a:solidFill>
                  <a:schemeClr val="accent2">
                    <a:lumMod val="50000"/>
                  </a:schemeClr>
                </a:solidFill>
              </a:rPr>
              <a:t>4. мониторинг и контроль планирования и реализации проектов</a:t>
            </a:r>
          </a:p>
          <a:p>
            <a:pPr lvl="1"/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	4.1 </a:t>
            </a:r>
            <a:r>
              <a:rPr lang="ru-RU" sz="2200" dirty="0" err="1">
                <a:solidFill>
                  <a:schemeClr val="accent2">
                    <a:lumMod val="50000"/>
                  </a:schemeClr>
                </a:solidFill>
              </a:rPr>
              <a:t>предъинвестиционная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 проработка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– 18 проектов</a:t>
            </a:r>
            <a:endParaRPr lang="ru-RU" sz="2200" dirty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	4.2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инициирование – 6 уставов</a:t>
            </a:r>
          </a:p>
          <a:p>
            <a:pPr lvl="1"/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	4.3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реализация  -  18 пакетов  по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3-12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отчетов </a:t>
            </a:r>
          </a:p>
          <a:p>
            <a:pPr lvl="1"/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	4.4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завершение –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2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отчета о завершении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проекта</a:t>
            </a:r>
            <a:endParaRPr lang="ru-RU" sz="2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algn="r"/>
            <a:endParaRPr lang="ru-RU" sz="3800" dirty="0">
              <a:solidFill>
                <a:srgbClr val="ED9D19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16499" y="4952062"/>
            <a:ext cx="5825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r"/>
            <a:r>
              <a:rPr lang="ru-RU" sz="3200" dirty="0">
                <a:solidFill>
                  <a:srgbClr val="ED9D19"/>
                </a:solidFill>
              </a:rPr>
              <a:t>…а далее</a:t>
            </a:r>
          </a:p>
          <a:p>
            <a:pPr marL="457200" algn="r"/>
            <a:r>
              <a:rPr lang="ru-RU" sz="3200" dirty="0">
                <a:solidFill>
                  <a:srgbClr val="ED9D19"/>
                </a:solidFill>
              </a:rPr>
              <a:t> Качественные результаты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3027993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Line 1"/>
          <p:cNvSpPr/>
          <p:nvPr/>
        </p:nvSpPr>
        <p:spPr>
          <a:xfrm>
            <a:off x="395280" y="813240"/>
            <a:ext cx="8353080" cy="1440"/>
          </a:xfrm>
          <a:prstGeom prst="line">
            <a:avLst/>
          </a:prstGeom>
          <a:ln w="3240" cap="rnd">
            <a:solidFill>
              <a:srgbClr val="ED9D19"/>
            </a:solidFill>
            <a:custDash>
              <a:ds d="0" sp="1225000000"/>
            </a:custDash>
            <a:round/>
          </a:ln>
        </p:spPr>
      </p:sp>
      <p:sp>
        <p:nvSpPr>
          <p:cNvPr id="97" name="CustomShape 2"/>
          <p:cNvSpPr/>
          <p:nvPr/>
        </p:nvSpPr>
        <p:spPr>
          <a:xfrm>
            <a:off x="0" y="252360"/>
            <a:ext cx="9144000" cy="5774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000" dirty="0" smtClean="0">
                <a:solidFill>
                  <a:srgbClr val="ED9D19"/>
                </a:solidFill>
                <a:latin typeface="Arial"/>
              </a:rPr>
              <a:t>Уставы девелоперских проектов</a:t>
            </a:r>
            <a:r>
              <a:rPr lang="en-US" sz="3000" dirty="0" smtClean="0">
                <a:solidFill>
                  <a:srgbClr val="ED9D19"/>
                </a:solidFill>
                <a:latin typeface="Arial"/>
              </a:rPr>
              <a:t> </a:t>
            </a:r>
            <a:r>
              <a:rPr lang="ru-RU" sz="3000" dirty="0" smtClean="0">
                <a:solidFill>
                  <a:srgbClr val="ED9D19"/>
                </a:solidFill>
                <a:latin typeface="Arial"/>
              </a:rPr>
              <a:t>на 17.02.2014</a:t>
            </a:r>
            <a:endParaRPr sz="3000" dirty="0"/>
          </a:p>
        </p:txBody>
      </p:sp>
      <p:sp>
        <p:nvSpPr>
          <p:cNvPr id="98" name="CustomShape 3"/>
          <p:cNvSpPr/>
          <p:nvPr/>
        </p:nvSpPr>
        <p:spPr>
          <a:xfrm>
            <a:off x="291960" y="799560"/>
            <a:ext cx="2935800" cy="6386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dirty="0" smtClean="0">
                <a:solidFill>
                  <a:srgbClr val="000000"/>
                </a:solidFill>
                <a:latin typeface="Arial"/>
              </a:rPr>
              <a:t> </a:t>
            </a:r>
            <a:endParaRPr dirty="0" smtClean="0"/>
          </a:p>
          <a:p>
            <a:pPr>
              <a:lnSpc>
                <a:spcPct val="100000"/>
              </a:lnSpc>
            </a:pPr>
            <a:endParaRPr dirty="0"/>
          </a:p>
        </p:txBody>
      </p:sp>
      <p:pic>
        <p:nvPicPr>
          <p:cNvPr id="99" name="Рисунок 6"/>
          <p:cNvPicPr/>
          <p:nvPr/>
        </p:nvPicPr>
        <p:blipFill>
          <a:blip r:embed="rId3"/>
          <a:stretch>
            <a:fillRect/>
          </a:stretch>
        </p:blipFill>
        <p:spPr>
          <a:xfrm>
            <a:off x="438840" y="6029280"/>
            <a:ext cx="600840" cy="828000"/>
          </a:xfrm>
          <a:prstGeom prst="rect">
            <a:avLst/>
          </a:prstGeom>
        </p:spPr>
      </p:pic>
      <p:sp>
        <p:nvSpPr>
          <p:cNvPr id="100" name="CustomShape 4"/>
          <p:cNvSpPr/>
          <p:nvPr/>
        </p:nvSpPr>
        <p:spPr>
          <a:xfrm>
            <a:off x="7415280" y="216000"/>
            <a:ext cx="1440720" cy="1958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700" b="1">
                <a:solidFill>
                  <a:srgbClr val="ED9D19"/>
                </a:solidFill>
                <a:latin typeface="Arial"/>
              </a:rPr>
              <a:t>ГРУППА КОМПАНИЙ </a:t>
            </a:r>
            <a:r>
              <a:rPr lang="ru-RU" sz="700" b="1">
                <a:solidFill>
                  <a:srgbClr val="ED9D19"/>
                </a:solidFill>
                <a:latin typeface="Arial Black"/>
              </a:rPr>
              <a:t>RDS</a:t>
            </a:r>
            <a:endParaRPr/>
          </a:p>
        </p:txBody>
      </p:sp>
      <p:sp>
        <p:nvSpPr>
          <p:cNvPr id="101" name="CustomShape 5"/>
          <p:cNvSpPr/>
          <p:nvPr/>
        </p:nvSpPr>
        <p:spPr>
          <a:xfrm>
            <a:off x="6048360" y="6119640"/>
            <a:ext cx="2770920" cy="5162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700" b="1">
                <a:solidFill>
                  <a:srgbClr val="332A2B"/>
                </a:solidFill>
                <a:latin typeface="Arial"/>
              </a:rPr>
              <a:t>690105, Россия, Владивосток, ул. Русская, 87А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700" b="1">
                <a:solidFill>
                  <a:srgbClr val="332A2B"/>
                </a:solidFill>
                <a:latin typeface="Arial"/>
              </a:rPr>
              <a:t>Тел./факс: (423) 230 02 50; Эл. почта: info@rdsgroup.ru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lang="ru-RU" sz="700" b="1">
                <a:solidFill>
                  <a:srgbClr val="ED9D19"/>
                </a:solidFill>
                <a:latin typeface="Arial Black"/>
              </a:rPr>
              <a:t>www.rdsgroup.ru</a:t>
            </a:r>
            <a:endParaRPr/>
          </a:p>
        </p:txBody>
      </p:sp>
      <p:sp>
        <p:nvSpPr>
          <p:cNvPr id="102" name="CustomShape 6"/>
          <p:cNvSpPr/>
          <p:nvPr/>
        </p:nvSpPr>
        <p:spPr>
          <a:xfrm>
            <a:off x="648000" y="1008000"/>
            <a:ext cx="8054640" cy="5302080"/>
          </a:xfrm>
          <a:prstGeom prst="rect">
            <a:avLst/>
          </a:prstGeom>
        </p:spPr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263478"/>
              </p:ext>
            </p:extLst>
          </p:nvPr>
        </p:nvGraphicFramePr>
        <p:xfrm>
          <a:off x="438840" y="968865"/>
          <a:ext cx="8417161" cy="5071789"/>
        </p:xfrm>
        <a:graphic>
          <a:graphicData uri="http://schemas.openxmlformats.org/drawingml/2006/table">
            <a:tbl>
              <a:tblPr firstRow="1" firstCol="1" bandRow="1"/>
              <a:tblGrid>
                <a:gridCol w="322614"/>
                <a:gridCol w="1980297"/>
                <a:gridCol w="2262297"/>
                <a:gridCol w="3851953"/>
              </a:tblGrid>
              <a:tr h="113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проект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статус</a:t>
                      </a:r>
                      <a:endParaRPr lang="ru-RU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примечания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72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Новый Город</a:t>
                      </a: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 процессе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требуется </a:t>
                      </a: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бюджета 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проекта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72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Академическая</a:t>
                      </a: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1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процессе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требуется </a:t>
                      </a: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бюджета 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проекта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72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Тобольская</a:t>
                      </a: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не начато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не </a:t>
                      </a: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согласована концепция 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застройки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136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Карбышева-3 </a:t>
                      </a: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не начато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136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Карбышева-4</a:t>
                      </a: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не начато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приостановлен</a:t>
                      </a: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544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Глинки</a:t>
                      </a: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 процессе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требуется </a:t>
                      </a: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сводный график проекта, бюджет проекта и система 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мотивации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72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Суханова 5</a:t>
                      </a: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передан </a:t>
                      </a: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на согласование 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Председателю ПК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43437" marR="43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408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Шилкинская</a:t>
                      </a: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 процессе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требуется </a:t>
                      </a: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сводный график проекта, система 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мотивации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08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Чапаева</a:t>
                      </a: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1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процессе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требуется </a:t>
                      </a: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бюджет проекта и система 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мотивации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72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Красота-3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не начато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проект приостановлен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72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ЖСК "Остров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"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не начато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проект приостановлен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72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ДЦСС </a:t>
                      </a:r>
                      <a:r>
                        <a:rPr lang="ru-RU" sz="1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кэмп</a:t>
                      </a: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БК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не начато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проект приостановлен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72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Ладыгина</a:t>
                      </a: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не начато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72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Жил.дом</a:t>
                      </a: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Цесаревича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не начато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проект приостановлен</a:t>
                      </a: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72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Лесная </a:t>
                      </a: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сказка</a:t>
                      </a: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не начато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72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Русская 54б</a:t>
                      </a: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не начато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72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Технопарк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передан на согласование Председателю ПК</a:t>
                      </a: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Устав на этап</a:t>
                      </a:r>
                      <a:r>
                        <a:rPr lang="ru-RU" sz="1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проектирования 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(срок актуализации - 15.06.2014)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37" marR="43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30670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Line 1"/>
          <p:cNvSpPr/>
          <p:nvPr/>
        </p:nvSpPr>
        <p:spPr>
          <a:xfrm>
            <a:off x="395280" y="813240"/>
            <a:ext cx="8353080" cy="1440"/>
          </a:xfrm>
          <a:prstGeom prst="line">
            <a:avLst/>
          </a:prstGeom>
          <a:ln w="3240" cap="rnd">
            <a:solidFill>
              <a:srgbClr val="ED9D19"/>
            </a:solidFill>
            <a:custDash>
              <a:ds d="0" sp="1225000000"/>
            </a:custDash>
            <a:round/>
          </a:ln>
        </p:spPr>
      </p:sp>
      <p:sp>
        <p:nvSpPr>
          <p:cNvPr id="97" name="CustomShape 2"/>
          <p:cNvSpPr/>
          <p:nvPr/>
        </p:nvSpPr>
        <p:spPr>
          <a:xfrm>
            <a:off x="252360" y="252360"/>
            <a:ext cx="7883280" cy="5774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200" dirty="0" smtClean="0">
                <a:solidFill>
                  <a:srgbClr val="ED9D19"/>
                </a:solidFill>
              </a:rPr>
              <a:t>1. Методологии </a:t>
            </a:r>
            <a:r>
              <a:rPr lang="ru-RU" sz="3200" dirty="0">
                <a:solidFill>
                  <a:srgbClr val="ED9D19"/>
                </a:solidFill>
              </a:rPr>
              <a:t>управления проектами :</a:t>
            </a:r>
            <a:endParaRPr dirty="0"/>
          </a:p>
        </p:txBody>
      </p:sp>
      <p:sp>
        <p:nvSpPr>
          <p:cNvPr id="98" name="CustomShape 3"/>
          <p:cNvSpPr/>
          <p:nvPr/>
        </p:nvSpPr>
        <p:spPr>
          <a:xfrm>
            <a:off x="291960" y="799560"/>
            <a:ext cx="2935800" cy="6386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dirty="0" smtClean="0">
                <a:solidFill>
                  <a:srgbClr val="000000"/>
                </a:solidFill>
                <a:latin typeface="Arial"/>
              </a:rPr>
              <a:t> </a:t>
            </a:r>
            <a:endParaRPr dirty="0" smtClean="0"/>
          </a:p>
          <a:p>
            <a:pPr>
              <a:lnSpc>
                <a:spcPct val="100000"/>
              </a:lnSpc>
            </a:pPr>
            <a:endParaRPr dirty="0"/>
          </a:p>
        </p:txBody>
      </p:sp>
      <p:pic>
        <p:nvPicPr>
          <p:cNvPr id="99" name="Рисунок 6"/>
          <p:cNvPicPr/>
          <p:nvPr/>
        </p:nvPicPr>
        <p:blipFill>
          <a:blip r:embed="rId3"/>
          <a:stretch>
            <a:fillRect/>
          </a:stretch>
        </p:blipFill>
        <p:spPr>
          <a:xfrm>
            <a:off x="438840" y="6029280"/>
            <a:ext cx="600840" cy="828000"/>
          </a:xfrm>
          <a:prstGeom prst="rect">
            <a:avLst/>
          </a:prstGeom>
        </p:spPr>
      </p:pic>
      <p:sp>
        <p:nvSpPr>
          <p:cNvPr id="100" name="CustomShape 4"/>
          <p:cNvSpPr/>
          <p:nvPr/>
        </p:nvSpPr>
        <p:spPr>
          <a:xfrm>
            <a:off x="7415280" y="216000"/>
            <a:ext cx="1440720" cy="1958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700" b="1">
                <a:solidFill>
                  <a:srgbClr val="ED9D19"/>
                </a:solidFill>
                <a:latin typeface="Arial"/>
              </a:rPr>
              <a:t>ГРУППА КОМПАНИЙ </a:t>
            </a:r>
            <a:r>
              <a:rPr lang="ru-RU" sz="700" b="1">
                <a:solidFill>
                  <a:srgbClr val="ED9D19"/>
                </a:solidFill>
                <a:latin typeface="Arial Black"/>
              </a:rPr>
              <a:t>RDS</a:t>
            </a:r>
            <a:endParaRPr/>
          </a:p>
        </p:txBody>
      </p:sp>
      <p:sp>
        <p:nvSpPr>
          <p:cNvPr id="101" name="CustomShape 5"/>
          <p:cNvSpPr/>
          <p:nvPr/>
        </p:nvSpPr>
        <p:spPr>
          <a:xfrm>
            <a:off x="6048360" y="6119640"/>
            <a:ext cx="2770920" cy="5162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700" b="1">
                <a:solidFill>
                  <a:srgbClr val="332A2B"/>
                </a:solidFill>
                <a:latin typeface="Arial"/>
              </a:rPr>
              <a:t>690105, Россия, Владивосток, ул. Русская, 87А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700" b="1">
                <a:solidFill>
                  <a:srgbClr val="332A2B"/>
                </a:solidFill>
                <a:latin typeface="Arial"/>
              </a:rPr>
              <a:t>Тел./факс: (423) 230 02 50; Эл. почта: info@rdsgroup.ru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lang="ru-RU" sz="700" b="1">
                <a:solidFill>
                  <a:srgbClr val="ED9D19"/>
                </a:solidFill>
                <a:latin typeface="Arial Black"/>
              </a:rPr>
              <a:t>www.rdsgroup.ru</a:t>
            </a:r>
            <a:endParaRPr/>
          </a:p>
        </p:txBody>
      </p:sp>
      <p:sp>
        <p:nvSpPr>
          <p:cNvPr id="102" name="CustomShape 6"/>
          <p:cNvSpPr/>
          <p:nvPr/>
        </p:nvSpPr>
        <p:spPr>
          <a:xfrm>
            <a:off x="648000" y="1008000"/>
            <a:ext cx="8054640" cy="5302080"/>
          </a:xfrm>
          <a:prstGeom prst="rect">
            <a:avLst/>
          </a:prstGeom>
        </p:spPr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-1" y="1015374"/>
            <a:ext cx="9144001" cy="4861898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marL="457200" algn="r"/>
            <a:endParaRPr lang="ru-RU" sz="4200" dirty="0">
              <a:solidFill>
                <a:srgbClr val="ED9D19"/>
              </a:solidFill>
            </a:endParaRPr>
          </a:p>
          <a:p>
            <a:r>
              <a:rPr lang="ru-RU" sz="4200" dirty="0" smtClean="0"/>
              <a:t>2012 год</a:t>
            </a:r>
            <a:endParaRPr lang="ru-RU" sz="4200" dirty="0"/>
          </a:p>
          <a:p>
            <a:pPr lvl="1" indent="-342900">
              <a:lnSpc>
                <a:spcPct val="110000"/>
              </a:lnSpc>
              <a:buFont typeface="+mj-lt"/>
              <a:buAutoNum type="arabicPeriod"/>
            </a:pP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  <a:p>
            <a:pPr lvl="1" indent="-342900">
              <a:lnSpc>
                <a:spcPct val="110000"/>
              </a:lnSpc>
              <a:buFont typeface="+mj-lt"/>
              <a:buAutoNum type="arabicPeriod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Концепция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Системы Управления Проектами Группы Компаний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RDS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  <a:p>
            <a:pPr lvl="1" indent="-342900">
              <a:lnSpc>
                <a:spcPct val="110000"/>
              </a:lnSpc>
              <a:buFont typeface="+mj-lt"/>
              <a:buAutoNum type="arabicPeriod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Положение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об Офисе Управления проектами </a:t>
            </a:r>
            <a:endParaRPr lang="ru-RU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 indent="-342900">
              <a:lnSpc>
                <a:spcPct val="110000"/>
              </a:lnSpc>
              <a:buFont typeface="+mj-lt"/>
              <a:buAutoNum type="arabicPeriod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Положение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о Проектном комитете и регламент его работы, Распоряжение </a:t>
            </a:r>
            <a:endParaRPr lang="ru-RU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 indent="-342900">
              <a:lnSpc>
                <a:spcPct val="110000"/>
              </a:lnSpc>
              <a:buFont typeface="+mj-lt"/>
              <a:buAutoNum type="arabicPeriod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Положение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об Аналитическом отделе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Офиса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Управления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Проектами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  <a:p>
            <a:pPr lvl="1" indent="-342900">
              <a:lnSpc>
                <a:spcPct val="110000"/>
              </a:lnSpc>
              <a:buFont typeface="+mj-lt"/>
              <a:buAutoNum type="arabicPeriod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Положение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о руководителе проекта/программы Группы компаний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RDS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  <a:p>
            <a:pPr lvl="1" indent="-342900">
              <a:lnSpc>
                <a:spcPct val="110000"/>
              </a:lnSpc>
              <a:buFont typeface="+mj-lt"/>
              <a:buAutoNum type="arabicPeriod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Положение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о Команде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проекта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  <a:p>
            <a:pPr lvl="1" indent="-342900">
              <a:lnSpc>
                <a:spcPct val="110000"/>
              </a:lnSpc>
              <a:buFont typeface="+mj-lt"/>
              <a:buAutoNum type="arabicPeriod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Положение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о системе мотивации участников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проектов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  <a:p>
            <a:pPr lvl="1" indent="-342900">
              <a:lnSpc>
                <a:spcPct val="110000"/>
              </a:lnSpc>
              <a:buFont typeface="+mj-lt"/>
              <a:buAutoNum type="arabicPeriod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Положение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о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проекте</a:t>
            </a:r>
          </a:p>
          <a:p>
            <a:pPr marL="114300" lvl="1">
              <a:lnSpc>
                <a:spcPct val="110000"/>
              </a:lnSpc>
            </a:pPr>
            <a:endParaRPr lang="ru-RU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114300" lvl="1">
              <a:lnSpc>
                <a:spcPct val="110000"/>
              </a:lnSpc>
            </a:pPr>
            <a:r>
              <a:rPr lang="ru-RU" sz="4200" dirty="0" smtClean="0">
                <a:solidFill>
                  <a:schemeClr val="accent2">
                    <a:lumMod val="50000"/>
                  </a:schemeClr>
                </a:solidFill>
              </a:rPr>
              <a:t>2013 год</a:t>
            </a:r>
          </a:p>
          <a:p>
            <a:pPr marL="114300" lvl="1">
              <a:lnSpc>
                <a:spcPct val="110000"/>
              </a:lnSpc>
            </a:pPr>
            <a:endParaRPr lang="ru-RU" sz="4200" dirty="0">
              <a:solidFill>
                <a:schemeClr val="accent2">
                  <a:lumMod val="50000"/>
                </a:schemeClr>
              </a:solidFill>
            </a:endParaRPr>
          </a:p>
          <a:p>
            <a:pPr marL="628650" lvl="1" indent="-514350">
              <a:lnSpc>
                <a:spcPct val="110000"/>
              </a:lnSpc>
              <a:buFont typeface="+mj-lt"/>
              <a:buAutoNum type="arabicPeriod" startAt="9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Должностная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инструкция Руководителя девелоперского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проекта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- приказ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№54 от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23.05.2013</a:t>
            </a:r>
          </a:p>
          <a:p>
            <a:pPr lvl="1" indent="-342900">
              <a:lnSpc>
                <a:spcPct val="110000"/>
              </a:lnSpc>
              <a:buFont typeface="+mj-lt"/>
              <a:buAutoNum type="arabicPeriod" startAt="9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Должностная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инструкция Руководителя строительного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проекта - приказ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№54 от 23.05.2013﻿﻿</a:t>
            </a:r>
            <a:endParaRPr lang="ru-RU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 indent="-342900">
              <a:lnSpc>
                <a:spcPct val="110000"/>
              </a:lnSpc>
              <a:buFont typeface="+mj-lt"/>
              <a:buAutoNum type="arabicPeriod" startAt="9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Группы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процессов управления проектом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(РДП) - приказ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№54 от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23.05.2013</a:t>
            </a:r>
          </a:p>
          <a:p>
            <a:pPr lvl="1" indent="-342900">
              <a:lnSpc>
                <a:spcPct val="110000"/>
              </a:lnSpc>
              <a:buFont typeface="+mj-lt"/>
              <a:buAutoNum type="arabicPeriod" startAt="9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Группы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процессов управления проектом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(РСП) - приказ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№54 от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23.05.2013</a:t>
            </a:r>
          </a:p>
          <a:p>
            <a:pPr lvl="1" indent="-342900">
              <a:lnSpc>
                <a:spcPct val="110000"/>
              </a:lnSpc>
              <a:buFont typeface="+mj-lt"/>
              <a:buAutoNum type="arabicPeriod" startAt="9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Положение о рейтинге проектов – приказ №</a:t>
            </a:r>
          </a:p>
          <a:p>
            <a:pPr lvl="1" indent="-342900">
              <a:lnSpc>
                <a:spcPct val="110000"/>
              </a:lnSpc>
              <a:buFont typeface="+mj-lt"/>
              <a:buAutoNum type="arabicPeriod" startAt="9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Положение о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</a:rPr>
              <a:t>стейколдерах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 (</a:t>
            </a: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  <a:t>находится на стадии внутреннего согласования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44041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224958114"/>
              </p:ext>
            </p:extLst>
          </p:nvPr>
        </p:nvGraphicFramePr>
        <p:xfrm>
          <a:off x="252360" y="1008000"/>
          <a:ext cx="8690592" cy="4904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3788351" y="1916518"/>
            <a:ext cx="1584176" cy="9144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949087" y="2117625"/>
            <a:ext cx="1294016" cy="9144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Line 1"/>
          <p:cNvSpPr/>
          <p:nvPr/>
        </p:nvSpPr>
        <p:spPr>
          <a:xfrm>
            <a:off x="354272" y="620688"/>
            <a:ext cx="8353080" cy="1440"/>
          </a:xfrm>
          <a:prstGeom prst="line">
            <a:avLst/>
          </a:prstGeom>
          <a:ln w="3240" cap="rnd">
            <a:solidFill>
              <a:srgbClr val="ED9D19"/>
            </a:solidFill>
            <a:custDash>
              <a:ds d="0" sp="1225000000"/>
            </a:custDash>
            <a:round/>
          </a:ln>
        </p:spPr>
      </p:sp>
      <p:sp>
        <p:nvSpPr>
          <p:cNvPr id="97" name="CustomShape 2"/>
          <p:cNvSpPr/>
          <p:nvPr/>
        </p:nvSpPr>
        <p:spPr>
          <a:xfrm>
            <a:off x="252360" y="123120"/>
            <a:ext cx="8496000" cy="5774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200" dirty="0" smtClean="0">
                <a:solidFill>
                  <a:srgbClr val="ED9D19"/>
                </a:solidFill>
              </a:rPr>
              <a:t>2. Сопровождение проектного комитета</a:t>
            </a:r>
            <a:endParaRPr dirty="0"/>
          </a:p>
        </p:txBody>
      </p:sp>
      <p:sp>
        <p:nvSpPr>
          <p:cNvPr id="98" name="CustomShape 3"/>
          <p:cNvSpPr/>
          <p:nvPr/>
        </p:nvSpPr>
        <p:spPr>
          <a:xfrm>
            <a:off x="291960" y="799560"/>
            <a:ext cx="2935800" cy="6386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dirty="0" smtClean="0">
                <a:solidFill>
                  <a:srgbClr val="000000"/>
                </a:solidFill>
                <a:latin typeface="Arial"/>
              </a:rPr>
              <a:t> </a:t>
            </a:r>
            <a:endParaRPr dirty="0" smtClean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00" name="CustomShape 4"/>
          <p:cNvSpPr/>
          <p:nvPr/>
        </p:nvSpPr>
        <p:spPr>
          <a:xfrm>
            <a:off x="7415280" y="112854"/>
            <a:ext cx="1440720" cy="1958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700" b="1" dirty="0">
                <a:solidFill>
                  <a:srgbClr val="ED9D19"/>
                </a:solidFill>
                <a:latin typeface="Arial"/>
              </a:rPr>
              <a:t>ГРУППА КОМПАНИЙ </a:t>
            </a:r>
            <a:r>
              <a:rPr lang="ru-RU" sz="700" b="1" dirty="0">
                <a:solidFill>
                  <a:srgbClr val="ED9D19"/>
                </a:solidFill>
                <a:latin typeface="Arial Black"/>
              </a:rPr>
              <a:t>RDS</a:t>
            </a:r>
            <a:endParaRPr dirty="0"/>
          </a:p>
        </p:txBody>
      </p:sp>
      <p:sp>
        <p:nvSpPr>
          <p:cNvPr id="102" name="CustomShape 6"/>
          <p:cNvSpPr/>
          <p:nvPr/>
        </p:nvSpPr>
        <p:spPr>
          <a:xfrm>
            <a:off x="648000" y="1008000"/>
            <a:ext cx="8054640" cy="5302080"/>
          </a:xfrm>
          <a:prstGeom prst="rect">
            <a:avLst/>
          </a:prstGeom>
        </p:spPr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252360" y="637589"/>
            <a:ext cx="7883280" cy="29878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lvl="1" algn="ctr"/>
            <a:r>
              <a:rPr lang="ru-RU" sz="1400" b="1" cap="all" dirty="0" smtClean="0">
                <a:solidFill>
                  <a:schemeClr val="accent2">
                    <a:lumMod val="50000"/>
                  </a:schemeClr>
                </a:solidFill>
              </a:rPr>
              <a:t>Функция Проектного Комитета – управление портфелем проектов</a:t>
            </a:r>
          </a:p>
          <a:p>
            <a:pPr lvl="1"/>
            <a:endParaRPr lang="ru-RU" sz="22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457200" algn="r"/>
            <a:endParaRPr lang="ru-RU" sz="3800" dirty="0">
              <a:solidFill>
                <a:srgbClr val="ED9D19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374" b="7337"/>
          <a:stretch/>
        </p:blipFill>
        <p:spPr>
          <a:xfrm>
            <a:off x="3227759" y="2349256"/>
            <a:ext cx="2640385" cy="2011893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14" name="Содержимое 2"/>
          <p:cNvSpPr txBox="1">
            <a:spLocks/>
          </p:cNvSpPr>
          <p:nvPr/>
        </p:nvSpPr>
        <p:spPr>
          <a:xfrm>
            <a:off x="354272" y="5661248"/>
            <a:ext cx="7883280" cy="1085379"/>
          </a:xfrm>
          <a:prstGeom prst="rect">
            <a:avLst/>
          </a:prstGeom>
        </p:spPr>
        <p:txBody>
          <a:bodyPr>
            <a:normAutofit/>
          </a:bodyPr>
          <a:lstStyle/>
          <a:p>
            <a:pPr lvl="1"/>
            <a:r>
              <a:rPr lang="ru-RU" sz="1400" b="1" cap="all" dirty="0" smtClean="0">
                <a:solidFill>
                  <a:schemeClr val="accent2">
                    <a:lumMod val="50000"/>
                  </a:schemeClr>
                </a:solidFill>
              </a:rPr>
              <a:t>РЕЗУЛЬТАТ 2013: 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изменение форматов Проектных Комитетов: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Комитет по текущим проектам: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 введение план-</a:t>
            </a:r>
            <a:r>
              <a:rPr lang="ru-RU" sz="1400" dirty="0" err="1" smtClean="0">
                <a:solidFill>
                  <a:schemeClr val="accent2">
                    <a:lumMod val="50000"/>
                  </a:schemeClr>
                </a:solidFill>
              </a:rPr>
              <a:t>фактного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 анализа и фиксации запросов на изменение на основе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слайдов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с показателями текущих проектов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Комитет по девелоперским проектам  - ?</a:t>
            </a:r>
            <a:endParaRPr lang="ru-RU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endParaRPr lang="ru-RU" sz="22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457200" algn="r"/>
            <a:endParaRPr lang="ru-RU" sz="3800" dirty="0">
              <a:solidFill>
                <a:srgbClr val="ED9D19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629103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Line 1"/>
          <p:cNvSpPr/>
          <p:nvPr/>
        </p:nvSpPr>
        <p:spPr>
          <a:xfrm>
            <a:off x="395280" y="813240"/>
            <a:ext cx="8353080" cy="1440"/>
          </a:xfrm>
          <a:prstGeom prst="line">
            <a:avLst/>
          </a:prstGeom>
          <a:ln w="3240" cap="rnd">
            <a:solidFill>
              <a:srgbClr val="ED9D19"/>
            </a:solidFill>
            <a:custDash>
              <a:ds d="0" sp="1225000000"/>
            </a:custDash>
            <a:round/>
          </a:ln>
        </p:spPr>
      </p:sp>
      <p:sp>
        <p:nvSpPr>
          <p:cNvPr id="87" name="CustomShape 2"/>
          <p:cNvSpPr/>
          <p:nvPr/>
        </p:nvSpPr>
        <p:spPr>
          <a:xfrm>
            <a:off x="0" y="252360"/>
            <a:ext cx="9144000" cy="5774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000" i="1" dirty="0" smtClean="0">
                <a:solidFill>
                  <a:srgbClr val="ED9D19"/>
                </a:solidFill>
              </a:rPr>
              <a:t>3. </a:t>
            </a:r>
            <a:r>
              <a:rPr lang="ru-RU" sz="3000" i="1" dirty="0">
                <a:solidFill>
                  <a:srgbClr val="ED9D19"/>
                </a:solidFill>
              </a:rPr>
              <a:t>М</a:t>
            </a:r>
            <a:r>
              <a:rPr lang="ru-RU" sz="3000" i="1" dirty="0" smtClean="0">
                <a:solidFill>
                  <a:srgbClr val="ED9D19"/>
                </a:solidFill>
              </a:rPr>
              <a:t>етодическая </a:t>
            </a:r>
            <a:r>
              <a:rPr lang="ru-RU" sz="3000" i="1" dirty="0">
                <a:solidFill>
                  <a:srgbClr val="ED9D19"/>
                </a:solidFill>
              </a:rPr>
              <a:t>и организационная </a:t>
            </a:r>
            <a:r>
              <a:rPr lang="ru-RU" sz="3000" i="1" dirty="0" smtClean="0">
                <a:solidFill>
                  <a:srgbClr val="ED9D19"/>
                </a:solidFill>
              </a:rPr>
              <a:t>поддержка</a:t>
            </a:r>
            <a:r>
              <a:rPr lang="ru-RU" sz="3200" i="1" dirty="0" smtClean="0">
                <a:solidFill>
                  <a:srgbClr val="ED9D19"/>
                </a:solidFill>
              </a:rPr>
              <a:t>: </a:t>
            </a:r>
            <a:endParaRPr lang="ru-RU" sz="3200" i="1" dirty="0">
              <a:solidFill>
                <a:srgbClr val="ED9D19"/>
              </a:solidFill>
            </a:endParaRPr>
          </a:p>
        </p:txBody>
      </p:sp>
      <p:sp>
        <p:nvSpPr>
          <p:cNvPr id="88" name="CustomShape 3"/>
          <p:cNvSpPr/>
          <p:nvPr/>
        </p:nvSpPr>
        <p:spPr>
          <a:xfrm>
            <a:off x="291960" y="799560"/>
            <a:ext cx="2935800" cy="6386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Arial"/>
              </a:rPr>
              <a:t> 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89" name="Рисунок 6"/>
          <p:cNvPicPr/>
          <p:nvPr/>
        </p:nvPicPr>
        <p:blipFill>
          <a:blip r:embed="rId3"/>
          <a:stretch>
            <a:fillRect/>
          </a:stretch>
        </p:blipFill>
        <p:spPr>
          <a:xfrm>
            <a:off x="395280" y="5904000"/>
            <a:ext cx="600840" cy="828000"/>
          </a:xfrm>
          <a:prstGeom prst="rect">
            <a:avLst/>
          </a:prstGeom>
        </p:spPr>
      </p:pic>
      <p:sp>
        <p:nvSpPr>
          <p:cNvPr id="90" name="CustomShape 4"/>
          <p:cNvSpPr/>
          <p:nvPr/>
        </p:nvSpPr>
        <p:spPr>
          <a:xfrm>
            <a:off x="7415280" y="216000"/>
            <a:ext cx="1440720" cy="1958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700" b="1">
                <a:solidFill>
                  <a:srgbClr val="ED9D19"/>
                </a:solidFill>
                <a:latin typeface="Arial"/>
              </a:rPr>
              <a:t>ГРУППА КОМПАНИЙ </a:t>
            </a:r>
            <a:r>
              <a:rPr lang="ru-RU" sz="700" b="1">
                <a:solidFill>
                  <a:srgbClr val="ED9D19"/>
                </a:solidFill>
                <a:latin typeface="Arial Black"/>
              </a:rPr>
              <a:t>RDS</a:t>
            </a:r>
            <a:endParaRPr/>
          </a:p>
        </p:txBody>
      </p:sp>
      <p:sp>
        <p:nvSpPr>
          <p:cNvPr id="91" name="CustomShape 5"/>
          <p:cNvSpPr/>
          <p:nvPr/>
        </p:nvSpPr>
        <p:spPr>
          <a:xfrm>
            <a:off x="6048360" y="6119640"/>
            <a:ext cx="2770920" cy="5162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700" b="1" dirty="0">
                <a:solidFill>
                  <a:srgbClr val="332A2B"/>
                </a:solidFill>
                <a:latin typeface="Arial"/>
              </a:rPr>
              <a:t>690105, Россия, Владивосток, ул. Русская, 87А</a:t>
            </a:r>
            <a:endParaRPr dirty="0"/>
          </a:p>
          <a:p>
            <a:pPr algn="r">
              <a:lnSpc>
                <a:spcPct val="100000"/>
              </a:lnSpc>
            </a:pPr>
            <a:r>
              <a:rPr lang="ru-RU" sz="700" b="1" dirty="0">
                <a:solidFill>
                  <a:srgbClr val="332A2B"/>
                </a:solidFill>
                <a:latin typeface="Arial"/>
              </a:rPr>
              <a:t>Тел./факс: (423) 230 02 50; Эл. почта: info@rdsgroup.ru</a:t>
            </a:r>
            <a:endParaRPr dirty="0"/>
          </a:p>
          <a:p>
            <a:pPr algn="r">
              <a:lnSpc>
                <a:spcPct val="100000"/>
              </a:lnSpc>
            </a:pPr>
            <a:endParaRPr dirty="0"/>
          </a:p>
          <a:p>
            <a:pPr algn="r">
              <a:lnSpc>
                <a:spcPct val="100000"/>
              </a:lnSpc>
            </a:pPr>
            <a:r>
              <a:rPr lang="ru-RU" sz="700" b="1" dirty="0">
                <a:solidFill>
                  <a:srgbClr val="ED9D19"/>
                </a:solidFill>
                <a:latin typeface="Arial Black"/>
              </a:rPr>
              <a:t>www.rdsgroup.ru</a:t>
            </a:r>
            <a:endParaRPr dirty="0"/>
          </a:p>
        </p:txBody>
      </p:sp>
      <p:sp>
        <p:nvSpPr>
          <p:cNvPr id="94" name="TextShape 7"/>
          <p:cNvSpPr txBox="1"/>
          <p:nvPr/>
        </p:nvSpPr>
        <p:spPr>
          <a:xfrm>
            <a:off x="360325" y="1628800"/>
            <a:ext cx="8323380" cy="3384376"/>
          </a:xfrm>
          <a:prstGeom prst="rect">
            <a:avLst/>
          </a:prstGeom>
        </p:spPr>
        <p:txBody>
          <a:bodyPr wrap="none" lIns="90000" tIns="45000" rIns="90000" bIns="45000" anchor="ctr"/>
          <a:lstStyle/>
          <a:p>
            <a:pPr algn="ctr">
              <a:lnSpc>
                <a:spcPct val="150000"/>
              </a:lnSpc>
            </a:pPr>
            <a:endParaRPr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499874" y="817827"/>
            <a:ext cx="8712128" cy="6869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Событийный ряд: </a:t>
            </a:r>
          </a:p>
          <a:p>
            <a:pPr marL="742950" lvl="1" indent="-285750"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управленческие сессии</a:t>
            </a:r>
          </a:p>
          <a:p>
            <a:pPr marL="742950" lvl="1" indent="-285750"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выездные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мероприятия</a:t>
            </a:r>
          </a:p>
          <a:p>
            <a:pPr marL="285750" lvl="0" indent="-285750"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Формирование центров компетенций:</a:t>
            </a:r>
          </a:p>
          <a:p>
            <a:pPr marL="742950" lvl="1" indent="-285750"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п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ерсональные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страницы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РП</a:t>
            </a:r>
          </a:p>
          <a:p>
            <a:pPr marL="742950" lvl="1" indent="-285750"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банк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технологических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идей</a:t>
            </a:r>
          </a:p>
          <a:p>
            <a:pPr marL="742950" lvl="1" indent="-285750"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Виртуальный читальный зал</a:t>
            </a:r>
          </a:p>
          <a:p>
            <a:pPr marL="742950" lvl="1" indent="-285750"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Библиотека Офиса управления проектами</a:t>
            </a:r>
          </a:p>
          <a:p>
            <a:pPr marL="742950" lvl="1" indent="-285750"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Архив проектов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85750" lvl="0" indent="-285750"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Обучение и проведение консультаций:</a:t>
            </a:r>
          </a:p>
          <a:p>
            <a:pPr marL="742950" lvl="1" indent="-285750"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Индивидуальное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консультирование РП: работа в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Microsoft Project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, проработка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рисков</a:t>
            </a:r>
          </a:p>
          <a:p>
            <a:pPr marL="742950" lvl="1" indent="-285750"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Кадровый резерв</a:t>
            </a:r>
          </a:p>
          <a:p>
            <a:pPr marL="285750" lvl="0" indent="-285750" defTabSz="457200">
              <a:spcBef>
                <a:spcPct val="20000"/>
              </a:spcBef>
              <a:buFont typeface="Arial" pitchFamily="34" charset="0"/>
              <a:buChar char="•"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800" dirty="0"/>
              <a:t> 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414220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2269</TotalTime>
  <Words>2329</Words>
  <Application>Microsoft Office PowerPoint</Application>
  <PresentationFormat>Экран (4:3)</PresentationFormat>
  <Paragraphs>963</Paragraphs>
  <Slides>17</Slides>
  <Notes>16</Notes>
  <HiddenSlides>6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Таня</dc:creator>
  <cp:lastModifiedBy>Людмила</cp:lastModifiedBy>
  <cp:revision>96</cp:revision>
  <cp:lastPrinted>2014-02-12T01:16:48Z</cp:lastPrinted>
  <dcterms:modified xsi:type="dcterms:W3CDTF">2014-02-12T01:38:10Z</dcterms:modified>
</cp:coreProperties>
</file>