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  <p:sldId id="261" r:id="rId5"/>
    <p:sldId id="257" r:id="rId6"/>
    <p:sldId id="258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6;&#1086;&#1082;&#1091;&#1084;&#1077;&#1085;&#1090;&#1099;%202015\&#1040;&#1053;&#1040;&#1051;&#1048;&#1058;&#1048;&#1050;&#1040;\&#1072;&#1085;&#1072;&#1083;&#1080;&#1079;&#1099;\&#1084;&#1076;&#1092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76;&#1086;&#1082;&#1091;&#1084;&#1077;&#1085;&#1090;&#1099;%202015\&#1040;&#1053;&#1040;&#1051;&#1048;&#1058;&#1048;&#1050;&#1040;\&#1072;&#1085;&#1072;&#1083;&#1080;&#1079;&#1099;\&#1084;&#1076;&#109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6;&#1086;&#1082;&#1091;&#1084;&#1077;&#1085;&#1090;&#1099;%202015\&#1040;&#1053;&#1040;&#1051;&#1048;&#1058;&#1048;&#1050;&#1040;\&#1072;&#1085;&#1072;&#1083;&#1080;&#1079;&#1099;\&#1084;&#1076;&#109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6;&#1086;&#1082;&#1091;&#1084;&#1077;&#1085;&#1090;&#1099;%202015\&#1040;&#1053;&#1040;&#1051;&#1048;&#1058;&#1048;&#1050;&#1040;\&#1072;&#1085;&#1072;&#1083;&#1080;&#1079;&#1099;\&#1084;&#1076;&#109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6;&#1086;&#1082;&#1091;&#1084;&#1077;&#1085;&#1090;&#1099;%202015\&#1040;&#1053;&#1040;&#1051;&#1048;&#1058;&#1048;&#1050;&#1040;\&#1072;&#1085;&#1072;&#1083;&#1080;&#1079;&#1099;\&#1084;&#1076;&#109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6;&#1086;&#1082;&#1091;&#1084;&#1077;&#1085;&#1090;&#1099;%202015\&#1040;&#1053;&#1040;&#1051;&#1048;&#1058;&#1048;&#1050;&#1040;\&#1072;&#1085;&#1072;&#1083;&#1080;&#1079;&#1099;\&#1084;&#1076;&#109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6;&#1086;&#1082;&#1091;&#1084;&#1077;&#1085;&#1090;&#1099;%202015\&#1040;&#1053;&#1040;&#1051;&#1048;&#1058;&#1048;&#1050;&#1040;\&#1072;&#1085;&#1072;&#1083;&#1080;&#1079;&#1099;\&#1084;&#1076;&#109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6;&#1086;&#1082;&#1091;&#1084;&#1077;&#1085;&#1090;&#1099;%202015\&#1040;&#1053;&#1040;&#1051;&#1048;&#1058;&#1048;&#1050;&#1040;\&#1072;&#1085;&#1072;&#1083;&#1080;&#1079;&#1099;\&#1084;&#1076;&#109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6;&#1086;&#1082;&#1091;&#1084;&#1077;&#1085;&#1090;&#1099;%202015\&#1040;&#1053;&#1040;&#1051;&#1048;&#1058;&#1048;&#1050;&#1040;\&#1072;&#1085;&#1072;&#1083;&#1080;&#1079;&#1099;\&#1084;&#1076;&#109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6;&#1086;&#1082;&#1091;&#1084;&#1077;&#1085;&#1090;&#1099;%202015\&#1040;&#1053;&#1040;&#1051;&#1048;&#1058;&#1048;&#1050;&#1040;\&#1072;&#1085;&#1072;&#1083;&#1080;&#1079;&#1099;\&#1084;&#1076;&#109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18353289543969931"/>
          <c:y val="2.7654132809439451E-2"/>
          <c:w val="0.78045320132169882"/>
          <c:h val="0.81225674560394756"/>
        </c:manualLayout>
      </c:layout>
      <c:barChart>
        <c:barDir val="col"/>
        <c:grouping val="stacked"/>
        <c:ser>
          <c:idx val="0"/>
          <c:order val="0"/>
          <c:tx>
            <c:strRef>
              <c:f>динамика!$B$30</c:f>
              <c:strCache>
                <c:ptCount val="1"/>
                <c:pt idx="0">
                  <c:v>Африка и страны Океании</c:v>
                </c:pt>
              </c:strCache>
            </c:strRef>
          </c:tx>
          <c:spPr>
            <a:solidFill>
              <a:schemeClr val="dk1"/>
            </a:solidFill>
            <a:ln w="25400" cap="flat" cmpd="sng" algn="ctr">
              <a:solidFill>
                <a:schemeClr val="dk1">
                  <a:shade val="50000"/>
                </a:schemeClr>
              </a:solidFill>
              <a:prstDash val="solid"/>
            </a:ln>
            <a:effectLst/>
          </c:spPr>
          <c:dLbls>
            <c:delete val="1"/>
          </c:dLbls>
          <c:cat>
            <c:numRef>
              <c:f>динамика!$C$29:$G$29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динамика!$C$30:$G$30</c:f>
              <c:numCache>
                <c:formatCode>General</c:formatCode>
                <c:ptCount val="5"/>
                <c:pt idx="0">
                  <c:v>1364</c:v>
                </c:pt>
                <c:pt idx="1">
                  <c:v>1163</c:v>
                </c:pt>
                <c:pt idx="2">
                  <c:v>1335</c:v>
                </c:pt>
                <c:pt idx="3">
                  <c:v>1629</c:v>
                </c:pt>
                <c:pt idx="4">
                  <c:v>1636</c:v>
                </c:pt>
              </c:numCache>
            </c:numRef>
          </c:val>
        </c:ser>
        <c:ser>
          <c:idx val="1"/>
          <c:order val="1"/>
          <c:tx>
            <c:strRef>
              <c:f>динамика!$B$31</c:f>
              <c:strCache>
                <c:ptCount val="1"/>
                <c:pt idx="0">
                  <c:v>Страны Америки</c:v>
                </c:pt>
              </c:strCache>
            </c:strRef>
          </c:tx>
          <c:spPr>
            <a:solidFill>
              <a:schemeClr val="accent5"/>
            </a:solidFill>
            <a:ln w="25400" cap="flat" cmpd="sng" algn="ctr">
              <a:solidFill>
                <a:schemeClr val="accent5">
                  <a:shade val="50000"/>
                </a:schemeClr>
              </a:solidFill>
              <a:prstDash val="solid"/>
            </a:ln>
            <a:effectLst/>
          </c:spPr>
          <c:dLbls>
            <c:delete val="1"/>
          </c:dLbls>
          <c:cat>
            <c:numRef>
              <c:f>динамика!$C$29:$G$29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динамика!$C$31:$G$31</c:f>
              <c:numCache>
                <c:formatCode>General</c:formatCode>
                <c:ptCount val="5"/>
                <c:pt idx="0">
                  <c:v>9019</c:v>
                </c:pt>
                <c:pt idx="1">
                  <c:v>8920</c:v>
                </c:pt>
                <c:pt idx="2">
                  <c:v>9886</c:v>
                </c:pt>
                <c:pt idx="3">
                  <c:v>10391</c:v>
                </c:pt>
                <c:pt idx="4">
                  <c:v>10853</c:v>
                </c:pt>
              </c:numCache>
            </c:numRef>
          </c:val>
        </c:ser>
        <c:ser>
          <c:idx val="2"/>
          <c:order val="2"/>
          <c:tx>
            <c:strRef>
              <c:f>динамика!$B$32</c:f>
              <c:strCache>
                <c:ptCount val="1"/>
                <c:pt idx="0">
                  <c:v>Азия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dLbls>
            <c:delete val="1"/>
          </c:dLbls>
          <c:cat>
            <c:numRef>
              <c:f>динамика!$C$29:$G$29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динамика!$C$32:$G$32</c:f>
              <c:numCache>
                <c:formatCode>General</c:formatCode>
                <c:ptCount val="5"/>
                <c:pt idx="0">
                  <c:v>48656</c:v>
                </c:pt>
                <c:pt idx="1">
                  <c:v>53999</c:v>
                </c:pt>
                <c:pt idx="2">
                  <c:v>60124</c:v>
                </c:pt>
                <c:pt idx="3">
                  <c:v>64290</c:v>
                </c:pt>
                <c:pt idx="4">
                  <c:v>67925</c:v>
                </c:pt>
              </c:numCache>
            </c:numRef>
          </c:val>
        </c:ser>
        <c:ser>
          <c:idx val="3"/>
          <c:order val="3"/>
          <c:tx>
            <c:strRef>
              <c:f>динамика!$B$33</c:f>
              <c:strCache>
                <c:ptCount val="1"/>
                <c:pt idx="0">
                  <c:v>Европа</c:v>
                </c:pt>
              </c:strCache>
            </c:strRef>
          </c:tx>
          <c:spPr>
            <a:solidFill>
              <a:schemeClr val="accent1"/>
            </a:solidFill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dLbls>
            <c:delete val="1"/>
          </c:dLbls>
          <c:cat>
            <c:numRef>
              <c:f>динамика!$C$29:$G$29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динамика!$C$33:$G$33</c:f>
              <c:numCache>
                <c:formatCode>General</c:formatCode>
                <c:ptCount val="5"/>
                <c:pt idx="0">
                  <c:v>9468</c:v>
                </c:pt>
                <c:pt idx="1">
                  <c:v>10090</c:v>
                </c:pt>
                <c:pt idx="2">
                  <c:v>10584</c:v>
                </c:pt>
                <c:pt idx="3">
                  <c:v>10855</c:v>
                </c:pt>
                <c:pt idx="4">
                  <c:v>12025</c:v>
                </c:pt>
              </c:numCache>
            </c:numRef>
          </c:val>
        </c:ser>
        <c:dLbls>
          <c:showVal val="1"/>
        </c:dLbls>
        <c:gapWidth val="75"/>
        <c:overlap val="100"/>
        <c:axId val="45589248"/>
        <c:axId val="45590784"/>
      </c:barChart>
      <c:catAx>
        <c:axId val="45589248"/>
        <c:scaling>
          <c:orientation val="minMax"/>
        </c:scaling>
        <c:axPos val="b"/>
        <c:numFmt formatCode="General" sourceLinked="1"/>
        <c:majorTickMark val="none"/>
        <c:tickLblPos val="nextTo"/>
        <c:crossAx val="45590784"/>
        <c:crosses val="autoZero"/>
        <c:auto val="1"/>
        <c:lblAlgn val="ctr"/>
        <c:lblOffset val="100"/>
      </c:catAx>
      <c:valAx>
        <c:axId val="4559078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2000">
                    <a:latin typeface="Constantia" pitchFamily="18" charset="0"/>
                  </a:defRPr>
                </a:pPr>
                <a:r>
                  <a:rPr lang="ru-RU" sz="2000">
                    <a:latin typeface="Constantia" pitchFamily="18" charset="0"/>
                  </a:rPr>
                  <a:t>Потребление , тыс.м3</a:t>
                </a:r>
              </a:p>
            </c:rich>
          </c:tx>
          <c:layout>
            <c:manualLayout>
              <c:xMode val="edge"/>
              <c:yMode val="edge"/>
              <c:x val="4.340495410941312E-2"/>
              <c:y val="0.18881955697783734"/>
            </c:manualLayout>
          </c:layout>
        </c:title>
        <c:numFmt formatCode="General" sourceLinked="1"/>
        <c:majorTickMark val="none"/>
        <c:tickLblPos val="nextTo"/>
        <c:crossAx val="455892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6108152826545277"/>
          <c:y val="0.8885039272123727"/>
          <c:w val="0.70681494886962959"/>
          <c:h val="9.8106950272412674E-2"/>
        </c:manualLayout>
      </c:layout>
      <c:txPr>
        <a:bodyPr/>
        <a:lstStyle/>
        <a:p>
          <a:pPr>
            <a:defRPr>
              <a:latin typeface="Constantia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0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Суммарный объем Импорта выбранных стран, тыс. м3</c:v>
                </c:pt>
              </c:strCache>
            </c:strRef>
          </c:tx>
          <c:dLbls>
            <c:dLbl>
              <c:idx val="0"/>
              <c:layout>
                <c:manualLayout>
                  <c:x val="3.1638316741901103E-2"/>
                  <c:y val="-9.7560825717955563E-3"/>
                </c:manualLayout>
              </c:layout>
              <c:showVal val="1"/>
            </c:dLbl>
            <c:dLbl>
              <c:idx val="1"/>
              <c:layout>
                <c:manualLayout>
                  <c:x val="5.1977234647408943E-2"/>
                  <c:y val="-1.46341238576933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Европа</c:v>
                </c:pt>
                <c:pt idx="1">
                  <c:v>Азия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3655</c:v>
                </c:pt>
                <c:pt idx="1">
                  <c:v>2695</c:v>
                </c:pt>
              </c:numCache>
            </c:numRef>
          </c:val>
        </c:ser>
        <c:dLbls>
          <c:showVal val="1"/>
        </c:dLbls>
        <c:shape val="box"/>
        <c:axId val="84382464"/>
        <c:axId val="84384000"/>
        <c:axId val="0"/>
      </c:bar3DChart>
      <c:catAx>
        <c:axId val="84382464"/>
        <c:scaling>
          <c:orientation val="minMax"/>
        </c:scaling>
        <c:axPos val="l"/>
        <c:majorTickMark val="none"/>
        <c:tickLblPos val="nextTo"/>
        <c:crossAx val="84384000"/>
        <c:crosses val="autoZero"/>
        <c:auto val="1"/>
        <c:lblAlgn val="ctr"/>
        <c:lblOffset val="100"/>
      </c:catAx>
      <c:valAx>
        <c:axId val="84384000"/>
        <c:scaling>
          <c:orientation val="minMax"/>
        </c:scaling>
        <c:delete val="1"/>
        <c:axPos val="b"/>
        <c:numFmt formatCode="General" sourceLinked="1"/>
        <c:tickLblPos val="nextTo"/>
        <c:crossAx val="843824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3559207426356387E-2"/>
          <c:y val="5.3658454144875516E-2"/>
          <c:w val="0.89999996441134222"/>
          <c:h val="0.24151374455349417"/>
        </c:manualLayout>
      </c:layout>
    </c:legend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/>
              <a:t>Продажи за 2015 </a:t>
            </a:r>
            <a:r>
              <a:rPr lang="ru-RU" dirty="0" smtClean="0"/>
              <a:t>г.</a:t>
            </a:r>
            <a:endParaRPr lang="ru-RU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 за 2015 г., м3</c:v>
                </c:pt>
              </c:strCache>
            </c:strRef>
          </c:tx>
          <c:explosion val="25"/>
          <c:dLbls>
            <c:showCatName val="1"/>
            <c:showPercent val="1"/>
          </c:dLbls>
          <c:cat>
            <c:strRef>
              <c:f>Лист1!$A$2:$A$3</c:f>
              <c:strCache>
                <c:ptCount val="2"/>
                <c:pt idx="0">
                  <c:v>Европа</c:v>
                </c:pt>
                <c:pt idx="1">
                  <c:v>Азия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6562.683</c:v>
                </c:pt>
                <c:pt idx="1">
                  <c:v>17760.316999999992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3.3012981269523275E-2"/>
          <c:y val="2.7936312406762316E-2"/>
          <c:w val="0.94873485174533234"/>
          <c:h val="0.88296484863997959"/>
        </c:manualLayout>
      </c:layout>
      <c:bubbleChart>
        <c:ser>
          <c:idx val="0"/>
          <c:order val="0"/>
          <c:tx>
            <c:v>Объем импорта</c:v>
          </c:tx>
          <c:spPr>
            <a:ln w="6350">
              <a:solidFill>
                <a:schemeClr val="tx1"/>
              </a:solidFill>
            </a:ln>
          </c:spPr>
          <c:dPt>
            <c:idx val="0"/>
            <c:bubble3D val="1"/>
            <c:spPr>
              <a:solidFill>
                <a:srgbClr val="002060"/>
              </a:solidFill>
              <a:ln w="6350">
                <a:solidFill>
                  <a:schemeClr val="tx1"/>
                </a:solidFill>
              </a:ln>
            </c:spPr>
          </c:dPt>
          <c:dPt>
            <c:idx val="1"/>
            <c:bubble3D val="1"/>
            <c:spPr>
              <a:solidFill>
                <a:srgbClr val="002060"/>
              </a:solidFill>
              <a:ln w="6350">
                <a:solidFill>
                  <a:schemeClr val="tx1"/>
                </a:solidFill>
              </a:ln>
            </c:spPr>
          </c:dPt>
          <c:dPt>
            <c:idx val="2"/>
            <c:bubble3D val="1"/>
            <c:spPr>
              <a:solidFill>
                <a:srgbClr val="002060"/>
              </a:solidFill>
              <a:ln w="6350">
                <a:solidFill>
                  <a:schemeClr val="tx1"/>
                </a:solidFill>
              </a:ln>
            </c:spPr>
          </c:dPt>
          <c:dPt>
            <c:idx val="11"/>
            <c:bubble3D val="1"/>
            <c:spPr>
              <a:solidFill>
                <a:srgbClr val="FFC000"/>
              </a:solidFill>
              <a:ln w="3175">
                <a:solidFill>
                  <a:schemeClr val="tx1"/>
                </a:solidFill>
              </a:ln>
            </c:spPr>
          </c:dPt>
          <c:dPt>
            <c:idx val="12"/>
            <c:bubble3D val="1"/>
            <c:spPr>
              <a:solidFill>
                <a:srgbClr val="002060"/>
              </a:solidFill>
              <a:ln w="6350">
                <a:solidFill>
                  <a:schemeClr val="tx1"/>
                </a:solidFill>
              </a:ln>
            </c:spPr>
          </c:dPt>
          <c:dPt>
            <c:idx val="13"/>
            <c:bubble3D val="1"/>
            <c:spPr>
              <a:solidFill>
                <a:srgbClr val="FFC000"/>
              </a:solidFill>
              <a:ln w="6350">
                <a:solidFill>
                  <a:schemeClr val="tx1"/>
                </a:solidFill>
              </a:ln>
            </c:spPr>
          </c:dPt>
          <c:dPt>
            <c:idx val="14"/>
            <c:bubble3D val="1"/>
            <c:spPr>
              <a:solidFill>
                <a:srgbClr val="FFC000"/>
              </a:solidFill>
              <a:ln w="6350">
                <a:solidFill>
                  <a:schemeClr val="tx1"/>
                </a:solidFill>
              </a:ln>
            </c:spPr>
          </c:dPt>
          <c:xVal>
            <c:numRef>
              <c:f>ЦА!$R$19:$R$33</c:f>
              <c:numCache>
                <c:formatCode>General</c:formatCode>
                <c:ptCount val="15"/>
                <c:pt idx="0">
                  <c:v>1.7999999999999969</c:v>
                </c:pt>
                <c:pt idx="1">
                  <c:v>4.7000000000000028</c:v>
                </c:pt>
                <c:pt idx="2">
                  <c:v>15.400000000000002</c:v>
                </c:pt>
                <c:pt idx="3">
                  <c:v>-2.7000000000000033</c:v>
                </c:pt>
                <c:pt idx="4">
                  <c:v>-1.3999999999999984</c:v>
                </c:pt>
                <c:pt idx="5">
                  <c:v>-10.400000000000002</c:v>
                </c:pt>
                <c:pt idx="6">
                  <c:v>-12.299999999999999</c:v>
                </c:pt>
                <c:pt idx="7">
                  <c:v>-0.20000000000000284</c:v>
                </c:pt>
                <c:pt idx="8">
                  <c:v>-1.7000000000000028</c:v>
                </c:pt>
                <c:pt idx="9">
                  <c:v>-6.1000000000000005</c:v>
                </c:pt>
                <c:pt idx="10">
                  <c:v>-15.600000000000001</c:v>
                </c:pt>
                <c:pt idx="11">
                  <c:v>8.2999999999999989</c:v>
                </c:pt>
                <c:pt idx="12">
                  <c:v>3.7999999999999972</c:v>
                </c:pt>
                <c:pt idx="13">
                  <c:v>3.6000000000000014</c:v>
                </c:pt>
                <c:pt idx="14">
                  <c:v>-0.10000000000000142</c:v>
                </c:pt>
              </c:numCache>
            </c:numRef>
          </c:xVal>
          <c:yVal>
            <c:numRef>
              <c:f>ЦА!$M$19:$M$33</c:f>
              <c:numCache>
                <c:formatCode>General</c:formatCode>
                <c:ptCount val="15"/>
                <c:pt idx="0">
                  <c:v>9</c:v>
                </c:pt>
                <c:pt idx="1">
                  <c:v>5</c:v>
                </c:pt>
                <c:pt idx="2">
                  <c:v>1</c:v>
                </c:pt>
                <c:pt idx="3">
                  <c:v>9</c:v>
                </c:pt>
                <c:pt idx="4">
                  <c:v>8</c:v>
                </c:pt>
                <c:pt idx="5">
                  <c:v>7</c:v>
                </c:pt>
                <c:pt idx="6">
                  <c:v>1</c:v>
                </c:pt>
                <c:pt idx="7">
                  <c:v>0</c:v>
                </c:pt>
                <c:pt idx="8">
                  <c:v>0.5</c:v>
                </c:pt>
                <c:pt idx="9">
                  <c:v>0.1</c:v>
                </c:pt>
                <c:pt idx="10">
                  <c:v>0</c:v>
                </c:pt>
                <c:pt idx="11">
                  <c:v>-0.5</c:v>
                </c:pt>
                <c:pt idx="12">
                  <c:v>0.2</c:v>
                </c:pt>
                <c:pt idx="13">
                  <c:v>-0.30000000000000004</c:v>
                </c:pt>
                <c:pt idx="14">
                  <c:v>-3</c:v>
                </c:pt>
              </c:numCache>
            </c:numRef>
          </c:yVal>
          <c:bubbleSize>
            <c:numRef>
              <c:f>ЦА!$O$19:$O$33</c:f>
              <c:numCache>
                <c:formatCode>General</c:formatCode>
                <c:ptCount val="15"/>
                <c:pt idx="0">
                  <c:v>66.900000000000006</c:v>
                </c:pt>
                <c:pt idx="1">
                  <c:v>52.6</c:v>
                </c:pt>
                <c:pt idx="2">
                  <c:v>22.3</c:v>
                </c:pt>
                <c:pt idx="3">
                  <c:v>39.9</c:v>
                </c:pt>
                <c:pt idx="4">
                  <c:v>32.4</c:v>
                </c:pt>
                <c:pt idx="5">
                  <c:v>20.2</c:v>
                </c:pt>
                <c:pt idx="6">
                  <c:v>39.200000000000003</c:v>
                </c:pt>
                <c:pt idx="7">
                  <c:v>50.9</c:v>
                </c:pt>
                <c:pt idx="8">
                  <c:v>63.5</c:v>
                </c:pt>
                <c:pt idx="9">
                  <c:v>80</c:v>
                </c:pt>
                <c:pt idx="10">
                  <c:v>73.2</c:v>
                </c:pt>
                <c:pt idx="11">
                  <c:v>1.3</c:v>
                </c:pt>
                <c:pt idx="12">
                  <c:v>6</c:v>
                </c:pt>
                <c:pt idx="13">
                  <c:v>23.8</c:v>
                </c:pt>
                <c:pt idx="14">
                  <c:v>62.8</c:v>
                </c:pt>
              </c:numCache>
            </c:numRef>
          </c:bubbleSize>
          <c:bubble3D val="1"/>
        </c:ser>
        <c:bubbleScale val="40"/>
        <c:axId val="65113088"/>
        <c:axId val="65114880"/>
      </c:bubbleChart>
      <c:valAx>
        <c:axId val="65113088"/>
        <c:scaling>
          <c:orientation val="minMax"/>
        </c:scaling>
        <c:axPos val="b"/>
        <c:numFmt formatCode="General" sourceLinked="1"/>
        <c:majorTickMark val="none"/>
        <c:tickLblPos val="none"/>
        <c:spPr>
          <a:ln w="53975">
            <a:solidFill>
              <a:schemeClr val="tx1"/>
            </a:solidFill>
            <a:tailEnd type="triangle"/>
          </a:ln>
        </c:spPr>
        <c:crossAx val="65114880"/>
        <c:crosses val="autoZero"/>
        <c:crossBetween val="midCat"/>
      </c:valAx>
      <c:valAx>
        <c:axId val="65114880"/>
        <c:scaling>
          <c:orientation val="minMax"/>
        </c:scaling>
        <c:axPos val="l"/>
        <c:numFmt formatCode="General" sourceLinked="1"/>
        <c:majorTickMark val="none"/>
        <c:tickLblPos val="none"/>
        <c:spPr>
          <a:ln w="53975">
            <a:solidFill>
              <a:schemeClr val="tx1"/>
            </a:solidFill>
            <a:tailEnd type="triangle"/>
          </a:ln>
        </c:spPr>
        <c:crossAx val="65113088"/>
        <c:crosses val="autoZero"/>
        <c:crossBetween val="midCat"/>
      </c:valAx>
      <c:spPr>
        <a:noFill/>
        <a:ln w="25400">
          <a:noFill/>
        </a:ln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динамика!$M$28</c:f>
              <c:strCache>
                <c:ptCount val="1"/>
                <c:pt idx="0">
                  <c:v>Потребление, тыс.м3</c:v>
                </c:pt>
              </c:strCache>
            </c:strRef>
          </c:tx>
          <c:dLbls>
            <c:delete val="1"/>
          </c:dLbls>
          <c:cat>
            <c:strRef>
              <c:f>динамика!$L$29:$L$32</c:f>
              <c:strCache>
                <c:ptCount val="4"/>
                <c:pt idx="0">
                  <c:v>Африка и страны Океании</c:v>
                </c:pt>
                <c:pt idx="1">
                  <c:v>Страны Америки</c:v>
                </c:pt>
                <c:pt idx="2">
                  <c:v>Азия</c:v>
                </c:pt>
                <c:pt idx="3">
                  <c:v>Европа</c:v>
                </c:pt>
              </c:strCache>
            </c:strRef>
          </c:cat>
          <c:val>
            <c:numRef>
              <c:f>динамика!$M$29:$M$32</c:f>
              <c:numCache>
                <c:formatCode>General</c:formatCode>
                <c:ptCount val="4"/>
                <c:pt idx="0">
                  <c:v>1636</c:v>
                </c:pt>
                <c:pt idx="1">
                  <c:v>10853</c:v>
                </c:pt>
                <c:pt idx="2">
                  <c:v>67925</c:v>
                </c:pt>
                <c:pt idx="3">
                  <c:v>12025</c:v>
                </c:pt>
              </c:numCache>
            </c:numRef>
          </c:val>
        </c:ser>
        <c:ser>
          <c:idx val="1"/>
          <c:order val="1"/>
          <c:tx>
            <c:strRef>
              <c:f>динамика!$N$28</c:f>
              <c:strCache>
                <c:ptCount val="1"/>
                <c:pt idx="0">
                  <c:v>Импорт, тыс. м3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2400" b="1"/>
                      <a:t>50%</a:t>
                    </a:r>
                    <a:endParaRPr lang="en-US" sz="2400" b="1"/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2400" b="1"/>
                      <a:t>24%</a:t>
                    </a:r>
                    <a:endParaRPr lang="en-US" sz="2400" b="1"/>
                  </a:p>
                </c:rich>
              </c:tx>
              <c:dLblPos val="out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2400" b="1"/>
                      <a:t>7%</a:t>
                    </a:r>
                    <a:endParaRPr lang="en-US" sz="2400" b="1"/>
                  </a:p>
                </c:rich>
              </c:tx>
              <c:dLblPos val="outEnd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2400" b="1"/>
                      <a:t>55 %</a:t>
                    </a:r>
                    <a:endParaRPr lang="en-US" sz="2400" b="1"/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dLblPos val="outEnd"/>
            <c:showVal val="1"/>
          </c:dLbls>
          <c:cat>
            <c:strRef>
              <c:f>динамика!$L$29:$L$32</c:f>
              <c:strCache>
                <c:ptCount val="4"/>
                <c:pt idx="0">
                  <c:v>Африка и страны Океании</c:v>
                </c:pt>
                <c:pt idx="1">
                  <c:v>Страны Америки</c:v>
                </c:pt>
                <c:pt idx="2">
                  <c:v>Азия</c:v>
                </c:pt>
                <c:pt idx="3">
                  <c:v>Европа</c:v>
                </c:pt>
              </c:strCache>
            </c:strRef>
          </c:cat>
          <c:val>
            <c:numRef>
              <c:f>динамика!$N$29:$N$32</c:f>
              <c:numCache>
                <c:formatCode>General</c:formatCode>
                <c:ptCount val="4"/>
                <c:pt idx="0">
                  <c:v>823</c:v>
                </c:pt>
                <c:pt idx="1">
                  <c:v>2636</c:v>
                </c:pt>
                <c:pt idx="2">
                  <c:v>4965</c:v>
                </c:pt>
                <c:pt idx="3">
                  <c:v>6649</c:v>
                </c:pt>
              </c:numCache>
            </c:numRef>
          </c:val>
        </c:ser>
        <c:dLbls>
          <c:showVal val="1"/>
        </c:dLbls>
        <c:overlap val="-25"/>
        <c:axId val="64507264"/>
        <c:axId val="64513152"/>
      </c:barChart>
      <c:catAx>
        <c:axId val="64507264"/>
        <c:scaling>
          <c:orientation val="minMax"/>
        </c:scaling>
        <c:axPos val="l"/>
        <c:majorTickMark val="none"/>
        <c:tickLblPos val="nextTo"/>
        <c:crossAx val="64513152"/>
        <c:crosses val="autoZero"/>
        <c:auto val="1"/>
        <c:lblAlgn val="ctr"/>
        <c:lblOffset val="100"/>
      </c:catAx>
      <c:valAx>
        <c:axId val="64513152"/>
        <c:scaling>
          <c:orientation val="minMax"/>
        </c:scaling>
        <c:delete val="1"/>
        <c:axPos val="b"/>
        <c:numFmt formatCode="General" sourceLinked="1"/>
        <c:tickLblPos val="nextTo"/>
        <c:crossAx val="64507264"/>
        <c:crosses val="autoZero"/>
        <c:crossBetween val="between"/>
      </c:valAx>
    </c:plotArea>
    <c:legend>
      <c:legendPos val="t"/>
      <c:layout/>
    </c:legend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11761100174978127"/>
          <c:y val="2.2222218687311182E-2"/>
          <c:w val="0.78237532808398969"/>
          <c:h val="0.78796578623947355"/>
        </c:manualLayout>
      </c:layout>
      <c:barChart>
        <c:barDir val="col"/>
        <c:grouping val="stacked"/>
        <c:ser>
          <c:idx val="0"/>
          <c:order val="0"/>
          <c:tx>
            <c:strRef>
              <c:f>динамика!$B$4</c:f>
              <c:strCache>
                <c:ptCount val="1"/>
                <c:pt idx="0">
                  <c:v>Африка и страны Океании</c:v>
                </c:pt>
              </c:strCache>
            </c:strRef>
          </c:tx>
          <c:dLbls>
            <c:delete val="1"/>
          </c:dLbls>
          <c:cat>
            <c:numRef>
              <c:f>динамика!$C$3:$G$3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динамика!$C$4:$G$4</c:f>
              <c:numCache>
                <c:formatCode>General</c:formatCode>
                <c:ptCount val="5"/>
                <c:pt idx="0">
                  <c:v>719</c:v>
                </c:pt>
                <c:pt idx="1">
                  <c:v>551</c:v>
                </c:pt>
                <c:pt idx="2">
                  <c:v>635</c:v>
                </c:pt>
                <c:pt idx="3">
                  <c:v>820</c:v>
                </c:pt>
                <c:pt idx="4">
                  <c:v>823</c:v>
                </c:pt>
              </c:numCache>
            </c:numRef>
          </c:val>
        </c:ser>
        <c:ser>
          <c:idx val="1"/>
          <c:order val="1"/>
          <c:tx>
            <c:strRef>
              <c:f>динамика!$B$5</c:f>
              <c:strCache>
                <c:ptCount val="1"/>
                <c:pt idx="0">
                  <c:v>Страны Америки</c:v>
                </c:pt>
              </c:strCache>
            </c:strRef>
          </c:tx>
          <c:dLbls>
            <c:delete val="1"/>
          </c:dLbls>
          <c:cat>
            <c:numRef>
              <c:f>динамика!$C$3:$G$3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динамика!$C$5:$G$5</c:f>
              <c:numCache>
                <c:formatCode>General</c:formatCode>
                <c:ptCount val="5"/>
                <c:pt idx="0">
                  <c:v>2815</c:v>
                </c:pt>
                <c:pt idx="1">
                  <c:v>2862</c:v>
                </c:pt>
                <c:pt idx="2">
                  <c:v>2713</c:v>
                </c:pt>
                <c:pt idx="3">
                  <c:v>2453</c:v>
                </c:pt>
                <c:pt idx="4">
                  <c:v>2636</c:v>
                </c:pt>
              </c:numCache>
            </c:numRef>
          </c:val>
        </c:ser>
        <c:ser>
          <c:idx val="2"/>
          <c:order val="2"/>
          <c:tx>
            <c:strRef>
              <c:f>динамика!$B$6</c:f>
              <c:strCache>
                <c:ptCount val="1"/>
                <c:pt idx="0">
                  <c:v>Азия</c:v>
                </c:pt>
              </c:strCache>
            </c:strRef>
          </c:tx>
          <c:dLbls>
            <c:delete val="1"/>
          </c:dLbls>
          <c:cat>
            <c:numRef>
              <c:f>динамика!$C$3:$G$3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динамика!$C$6:$G$6</c:f>
              <c:numCache>
                <c:formatCode>General</c:formatCode>
                <c:ptCount val="5"/>
                <c:pt idx="0">
                  <c:v>4107</c:v>
                </c:pt>
                <c:pt idx="1">
                  <c:v>4252</c:v>
                </c:pt>
                <c:pt idx="2">
                  <c:v>4860</c:v>
                </c:pt>
                <c:pt idx="3">
                  <c:v>4859</c:v>
                </c:pt>
                <c:pt idx="4">
                  <c:v>4965</c:v>
                </c:pt>
              </c:numCache>
            </c:numRef>
          </c:val>
        </c:ser>
        <c:ser>
          <c:idx val="3"/>
          <c:order val="3"/>
          <c:tx>
            <c:strRef>
              <c:f>динамика!$B$7</c:f>
              <c:strCache>
                <c:ptCount val="1"/>
                <c:pt idx="0">
                  <c:v>Европа</c:v>
                </c:pt>
              </c:strCache>
            </c:strRef>
          </c:tx>
          <c:dLbls>
            <c:delete val="1"/>
          </c:dLbls>
          <c:cat>
            <c:numRef>
              <c:f>динамика!$C$3:$G$3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динамика!$C$7:$G$7</c:f>
              <c:numCache>
                <c:formatCode>General</c:formatCode>
                <c:ptCount val="5"/>
                <c:pt idx="0">
                  <c:v>6191</c:v>
                </c:pt>
                <c:pt idx="1">
                  <c:v>6478</c:v>
                </c:pt>
                <c:pt idx="2">
                  <c:v>6156</c:v>
                </c:pt>
                <c:pt idx="3">
                  <c:v>6440</c:v>
                </c:pt>
                <c:pt idx="4">
                  <c:v>6649</c:v>
                </c:pt>
              </c:numCache>
            </c:numRef>
          </c:val>
        </c:ser>
        <c:dLbls>
          <c:showVal val="1"/>
        </c:dLbls>
        <c:gapWidth val="75"/>
        <c:overlap val="100"/>
        <c:axId val="64595456"/>
        <c:axId val="64596992"/>
      </c:barChart>
      <c:lineChart>
        <c:grouping val="standard"/>
        <c:ser>
          <c:idx val="4"/>
          <c:order val="4"/>
          <c:tx>
            <c:strRef>
              <c:f>динамика!$B$8</c:f>
              <c:strCache>
                <c:ptCount val="1"/>
                <c:pt idx="0">
                  <c:v>Цена </c:v>
                </c:pt>
              </c:strCache>
            </c:strRef>
          </c:tx>
          <c:spPr>
            <a:ln w="53975">
              <a:solidFill>
                <a:schemeClr val="tx1"/>
              </a:solidFill>
            </a:ln>
          </c:spPr>
          <c:marker>
            <c:symbol val="circle"/>
            <c:size val="10"/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marker>
          <c:dLbls>
            <c:dLbl>
              <c:idx val="0"/>
              <c:layout>
                <c:manualLayout>
                  <c:x val="-3.4453055839559682E-2"/>
                  <c:y val="4.1118671647885532E-2"/>
                </c:manualLayout>
              </c:layout>
              <c:showVal val="1"/>
            </c:dLbl>
            <c:dLbl>
              <c:idx val="1"/>
              <c:layout>
                <c:manualLayout>
                  <c:x val="-3.4288450325896454E-2"/>
                  <c:y val="6.2932897159551748E-2"/>
                </c:manualLayout>
              </c:layout>
              <c:showVal val="1"/>
            </c:dLbl>
            <c:dLbl>
              <c:idx val="2"/>
              <c:layout>
                <c:manualLayout>
                  <c:x val="-3.1696811372394898E-2"/>
                  <c:y val="4.8374907821041944E-2"/>
                </c:manualLayout>
              </c:layout>
              <c:showVal val="1"/>
            </c:dLbl>
            <c:dLbl>
              <c:idx val="3"/>
              <c:layout>
                <c:manualLayout>
                  <c:x val="-3.3898028148235074E-2"/>
                  <c:y val="4.5187934028398061E-2"/>
                </c:manualLayout>
              </c:layout>
              <c:showVal val="1"/>
            </c:dLbl>
            <c:dLbl>
              <c:idx val="4"/>
              <c:layout>
                <c:manualLayout>
                  <c:x val="-2.3056503051809576E-2"/>
                  <c:y val="4.6376806071757475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numRef>
              <c:f>динамика!$C$3:$G$3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динамика!$C$8:$G$8</c:f>
              <c:numCache>
                <c:formatCode>0</c:formatCode>
                <c:ptCount val="5"/>
                <c:pt idx="0">
                  <c:v>376.63714574898739</c:v>
                </c:pt>
                <c:pt idx="1">
                  <c:v>415.2100685851658</c:v>
                </c:pt>
                <c:pt idx="2">
                  <c:v>440.36521860206068</c:v>
                </c:pt>
                <c:pt idx="3">
                  <c:v>450.13340653307711</c:v>
                </c:pt>
                <c:pt idx="4">
                  <c:v>459.03323824056218</c:v>
                </c:pt>
              </c:numCache>
            </c:numRef>
          </c:val>
        </c:ser>
        <c:dLbls>
          <c:showVal val="1"/>
        </c:dLbls>
        <c:marker val="1"/>
        <c:axId val="64613376"/>
        <c:axId val="64611456"/>
      </c:lineChart>
      <c:catAx>
        <c:axId val="64595456"/>
        <c:scaling>
          <c:orientation val="minMax"/>
        </c:scaling>
        <c:axPos val="b"/>
        <c:numFmt formatCode="General" sourceLinked="1"/>
        <c:majorTickMark val="none"/>
        <c:tickLblPos val="nextTo"/>
        <c:crossAx val="64596992"/>
        <c:crosses val="autoZero"/>
        <c:auto val="1"/>
        <c:lblAlgn val="ctr"/>
        <c:lblOffset val="100"/>
      </c:catAx>
      <c:valAx>
        <c:axId val="6459699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ru-RU" sz="1800" dirty="0" smtClean="0"/>
                  <a:t>Объем</a:t>
                </a:r>
                <a:r>
                  <a:rPr lang="ru-RU" sz="1800" baseline="0" dirty="0" smtClean="0"/>
                  <a:t> и</a:t>
                </a:r>
                <a:r>
                  <a:rPr lang="ru-RU" sz="1800" dirty="0" smtClean="0"/>
                  <a:t>мпорт </a:t>
                </a:r>
                <a:r>
                  <a:rPr lang="ru-RU" sz="1800" dirty="0"/>
                  <a:t>, тыс.м3</a:t>
                </a:r>
              </a:p>
            </c:rich>
          </c:tx>
          <c:layout>
            <c:manualLayout>
              <c:xMode val="edge"/>
              <c:yMode val="edge"/>
              <c:x val="7.3840769903762038E-4"/>
              <c:y val="0.14731166381123231"/>
            </c:manualLayout>
          </c:layout>
        </c:title>
        <c:numFmt formatCode="General" sourceLinked="1"/>
        <c:majorTickMark val="none"/>
        <c:tickLblPos val="nextTo"/>
        <c:crossAx val="64595456"/>
        <c:crosses val="autoZero"/>
        <c:crossBetween val="between"/>
      </c:valAx>
      <c:valAx>
        <c:axId val="64611456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ru-RU" sz="1800" dirty="0" smtClean="0"/>
                  <a:t>Средняя цена </a:t>
                </a:r>
                <a:r>
                  <a:rPr lang="ru-RU" sz="1800" dirty="0"/>
                  <a:t>, </a:t>
                </a:r>
                <a:r>
                  <a:rPr lang="en-US" sz="1800" dirty="0"/>
                  <a:t>USD</a:t>
                </a:r>
              </a:p>
            </c:rich>
          </c:tx>
          <c:layout>
            <c:manualLayout>
              <c:xMode val="edge"/>
              <c:yMode val="edge"/>
              <c:x val="0.95691262244646602"/>
              <c:y val="0.27925108682242983"/>
            </c:manualLayout>
          </c:layout>
        </c:title>
        <c:numFmt formatCode="0" sourceLinked="1"/>
        <c:tickLblPos val="nextTo"/>
        <c:crossAx val="64613376"/>
        <c:crosses val="max"/>
        <c:crossBetween val="between"/>
      </c:valAx>
      <c:catAx>
        <c:axId val="64613376"/>
        <c:scaling>
          <c:orientation val="minMax"/>
        </c:scaling>
        <c:delete val="1"/>
        <c:axPos val="b"/>
        <c:numFmt formatCode="General" sourceLinked="1"/>
        <c:tickLblPos val="nextTo"/>
        <c:crossAx val="64611456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0.16108152826545274"/>
          <c:y val="0.88850392721237248"/>
          <c:w val="0.70681494886962959"/>
          <c:h val="9.8106950272412605E-2"/>
        </c:manualLayout>
      </c:layout>
    </c:legend>
    <c:plotVisOnly val="1"/>
    <c:dispBlanksAs val="gap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>
        <c:manualLayout>
          <c:layoutTarget val="inner"/>
          <c:xMode val="edge"/>
          <c:yMode val="edge"/>
          <c:x val="7.6313558731890566E-2"/>
          <c:y val="2.9534222528261472E-2"/>
          <c:w val="0.85786563097298851"/>
          <c:h val="0.8053663181524835"/>
        </c:manualLayout>
      </c:layout>
      <c:barChart>
        <c:barDir val="col"/>
        <c:grouping val="clustered"/>
        <c:ser>
          <c:idx val="0"/>
          <c:order val="0"/>
          <c:tx>
            <c:strRef>
              <c:f>динамика!$J$4</c:f>
              <c:strCache>
                <c:ptCount val="1"/>
                <c:pt idx="0">
                  <c:v>Объем импорта, тыс. м3</c:v>
                </c:pt>
              </c:strCache>
            </c:strRef>
          </c:tx>
          <c:dLbls>
            <c:delete val="1"/>
          </c:dLbls>
          <c:cat>
            <c:numRef>
              <c:f>динамика!$K$3:$O$3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динамика!$K$4:$O$4</c:f>
              <c:numCache>
                <c:formatCode>General</c:formatCode>
                <c:ptCount val="5"/>
                <c:pt idx="0">
                  <c:v>6191</c:v>
                </c:pt>
                <c:pt idx="1">
                  <c:v>6478</c:v>
                </c:pt>
                <c:pt idx="2">
                  <c:v>6156</c:v>
                </c:pt>
                <c:pt idx="3">
                  <c:v>6440</c:v>
                </c:pt>
                <c:pt idx="4">
                  <c:v>6649</c:v>
                </c:pt>
              </c:numCache>
            </c:numRef>
          </c:val>
        </c:ser>
        <c:dLbls>
          <c:showVal val="1"/>
        </c:dLbls>
        <c:gapWidth val="75"/>
        <c:axId val="64447616"/>
        <c:axId val="64449152"/>
      </c:barChart>
      <c:lineChart>
        <c:grouping val="standard"/>
        <c:ser>
          <c:idx val="1"/>
          <c:order val="1"/>
          <c:tx>
            <c:strRef>
              <c:f>динамика!$J$5</c:f>
              <c:strCache>
                <c:ptCount val="1"/>
                <c:pt idx="0">
                  <c:v>Цена, USD </c:v>
                </c:pt>
              </c:strCache>
            </c:strRef>
          </c:tx>
          <c:dLbls>
            <c:dLbl>
              <c:idx val="0"/>
              <c:layout>
                <c:manualLayout>
                  <c:x val="-4.0472029684681714E-2"/>
                  <c:y val="-7.8431130365507598E-2"/>
                </c:manualLayout>
              </c:layout>
              <c:showVal val="1"/>
            </c:dLbl>
            <c:dLbl>
              <c:idx val="1"/>
              <c:layout>
                <c:manualLayout>
                  <c:x val="-3.4476173435099247E-2"/>
                  <c:y val="-7.3529184717663371E-2"/>
                </c:manualLayout>
              </c:layout>
              <c:showVal val="1"/>
            </c:dLbl>
            <c:dLbl>
              <c:idx val="2"/>
              <c:layout>
                <c:manualLayout>
                  <c:x val="-3.7474101559890484E-2"/>
                  <c:y val="-8.0882103189429705E-2"/>
                </c:manualLayout>
              </c:layout>
              <c:showVal val="1"/>
            </c:dLbl>
            <c:dLbl>
              <c:idx val="3"/>
              <c:layout>
                <c:manualLayout>
                  <c:x val="-4.0472029684681714E-2"/>
                  <c:y val="-6.1274320598052774E-2"/>
                </c:manualLayout>
              </c:layout>
              <c:showVal val="1"/>
            </c:dLbl>
            <c:dLbl>
              <c:idx val="4"/>
              <c:layout>
                <c:manualLayout>
                  <c:x val="-4.3469957809472937E-2"/>
                  <c:y val="-5.637237495020863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numRef>
              <c:f>динамика!$K$3:$O$3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динамика!$K$5:$O$5</c:f>
              <c:numCache>
                <c:formatCode>0</c:formatCode>
                <c:ptCount val="5"/>
                <c:pt idx="0">
                  <c:v>378.79034081731544</c:v>
                </c:pt>
                <c:pt idx="1">
                  <c:v>420.97622723062665</c:v>
                </c:pt>
                <c:pt idx="2">
                  <c:v>429.3190383365822</c:v>
                </c:pt>
                <c:pt idx="3">
                  <c:v>435.93633540372656</c:v>
                </c:pt>
                <c:pt idx="4">
                  <c:v>441.81109941344562</c:v>
                </c:pt>
              </c:numCache>
            </c:numRef>
          </c:val>
        </c:ser>
        <c:dLbls>
          <c:showVal val="1"/>
        </c:dLbls>
        <c:marker val="1"/>
        <c:axId val="64464768"/>
        <c:axId val="64463232"/>
      </c:lineChart>
      <c:catAx>
        <c:axId val="64447616"/>
        <c:scaling>
          <c:orientation val="minMax"/>
        </c:scaling>
        <c:axPos val="b"/>
        <c:numFmt formatCode="General" sourceLinked="1"/>
        <c:majorTickMark val="none"/>
        <c:tickLblPos val="nextTo"/>
        <c:crossAx val="64449152"/>
        <c:crosses val="autoZero"/>
        <c:auto val="1"/>
        <c:lblAlgn val="ctr"/>
        <c:lblOffset val="100"/>
      </c:catAx>
      <c:valAx>
        <c:axId val="64449152"/>
        <c:scaling>
          <c:orientation val="minMax"/>
          <c:max val="6800"/>
          <c:min val="4800"/>
        </c:scaling>
        <c:axPos val="l"/>
        <c:numFmt formatCode="General" sourceLinked="1"/>
        <c:majorTickMark val="none"/>
        <c:tickLblPos val="nextTo"/>
        <c:crossAx val="64447616"/>
        <c:crosses val="autoZero"/>
        <c:crossBetween val="between"/>
      </c:valAx>
      <c:valAx>
        <c:axId val="64463232"/>
        <c:scaling>
          <c:orientation val="minMax"/>
          <c:min val="240"/>
        </c:scaling>
        <c:axPos val="r"/>
        <c:numFmt formatCode="0" sourceLinked="1"/>
        <c:tickLblPos val="nextTo"/>
        <c:crossAx val="64464768"/>
        <c:crosses val="max"/>
        <c:crossBetween val="between"/>
      </c:valAx>
      <c:catAx>
        <c:axId val="64464768"/>
        <c:scaling>
          <c:orientation val="minMax"/>
        </c:scaling>
        <c:delete val="1"/>
        <c:axPos val="b"/>
        <c:numFmt formatCode="General" sourceLinked="1"/>
        <c:tickLblPos val="nextTo"/>
        <c:crossAx val="64463232"/>
        <c:crosses val="autoZero"/>
        <c:auto val="1"/>
        <c:lblAlgn val="ctr"/>
        <c:lblOffset val="100"/>
      </c:catAx>
    </c:plotArea>
    <c:legend>
      <c:legendPos val="b"/>
      <c:layout/>
    </c:legend>
    <c:plotVisOnly val="1"/>
    <c:dispBlanksAs val="gap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АНАЛИЗ!$C$22</c:f>
              <c:strCache>
                <c:ptCount val="1"/>
                <c:pt idx="0">
                  <c:v>Производство, тыс. м3</c:v>
                </c:pt>
              </c:strCache>
            </c:strRef>
          </c:tx>
          <c:spPr>
            <a:solidFill>
              <a:schemeClr val="accent5"/>
            </a:solidFill>
            <a:ln w="25400" cap="flat" cmpd="sng" algn="ctr">
              <a:solidFill>
                <a:schemeClr val="accent5">
                  <a:shade val="50000"/>
                </a:schemeClr>
              </a:solidFill>
              <a:prstDash val="solid"/>
            </a:ln>
            <a:effectLst/>
          </c:spPr>
          <c:dLbls>
            <c:delete val="1"/>
          </c:dLbls>
          <c:cat>
            <c:strRef>
              <c:f>АНАЛИЗ!$B$65:$B$74</c:f>
              <c:strCache>
                <c:ptCount val="10"/>
                <c:pt idx="0">
                  <c:v>Великобритания</c:v>
                </c:pt>
                <c:pt idx="1">
                  <c:v>Россия</c:v>
                </c:pt>
                <c:pt idx="2">
                  <c:v>Украина</c:v>
                </c:pt>
                <c:pt idx="3">
                  <c:v>Нидерланды</c:v>
                </c:pt>
                <c:pt idx="4">
                  <c:v>Италия</c:v>
                </c:pt>
                <c:pt idx="5">
                  <c:v>Швеция</c:v>
                </c:pt>
                <c:pt idx="6">
                  <c:v>Норвегия</c:v>
                </c:pt>
                <c:pt idx="7">
                  <c:v>Дания</c:v>
                </c:pt>
                <c:pt idx="8">
                  <c:v>Словакия</c:v>
                </c:pt>
                <c:pt idx="9">
                  <c:v>Франция</c:v>
                </c:pt>
              </c:strCache>
            </c:strRef>
          </c:cat>
          <c:val>
            <c:numRef>
              <c:f>АНАЛИЗ!$C$65:$C$74</c:f>
              <c:numCache>
                <c:formatCode>General</c:formatCode>
                <c:ptCount val="10"/>
                <c:pt idx="0">
                  <c:v>749</c:v>
                </c:pt>
                <c:pt idx="1">
                  <c:v>1127</c:v>
                </c:pt>
                <c:pt idx="2">
                  <c:v>0</c:v>
                </c:pt>
                <c:pt idx="3">
                  <c:v>0</c:v>
                </c:pt>
                <c:pt idx="4">
                  <c:v>730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790</c:v>
                </c:pt>
              </c:numCache>
            </c:numRef>
          </c:val>
        </c:ser>
        <c:ser>
          <c:idx val="1"/>
          <c:order val="1"/>
          <c:tx>
            <c:strRef>
              <c:f>АНАЛИЗ!$D$22</c:f>
              <c:strCache>
                <c:ptCount val="1"/>
                <c:pt idx="0">
                  <c:v>Потребление, тыс. м3</c:v>
                </c:pt>
              </c:strCache>
            </c:strRef>
          </c:tx>
          <c:spPr>
            <a:solidFill>
              <a:schemeClr val="accent6"/>
            </a:solidFill>
            <a:ln w="25400" cap="flat" cmpd="sng" algn="ctr">
              <a:solidFill>
                <a:schemeClr val="accent6">
                  <a:shade val="50000"/>
                </a:schemeClr>
              </a:solidFill>
              <a:prstDash val="solid"/>
            </a:ln>
            <a:effectLst/>
          </c:spPr>
          <c:dLbls>
            <c:delete val="1"/>
          </c:dLbls>
          <c:cat>
            <c:strRef>
              <c:f>АНАЛИЗ!$B$65:$B$74</c:f>
              <c:strCache>
                <c:ptCount val="10"/>
                <c:pt idx="0">
                  <c:v>Великобритания</c:v>
                </c:pt>
                <c:pt idx="1">
                  <c:v>Россия</c:v>
                </c:pt>
                <c:pt idx="2">
                  <c:v>Украина</c:v>
                </c:pt>
                <c:pt idx="3">
                  <c:v>Нидерланды</c:v>
                </c:pt>
                <c:pt idx="4">
                  <c:v>Италия</c:v>
                </c:pt>
                <c:pt idx="5">
                  <c:v>Швеция</c:v>
                </c:pt>
                <c:pt idx="6">
                  <c:v>Норвегия</c:v>
                </c:pt>
                <c:pt idx="7">
                  <c:v>Дания</c:v>
                </c:pt>
                <c:pt idx="8">
                  <c:v>Словакия</c:v>
                </c:pt>
                <c:pt idx="9">
                  <c:v>Франция</c:v>
                </c:pt>
              </c:strCache>
            </c:strRef>
          </c:cat>
          <c:val>
            <c:numRef>
              <c:f>АНАЛИЗ!$D$65:$D$74</c:f>
              <c:numCache>
                <c:formatCode>General</c:formatCode>
                <c:ptCount val="10"/>
                <c:pt idx="0">
                  <c:v>1322</c:v>
                </c:pt>
                <c:pt idx="1">
                  <c:v>1499</c:v>
                </c:pt>
                <c:pt idx="2">
                  <c:v>211</c:v>
                </c:pt>
                <c:pt idx="3">
                  <c:v>209</c:v>
                </c:pt>
                <c:pt idx="4">
                  <c:v>922</c:v>
                </c:pt>
                <c:pt idx="5">
                  <c:v>165</c:v>
                </c:pt>
                <c:pt idx="6">
                  <c:v>153</c:v>
                </c:pt>
                <c:pt idx="7">
                  <c:v>138</c:v>
                </c:pt>
                <c:pt idx="8">
                  <c:v>92</c:v>
                </c:pt>
                <c:pt idx="9">
                  <c:v>863</c:v>
                </c:pt>
              </c:numCache>
            </c:numRef>
          </c:val>
        </c:ser>
        <c:dLbls>
          <c:showVal val="1"/>
        </c:dLbls>
        <c:gapWidth val="75"/>
        <c:shape val="box"/>
        <c:axId val="64625280"/>
        <c:axId val="64627072"/>
        <c:axId val="0"/>
      </c:bar3DChart>
      <c:catAx>
        <c:axId val="64625280"/>
        <c:scaling>
          <c:orientation val="minMax"/>
        </c:scaling>
        <c:axPos val="l"/>
        <c:majorTickMark val="none"/>
        <c:tickLblPos val="nextTo"/>
        <c:crossAx val="64627072"/>
        <c:crosses val="autoZero"/>
        <c:auto val="1"/>
        <c:lblAlgn val="ctr"/>
        <c:lblOffset val="100"/>
      </c:catAx>
      <c:valAx>
        <c:axId val="64627072"/>
        <c:scaling>
          <c:orientation val="minMax"/>
        </c:scaling>
        <c:axPos val="b"/>
        <c:numFmt formatCode="General" sourceLinked="1"/>
        <c:majorTickMark val="none"/>
        <c:tickLblPos val="nextTo"/>
        <c:crossAx val="64625280"/>
        <c:crosses val="autoZero"/>
        <c:crossBetween val="between"/>
      </c:valAx>
    </c:plotArea>
    <c:legend>
      <c:legendPos val="b"/>
      <c:layout/>
    </c:legend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2"/>
              </a:solidFill>
              <a:ln w="25400" cap="flat" cmpd="sng" algn="ctr">
                <a:solidFill>
                  <a:schemeClr val="accent2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1"/>
            <c:spPr>
              <a:solidFill>
                <a:schemeClr val="accent6"/>
              </a:solidFill>
              <a:ln w="25400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2"/>
            <c:spPr>
              <a:solidFill>
                <a:schemeClr val="accent2"/>
              </a:solidFill>
              <a:ln w="25400" cap="flat" cmpd="sng" algn="ctr">
                <a:solidFill>
                  <a:schemeClr val="accent2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3"/>
            <c:spPr>
              <a:solidFill>
                <a:schemeClr val="accent6"/>
              </a:solidFill>
              <a:ln w="25400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6"/>
            <c:spPr>
              <a:solidFill>
                <a:schemeClr val="accent2"/>
              </a:solidFill>
              <a:ln w="25400" cap="flat" cmpd="sng" algn="ctr">
                <a:solidFill>
                  <a:schemeClr val="accent2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7"/>
            <c:spPr>
              <a:solidFill>
                <a:schemeClr val="accent2"/>
              </a:solidFill>
              <a:ln w="25400" cap="flat" cmpd="sng" algn="ctr">
                <a:solidFill>
                  <a:schemeClr val="accent2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9"/>
            <c:spPr>
              <a:solidFill>
                <a:schemeClr val="accent6"/>
              </a:solidFill>
              <a:ln w="25400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11"/>
            <c:spPr>
              <a:solidFill>
                <a:schemeClr val="accent6"/>
              </a:solidFill>
              <a:ln w="25400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</c:dPt>
          <c:cat>
            <c:strRef>
              <c:f>АНАЛИЗ!$P$1:$P$12</c:f>
              <c:strCache>
                <c:ptCount val="12"/>
                <c:pt idx="0">
                  <c:v>Великобритания</c:v>
                </c:pt>
                <c:pt idx="1">
                  <c:v>Франция</c:v>
                </c:pt>
                <c:pt idx="2">
                  <c:v>Россия</c:v>
                </c:pt>
                <c:pt idx="3">
                  <c:v>Италия</c:v>
                </c:pt>
                <c:pt idx="4">
                  <c:v>Бельгия</c:v>
                </c:pt>
                <c:pt idx="5">
                  <c:v>Германия</c:v>
                </c:pt>
                <c:pt idx="6">
                  <c:v>Украина</c:v>
                </c:pt>
                <c:pt idx="7">
                  <c:v>Нидерланды</c:v>
                </c:pt>
                <c:pt idx="8">
                  <c:v>Испания</c:v>
                </c:pt>
                <c:pt idx="9">
                  <c:v>Швеция</c:v>
                </c:pt>
                <c:pt idx="10">
                  <c:v>Португалия</c:v>
                </c:pt>
                <c:pt idx="11">
                  <c:v>Польша</c:v>
                </c:pt>
              </c:strCache>
            </c:strRef>
          </c:cat>
          <c:val>
            <c:numRef>
              <c:f>АНАЛИЗ!$Q$1:$Q$12</c:f>
              <c:numCache>
                <c:formatCode>General</c:formatCode>
                <c:ptCount val="12"/>
                <c:pt idx="0">
                  <c:v>669</c:v>
                </c:pt>
                <c:pt idx="1">
                  <c:v>635</c:v>
                </c:pt>
                <c:pt idx="2">
                  <c:v>628</c:v>
                </c:pt>
                <c:pt idx="3">
                  <c:v>509</c:v>
                </c:pt>
                <c:pt idx="4">
                  <c:v>480</c:v>
                </c:pt>
                <c:pt idx="5">
                  <c:v>406</c:v>
                </c:pt>
                <c:pt idx="6">
                  <c:v>392</c:v>
                </c:pt>
                <c:pt idx="7">
                  <c:v>324</c:v>
                </c:pt>
                <c:pt idx="8">
                  <c:v>295</c:v>
                </c:pt>
                <c:pt idx="9">
                  <c:v>223</c:v>
                </c:pt>
                <c:pt idx="10">
                  <c:v>203</c:v>
                </c:pt>
                <c:pt idx="11">
                  <c:v>202</c:v>
                </c:pt>
              </c:numCache>
            </c:numRef>
          </c:val>
        </c:ser>
        <c:gapWidth val="0"/>
        <c:axId val="64754432"/>
        <c:axId val="64756352"/>
      </c:barChart>
      <c:lineChart>
        <c:grouping val="standard"/>
        <c:ser>
          <c:idx val="1"/>
          <c:order val="1"/>
          <c:spPr>
            <a:ln w="539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pPr>
              <a:solidFill>
                <a:prstClr val="black">
                  <a:lumMod val="95000"/>
                  <a:lumOff val="5000"/>
                </a:prstClr>
              </a:solidFill>
              <a:ln>
                <a:solidFill>
                  <a:prstClr val="black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strRef>
              <c:f>АНАЛИЗ!$P$1:$P$12</c:f>
              <c:strCache>
                <c:ptCount val="12"/>
                <c:pt idx="0">
                  <c:v>Великобритания</c:v>
                </c:pt>
                <c:pt idx="1">
                  <c:v>Франция</c:v>
                </c:pt>
                <c:pt idx="2">
                  <c:v>Россия</c:v>
                </c:pt>
                <c:pt idx="3">
                  <c:v>Италия</c:v>
                </c:pt>
                <c:pt idx="4">
                  <c:v>Бельгия</c:v>
                </c:pt>
                <c:pt idx="5">
                  <c:v>Германия</c:v>
                </c:pt>
                <c:pt idx="6">
                  <c:v>Украина</c:v>
                </c:pt>
                <c:pt idx="7">
                  <c:v>Нидерланды</c:v>
                </c:pt>
                <c:pt idx="8">
                  <c:v>Испания</c:v>
                </c:pt>
                <c:pt idx="9">
                  <c:v>Швеция</c:v>
                </c:pt>
                <c:pt idx="10">
                  <c:v>Португалия</c:v>
                </c:pt>
                <c:pt idx="11">
                  <c:v>Польша</c:v>
                </c:pt>
              </c:strCache>
            </c:strRef>
          </c:cat>
          <c:val>
            <c:numRef>
              <c:f>АНАЛИЗ!$R$1:$R$12</c:f>
              <c:numCache>
                <c:formatCode>General</c:formatCode>
                <c:ptCount val="12"/>
                <c:pt idx="0">
                  <c:v>467.86248131539645</c:v>
                </c:pt>
                <c:pt idx="1">
                  <c:v>432.69291338582678</c:v>
                </c:pt>
                <c:pt idx="2">
                  <c:v>449.39490445859849</c:v>
                </c:pt>
                <c:pt idx="3">
                  <c:v>447.5009823182711</c:v>
                </c:pt>
                <c:pt idx="4">
                  <c:v>253.46458333333334</c:v>
                </c:pt>
                <c:pt idx="5">
                  <c:v>648.40886699507359</c:v>
                </c:pt>
                <c:pt idx="6">
                  <c:v>326.60204081632685</c:v>
                </c:pt>
                <c:pt idx="7">
                  <c:v>436.45679012345704</c:v>
                </c:pt>
                <c:pt idx="8">
                  <c:v>377.60338983050866</c:v>
                </c:pt>
                <c:pt idx="9">
                  <c:v>603.90134529147986</c:v>
                </c:pt>
                <c:pt idx="10">
                  <c:v>408.82758620689657</c:v>
                </c:pt>
                <c:pt idx="11">
                  <c:v>345.81683168316852</c:v>
                </c:pt>
              </c:numCache>
            </c:numRef>
          </c:val>
        </c:ser>
        <c:marker val="1"/>
        <c:axId val="64768640"/>
        <c:axId val="64766720"/>
      </c:lineChart>
      <c:catAx>
        <c:axId val="64754432"/>
        <c:scaling>
          <c:orientation val="minMax"/>
        </c:scaling>
        <c:axPos val="b"/>
        <c:majorTickMark val="none"/>
        <c:tickLblPos val="nextTo"/>
        <c:crossAx val="64756352"/>
        <c:crosses val="autoZero"/>
        <c:auto val="1"/>
        <c:lblAlgn val="ctr"/>
        <c:lblOffset val="100"/>
      </c:catAx>
      <c:valAx>
        <c:axId val="6475635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Объем</a:t>
                </a:r>
                <a:r>
                  <a:rPr lang="ru-RU" baseline="0" dirty="0" smtClean="0"/>
                  <a:t> импорта, тыс.м3</a:t>
                </a:r>
                <a:endParaRPr lang="ru-RU" dirty="0"/>
              </a:p>
            </c:rich>
          </c:tx>
          <c:layout/>
        </c:title>
        <c:numFmt formatCode="General" sourceLinked="1"/>
        <c:tickLblPos val="nextTo"/>
        <c:crossAx val="64754432"/>
        <c:crosses val="autoZero"/>
        <c:crossBetween val="between"/>
      </c:valAx>
      <c:valAx>
        <c:axId val="64766720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smtClean="0"/>
                  <a:t>Средняя</a:t>
                </a:r>
                <a:r>
                  <a:rPr lang="ru-RU" baseline="0" dirty="0" smtClean="0"/>
                  <a:t> цена, </a:t>
                </a:r>
                <a:r>
                  <a:rPr lang="en-US" baseline="0" dirty="0" smtClean="0"/>
                  <a:t>USD</a:t>
                </a:r>
                <a:endParaRPr lang="ru-RU" dirty="0"/>
              </a:p>
            </c:rich>
          </c:tx>
          <c:layout/>
        </c:title>
        <c:numFmt formatCode="General" sourceLinked="1"/>
        <c:tickLblPos val="nextTo"/>
        <c:crossAx val="64768640"/>
        <c:crosses val="max"/>
        <c:crossBetween val="between"/>
      </c:valAx>
      <c:catAx>
        <c:axId val="64768640"/>
        <c:scaling>
          <c:orientation val="minMax"/>
        </c:scaling>
        <c:delete val="1"/>
        <c:axPos val="b"/>
        <c:tickLblPos val="nextTo"/>
        <c:crossAx val="64766720"/>
        <c:crosses val="autoZero"/>
        <c:auto val="1"/>
        <c:lblAlgn val="ctr"/>
        <c:lblOffset val="100"/>
      </c:cat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plotArea>
      <c:layout/>
      <c:barChart>
        <c:barDir val="col"/>
        <c:grouping val="clustered"/>
        <c:ser>
          <c:idx val="0"/>
          <c:order val="0"/>
          <c:tx>
            <c:strRef>
              <c:f>динамика!$Q$4</c:f>
              <c:strCache>
                <c:ptCount val="1"/>
                <c:pt idx="0">
                  <c:v>Объем импорта, тыс. м3</c:v>
                </c:pt>
              </c:strCache>
            </c:strRef>
          </c:tx>
          <c:dLbls>
            <c:delete val="1"/>
          </c:dLbls>
          <c:cat>
            <c:numRef>
              <c:f>динамика!$R$3:$V$3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динамика!$R$4:$V$4</c:f>
              <c:numCache>
                <c:formatCode>General</c:formatCode>
                <c:ptCount val="5"/>
                <c:pt idx="0">
                  <c:v>4107</c:v>
                </c:pt>
                <c:pt idx="1">
                  <c:v>4252</c:v>
                </c:pt>
                <c:pt idx="2">
                  <c:v>4860</c:v>
                </c:pt>
                <c:pt idx="3">
                  <c:v>4859</c:v>
                </c:pt>
                <c:pt idx="4">
                  <c:v>4965</c:v>
                </c:pt>
              </c:numCache>
            </c:numRef>
          </c:val>
        </c:ser>
        <c:dLbls>
          <c:showVal val="1"/>
        </c:dLbls>
        <c:gapWidth val="75"/>
        <c:axId val="64807296"/>
        <c:axId val="64808832"/>
      </c:barChart>
      <c:lineChart>
        <c:grouping val="standard"/>
        <c:ser>
          <c:idx val="1"/>
          <c:order val="1"/>
          <c:tx>
            <c:strRef>
              <c:f>динамика!$Q$5</c:f>
              <c:strCache>
                <c:ptCount val="1"/>
                <c:pt idx="0">
                  <c:v>Цена, USD </c:v>
                </c:pt>
              </c:strCache>
            </c:strRef>
          </c:tx>
          <c:spPr>
            <a:ln w="57150" cap="flat" cmpd="sng" algn="ctr">
              <a:solidFill>
                <a:schemeClr val="accent4">
                  <a:shade val="50000"/>
                </a:scheme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square"/>
            <c:size val="15"/>
            <c:spPr>
              <a:solidFill>
                <a:schemeClr val="accent4"/>
              </a:solidFill>
              <a:ln w="25400" cap="flat" cmpd="sng" algn="ctr">
                <a:solidFill>
                  <a:schemeClr val="accent4">
                    <a:shade val="50000"/>
                  </a:schemeClr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0"/>
              <c:layout>
                <c:manualLayout>
                  <c:x val="-4.3060210186137336E-2"/>
                  <c:y val="-7.45570752022581E-2"/>
                </c:manualLayout>
              </c:layout>
              <c:showVal val="1"/>
            </c:dLbl>
            <c:dLbl>
              <c:idx val="1"/>
              <c:layout>
                <c:manualLayout>
                  <c:x val="-4.15223455366324E-2"/>
                  <c:y val="-5.9645660161806474E-2"/>
                </c:manualLayout>
              </c:layout>
              <c:showVal val="1"/>
            </c:dLbl>
            <c:dLbl>
              <c:idx val="3"/>
              <c:layout>
                <c:manualLayout>
                  <c:x val="-2.768156369108828E-2"/>
                  <c:y val="-5.9645660161806474E-2"/>
                </c:manualLayout>
              </c:layout>
              <c:showVal val="1"/>
            </c:dLbl>
            <c:dLbl>
              <c:idx val="4"/>
              <c:layout>
                <c:manualLayout>
                  <c:x val="-3.3833022289107909E-2"/>
                  <c:y val="-6.9586603522107576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динамика!$R$3:$V$3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динамика!$R$5:$V$5</c:f>
              <c:numCache>
                <c:formatCode>0</c:formatCode>
                <c:ptCount val="5"/>
                <c:pt idx="0">
                  <c:v>378.59215972729453</c:v>
                </c:pt>
                <c:pt idx="1">
                  <c:v>410.24082784571971</c:v>
                </c:pt>
                <c:pt idx="2">
                  <c:v>429.18004115226336</c:v>
                </c:pt>
                <c:pt idx="3">
                  <c:v>393.59477258695205</c:v>
                </c:pt>
                <c:pt idx="4">
                  <c:v>397.58066465256798</c:v>
                </c:pt>
              </c:numCache>
            </c:numRef>
          </c:val>
        </c:ser>
        <c:dLbls>
          <c:showVal val="1"/>
        </c:dLbls>
        <c:marker val="1"/>
        <c:axId val="65016960"/>
        <c:axId val="64810368"/>
      </c:lineChart>
      <c:catAx>
        <c:axId val="64807296"/>
        <c:scaling>
          <c:orientation val="minMax"/>
        </c:scaling>
        <c:axPos val="b"/>
        <c:numFmt formatCode="General" sourceLinked="1"/>
        <c:majorTickMark val="none"/>
        <c:tickLblPos val="nextTo"/>
        <c:crossAx val="64808832"/>
        <c:crosses val="autoZero"/>
        <c:auto val="1"/>
        <c:lblAlgn val="ctr"/>
        <c:lblOffset val="100"/>
      </c:catAx>
      <c:valAx>
        <c:axId val="64808832"/>
        <c:scaling>
          <c:orientation val="minMax"/>
        </c:scaling>
        <c:axPos val="l"/>
        <c:numFmt formatCode="General" sourceLinked="1"/>
        <c:majorTickMark val="none"/>
        <c:tickLblPos val="nextTo"/>
        <c:crossAx val="64807296"/>
        <c:crosses val="autoZero"/>
        <c:crossBetween val="between"/>
      </c:valAx>
      <c:valAx>
        <c:axId val="64810368"/>
        <c:scaling>
          <c:orientation val="minMax"/>
        </c:scaling>
        <c:axPos val="r"/>
        <c:numFmt formatCode="0" sourceLinked="1"/>
        <c:tickLblPos val="nextTo"/>
        <c:crossAx val="65016960"/>
        <c:crosses val="max"/>
        <c:crossBetween val="between"/>
      </c:valAx>
      <c:catAx>
        <c:axId val="65016960"/>
        <c:scaling>
          <c:orientation val="minMax"/>
        </c:scaling>
        <c:delete val="1"/>
        <c:axPos val="b"/>
        <c:numFmt formatCode="General" sourceLinked="1"/>
        <c:tickLblPos val="nextTo"/>
        <c:crossAx val="64810368"/>
        <c:crosses val="autoZero"/>
        <c:auto val="1"/>
        <c:lblAlgn val="ctr"/>
        <c:lblOffset val="100"/>
      </c:cat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autoTitleDeleted val="1"/>
    <c:view3D>
      <c:rAngAx val="1"/>
    </c:view3D>
    <c:sideWall>
      <c:spPr>
        <a:ln>
          <a:noFill/>
        </a:ln>
      </c:spPr>
    </c:sideWall>
    <c:backWall>
      <c:spPr>
        <a:ln>
          <a:noFill/>
        </a:ln>
      </c:spPr>
    </c:backWall>
    <c:plotArea>
      <c:layout/>
      <c:bar3DChart>
        <c:barDir val="bar"/>
        <c:grouping val="clustered"/>
        <c:ser>
          <c:idx val="0"/>
          <c:order val="0"/>
          <c:tx>
            <c:strRef>
              <c:f>АНАЛИЗ!$C$22</c:f>
              <c:strCache>
                <c:ptCount val="1"/>
                <c:pt idx="0">
                  <c:v>Производство, тыс. м3</c:v>
                </c:pt>
              </c:strCache>
            </c:strRef>
          </c:tx>
          <c:dLbls>
            <c:delete val="1"/>
          </c:dLbls>
          <c:cat>
            <c:strRef>
              <c:f>АНАЛИЗ!$B$80:$B$89</c:f>
              <c:strCache>
                <c:ptCount val="10"/>
                <c:pt idx="0">
                  <c:v>Иран</c:v>
                </c:pt>
                <c:pt idx="1">
                  <c:v>Саудовская Аравия</c:v>
                </c:pt>
                <c:pt idx="2">
                  <c:v>Япония</c:v>
                </c:pt>
                <c:pt idx="3">
                  <c:v>ОАЭ</c:v>
                </c:pt>
                <c:pt idx="4">
                  <c:v>Вьетнам</c:v>
                </c:pt>
                <c:pt idx="5">
                  <c:v>Индия</c:v>
                </c:pt>
                <c:pt idx="6">
                  <c:v>Израиль</c:v>
                </c:pt>
                <c:pt idx="7">
                  <c:v>Казахстан</c:v>
                </c:pt>
                <c:pt idx="8">
                  <c:v>Либанон</c:v>
                </c:pt>
                <c:pt idx="9">
                  <c:v>Азербайджан</c:v>
                </c:pt>
              </c:strCache>
            </c:strRef>
          </c:cat>
          <c:val>
            <c:numRef>
              <c:f>АНАЛИЗ!$C$80:$C$89</c:f>
              <c:numCache>
                <c:formatCode>General</c:formatCode>
                <c:ptCount val="10"/>
                <c:pt idx="0">
                  <c:v>540</c:v>
                </c:pt>
                <c:pt idx="1">
                  <c:v>0</c:v>
                </c:pt>
                <c:pt idx="2">
                  <c:v>410</c:v>
                </c:pt>
                <c:pt idx="3">
                  <c:v>0</c:v>
                </c:pt>
                <c:pt idx="4">
                  <c:v>160</c:v>
                </c:pt>
                <c:pt idx="5">
                  <c:v>200</c:v>
                </c:pt>
                <c:pt idx="6">
                  <c:v>14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АНАЛИЗ!$D$22</c:f>
              <c:strCache>
                <c:ptCount val="1"/>
                <c:pt idx="0">
                  <c:v>Потребление, тыс. м3</c:v>
                </c:pt>
              </c:strCache>
            </c:strRef>
          </c:tx>
          <c:spPr>
            <a:solidFill>
              <a:schemeClr val="accent4"/>
            </a:solidFill>
            <a:ln w="25400" cap="flat" cmpd="sng" algn="ctr">
              <a:solidFill>
                <a:schemeClr val="accent4">
                  <a:shade val="50000"/>
                </a:schemeClr>
              </a:solidFill>
              <a:prstDash val="solid"/>
            </a:ln>
            <a:effectLst/>
          </c:spPr>
          <c:dLbls>
            <c:delete val="1"/>
          </c:dLbls>
          <c:cat>
            <c:strRef>
              <c:f>АНАЛИЗ!$B$80:$B$89</c:f>
              <c:strCache>
                <c:ptCount val="10"/>
                <c:pt idx="0">
                  <c:v>Иран</c:v>
                </c:pt>
                <c:pt idx="1">
                  <c:v>Саудовская Аравия</c:v>
                </c:pt>
                <c:pt idx="2">
                  <c:v>Япония</c:v>
                </c:pt>
                <c:pt idx="3">
                  <c:v>ОАЭ</c:v>
                </c:pt>
                <c:pt idx="4">
                  <c:v>Вьетнам</c:v>
                </c:pt>
                <c:pt idx="5">
                  <c:v>Индия</c:v>
                </c:pt>
                <c:pt idx="6">
                  <c:v>Израиль</c:v>
                </c:pt>
                <c:pt idx="7">
                  <c:v>Казахстан</c:v>
                </c:pt>
                <c:pt idx="8">
                  <c:v>Либанон</c:v>
                </c:pt>
                <c:pt idx="9">
                  <c:v>Азербайджан</c:v>
                </c:pt>
              </c:strCache>
            </c:strRef>
          </c:cat>
          <c:val>
            <c:numRef>
              <c:f>АНАЛИЗ!$D$80:$D$89</c:f>
              <c:numCache>
                <c:formatCode>General</c:formatCode>
                <c:ptCount val="10"/>
                <c:pt idx="0">
                  <c:v>1340</c:v>
                </c:pt>
                <c:pt idx="1">
                  <c:v>730</c:v>
                </c:pt>
                <c:pt idx="2">
                  <c:v>928</c:v>
                </c:pt>
                <c:pt idx="3">
                  <c:v>364</c:v>
                </c:pt>
                <c:pt idx="4">
                  <c:v>349</c:v>
                </c:pt>
                <c:pt idx="5">
                  <c:v>371</c:v>
                </c:pt>
                <c:pt idx="6">
                  <c:v>183</c:v>
                </c:pt>
                <c:pt idx="7">
                  <c:v>122</c:v>
                </c:pt>
                <c:pt idx="8">
                  <c:v>85</c:v>
                </c:pt>
                <c:pt idx="9">
                  <c:v>67</c:v>
                </c:pt>
              </c:numCache>
            </c:numRef>
          </c:val>
        </c:ser>
        <c:dLbls>
          <c:showVal val="1"/>
        </c:dLbls>
        <c:gapWidth val="75"/>
        <c:shape val="box"/>
        <c:axId val="65058688"/>
        <c:axId val="65060224"/>
        <c:axId val="0"/>
      </c:bar3DChart>
      <c:catAx>
        <c:axId val="65058688"/>
        <c:scaling>
          <c:orientation val="minMax"/>
        </c:scaling>
        <c:axPos val="l"/>
        <c:majorTickMark val="none"/>
        <c:tickLblPos val="nextTo"/>
        <c:crossAx val="65060224"/>
        <c:crosses val="autoZero"/>
        <c:auto val="1"/>
        <c:lblAlgn val="ctr"/>
        <c:lblOffset val="100"/>
      </c:catAx>
      <c:valAx>
        <c:axId val="65060224"/>
        <c:scaling>
          <c:orientation val="minMax"/>
        </c:scaling>
        <c:axPos val="b"/>
        <c:numFmt formatCode="General" sourceLinked="1"/>
        <c:majorTickMark val="none"/>
        <c:tickLblPos val="nextTo"/>
        <c:crossAx val="65058688"/>
        <c:crosses val="autoZero"/>
        <c:crossBetween val="between"/>
      </c:valAx>
    </c:plotArea>
    <c:legend>
      <c:legendPos val="b"/>
      <c:layout/>
    </c:legend>
    <c:plotVisOnly val="1"/>
  </c:chart>
  <c:spPr>
    <a:ln>
      <a:noFill/>
    </a:ln>
  </c:spPr>
  <c:txPr>
    <a:bodyPr/>
    <a:lstStyle/>
    <a:p>
      <a:pPr>
        <a:defRPr sz="14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1"/>
              </a:solidFill>
              <a:ln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1"/>
            <c:spPr>
              <a:solidFill>
                <a:schemeClr val="accent1"/>
              </a:solidFill>
              <a:ln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2"/>
            <c:spPr>
              <a:solidFill>
                <a:schemeClr val="accent1"/>
              </a:solidFill>
              <a:ln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3"/>
            <c:spPr>
              <a:solidFill>
                <a:schemeClr val="accent1"/>
              </a:solidFill>
              <a:ln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4"/>
            <c:spPr>
              <a:solidFill>
                <a:schemeClr val="accent5"/>
              </a:solidFill>
              <a:ln w="25400" cap="flat" cmpd="sng" algn="ctr">
                <a:solidFill>
                  <a:schemeClr val="accent5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5"/>
            <c:spPr>
              <a:solidFill>
                <a:schemeClr val="accent5"/>
              </a:solidFill>
              <a:ln w="25400" cap="flat" cmpd="sng" algn="ctr">
                <a:solidFill>
                  <a:schemeClr val="accent5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6"/>
            <c:spPr>
              <a:solidFill>
                <a:schemeClr val="accent6"/>
              </a:solidFill>
              <a:ln w="25400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</c:dPt>
          <c:dLbls>
            <c:delete val="1"/>
          </c:dLbls>
          <c:cat>
            <c:strRef>
              <c:f>АНАЛИЗ!$T$1:$T$7</c:f>
              <c:strCache>
                <c:ptCount val="7"/>
                <c:pt idx="0">
                  <c:v>Иран</c:v>
                </c:pt>
                <c:pt idx="1">
                  <c:v>Саудовская Аравия</c:v>
                </c:pt>
                <c:pt idx="2">
                  <c:v>Япония</c:v>
                </c:pt>
                <c:pt idx="3">
                  <c:v>ОАЭ</c:v>
                </c:pt>
                <c:pt idx="4">
                  <c:v>Китай</c:v>
                </c:pt>
                <c:pt idx="5">
                  <c:v>Турция</c:v>
                </c:pt>
                <c:pt idx="6">
                  <c:v>Вьетнам</c:v>
                </c:pt>
              </c:strCache>
            </c:strRef>
          </c:cat>
          <c:val>
            <c:numRef>
              <c:f>АНАЛИЗ!$U$1:$U$7</c:f>
              <c:numCache>
                <c:formatCode>General</c:formatCode>
                <c:ptCount val="7"/>
                <c:pt idx="0">
                  <c:v>800</c:v>
                </c:pt>
                <c:pt idx="1">
                  <c:v>732</c:v>
                </c:pt>
                <c:pt idx="2">
                  <c:v>526</c:v>
                </c:pt>
                <c:pt idx="3">
                  <c:v>399</c:v>
                </c:pt>
                <c:pt idx="4">
                  <c:v>346</c:v>
                </c:pt>
                <c:pt idx="5">
                  <c:v>254</c:v>
                </c:pt>
                <c:pt idx="6">
                  <c:v>238</c:v>
                </c:pt>
              </c:numCache>
            </c:numRef>
          </c:val>
        </c:ser>
        <c:dLbls>
          <c:showVal val="1"/>
        </c:dLbls>
        <c:gapWidth val="75"/>
        <c:axId val="65179008"/>
        <c:axId val="65185280"/>
      </c:barChart>
      <c:lineChart>
        <c:grouping val="standard"/>
        <c:ser>
          <c:idx val="1"/>
          <c:order val="1"/>
          <c:spPr>
            <a:ln w="50800" cap="flat" cmpd="sng" algn="ctr">
              <a:solidFill>
                <a:schemeClr val="accent4">
                  <a:shade val="50000"/>
                </a:scheme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square"/>
            <c:size val="14"/>
            <c:spPr>
              <a:solidFill>
                <a:schemeClr val="accent4"/>
              </a:solidFill>
              <a:ln w="25400" cap="flat" cmpd="sng" algn="ctr">
                <a:solidFill>
                  <a:schemeClr val="accent4">
                    <a:shade val="50000"/>
                  </a:schemeClr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elete val="1"/>
          </c:dLbls>
          <c:cat>
            <c:strRef>
              <c:f>АНАЛИЗ!$T$1:$T$7</c:f>
              <c:strCache>
                <c:ptCount val="7"/>
                <c:pt idx="0">
                  <c:v>Иран</c:v>
                </c:pt>
                <c:pt idx="1">
                  <c:v>Саудовская Аравия</c:v>
                </c:pt>
                <c:pt idx="2">
                  <c:v>Япония</c:v>
                </c:pt>
                <c:pt idx="3">
                  <c:v>ОАЭ</c:v>
                </c:pt>
                <c:pt idx="4">
                  <c:v>Китай</c:v>
                </c:pt>
                <c:pt idx="5">
                  <c:v>Турция</c:v>
                </c:pt>
                <c:pt idx="6">
                  <c:v>Вьетнам</c:v>
                </c:pt>
              </c:strCache>
            </c:strRef>
          </c:cat>
          <c:val>
            <c:numRef>
              <c:f>АНАЛИЗ!$V$1:$V$7</c:f>
              <c:numCache>
                <c:formatCode>General</c:formatCode>
                <c:ptCount val="7"/>
                <c:pt idx="0">
                  <c:v>388.91499999999991</c:v>
                </c:pt>
                <c:pt idx="1">
                  <c:v>294.22404371584702</c:v>
                </c:pt>
                <c:pt idx="2">
                  <c:v>496.5760456273764</c:v>
                </c:pt>
                <c:pt idx="3">
                  <c:v>422.75689223057645</c:v>
                </c:pt>
                <c:pt idx="4">
                  <c:v>395.93352601156056</c:v>
                </c:pt>
                <c:pt idx="5">
                  <c:v>361.45275590551171</c:v>
                </c:pt>
                <c:pt idx="6">
                  <c:v>485.69327731092426</c:v>
                </c:pt>
              </c:numCache>
            </c:numRef>
          </c:val>
        </c:ser>
        <c:dLbls>
          <c:showVal val="1"/>
        </c:dLbls>
        <c:marker val="1"/>
        <c:axId val="65205760"/>
        <c:axId val="65187200"/>
      </c:lineChart>
      <c:catAx>
        <c:axId val="65179008"/>
        <c:scaling>
          <c:orientation val="minMax"/>
        </c:scaling>
        <c:axPos val="b"/>
        <c:majorTickMark val="none"/>
        <c:tickLblPos val="nextTo"/>
        <c:crossAx val="65185280"/>
        <c:crosses val="autoZero"/>
        <c:auto val="1"/>
        <c:lblAlgn val="ctr"/>
        <c:lblOffset val="100"/>
      </c:catAx>
      <c:valAx>
        <c:axId val="6518528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smtClean="0"/>
                  <a:t>Объем</a:t>
                </a:r>
                <a:r>
                  <a:rPr lang="ru-RU" baseline="0" dirty="0" smtClean="0"/>
                  <a:t> импорта, тыс.м3</a:t>
                </a:r>
                <a:endParaRPr lang="ru-RU" dirty="0"/>
              </a:p>
            </c:rich>
          </c:tx>
          <c:layout/>
        </c:title>
        <c:numFmt formatCode="General" sourceLinked="1"/>
        <c:majorTickMark val="none"/>
        <c:tickLblPos val="nextTo"/>
        <c:crossAx val="65179008"/>
        <c:crosses val="autoZero"/>
        <c:crossBetween val="between"/>
      </c:valAx>
      <c:valAx>
        <c:axId val="65187200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smtClean="0"/>
                  <a:t>Средняя</a:t>
                </a:r>
                <a:r>
                  <a:rPr lang="ru-RU" baseline="0" dirty="0" smtClean="0"/>
                  <a:t> цена,  </a:t>
                </a:r>
                <a:r>
                  <a:rPr lang="en-US" baseline="0" dirty="0" smtClean="0"/>
                  <a:t>USD</a:t>
                </a:r>
                <a:endParaRPr lang="ru-RU" dirty="0"/>
              </a:p>
            </c:rich>
          </c:tx>
          <c:layout/>
        </c:title>
        <c:numFmt formatCode="General" sourceLinked="1"/>
        <c:tickLblPos val="nextTo"/>
        <c:crossAx val="65205760"/>
        <c:crosses val="max"/>
        <c:crossBetween val="between"/>
      </c:valAx>
      <c:catAx>
        <c:axId val="65205760"/>
        <c:scaling>
          <c:orientation val="minMax"/>
        </c:scaling>
        <c:delete val="1"/>
        <c:axPos val="b"/>
        <c:tickLblPos val="nextTo"/>
        <c:crossAx val="65187200"/>
        <c:crosses val="autoZero"/>
        <c:auto val="1"/>
        <c:lblAlgn val="ctr"/>
        <c:lblOffset val="100"/>
      </c:cat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0.35593</cdr:x>
      <cdr:y>0.02857</cdr:y>
    </cdr:from>
    <cdr:to>
      <cdr:x>0.55932</cdr:x>
      <cdr:y>0.09012</cdr:y>
    </cdr:to>
    <cdr:sp macro="" textlink="">
      <cdr:nvSpPr>
        <cdr:cNvPr id="3" name="TextBox 15"/>
        <cdr:cNvSpPr txBox="1"/>
      </cdr:nvSpPr>
      <cdr:spPr>
        <a:xfrm xmlns:a="http://schemas.openxmlformats.org/drawingml/2006/main">
          <a:off x="3000396" y="142876"/>
          <a:ext cx="1714511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D16349">
                  <a:lumMod val="50000"/>
                </a:srgbClr>
              </a:solidFill>
            </a:rPr>
            <a:t>ОАЭ</a:t>
          </a:r>
          <a:endParaRPr lang="ru-RU" sz="1400" b="1" dirty="0">
            <a:solidFill>
              <a:srgbClr val="D16349">
                <a:lumMod val="50000"/>
              </a:srgbClr>
            </a:solidFill>
          </a:endParaRPr>
        </a:p>
      </cdr:txBody>
    </cdr:sp>
  </cdr:relSizeAnchor>
  <cdr:relSizeAnchor xmlns:cdr="http://schemas.openxmlformats.org/drawingml/2006/chartDrawing">
    <cdr:from>
      <cdr:x>0.17797</cdr:x>
      <cdr:y>0.12857</cdr:y>
    </cdr:from>
    <cdr:to>
      <cdr:x>0.38136</cdr:x>
      <cdr:y>0.19012</cdr:y>
    </cdr:to>
    <cdr:sp macro="" textlink="">
      <cdr:nvSpPr>
        <cdr:cNvPr id="4" name="TextBox 15"/>
        <cdr:cNvSpPr txBox="1"/>
      </cdr:nvSpPr>
      <cdr:spPr>
        <a:xfrm xmlns:a="http://schemas.openxmlformats.org/drawingml/2006/main">
          <a:off x="1500198" y="642942"/>
          <a:ext cx="1714511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D16349">
                  <a:lumMod val="50000"/>
                </a:srgbClr>
              </a:solidFill>
            </a:rPr>
            <a:t>Польша</a:t>
          </a:r>
          <a:endParaRPr lang="ru-RU" sz="1400" b="1" dirty="0">
            <a:solidFill>
              <a:srgbClr val="D16349">
                <a:lumMod val="50000"/>
              </a:srgbClr>
            </a:solidFill>
          </a:endParaRPr>
        </a:p>
      </cdr:txBody>
    </cdr:sp>
  </cdr:relSizeAnchor>
  <cdr:relSizeAnchor xmlns:cdr="http://schemas.openxmlformats.org/drawingml/2006/chartDrawing">
    <cdr:from>
      <cdr:x>0.60169</cdr:x>
      <cdr:y>0.6</cdr:y>
    </cdr:from>
    <cdr:to>
      <cdr:x>0.80508</cdr:x>
      <cdr:y>0.66155</cdr:y>
    </cdr:to>
    <cdr:sp macro="" textlink="">
      <cdr:nvSpPr>
        <cdr:cNvPr id="5" name="TextBox 15"/>
        <cdr:cNvSpPr txBox="1"/>
      </cdr:nvSpPr>
      <cdr:spPr>
        <a:xfrm xmlns:a="http://schemas.openxmlformats.org/drawingml/2006/main">
          <a:off x="5072098" y="3000396"/>
          <a:ext cx="1714511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D16349">
                  <a:lumMod val="50000"/>
                </a:srgbClr>
              </a:solidFill>
            </a:rPr>
            <a:t>Литва</a:t>
          </a:r>
          <a:endParaRPr lang="ru-RU" sz="1400" b="1" dirty="0">
            <a:solidFill>
              <a:srgbClr val="D16349">
                <a:lumMod val="50000"/>
              </a:srgbClr>
            </a:solidFill>
          </a:endParaRPr>
        </a:p>
      </cdr:txBody>
    </cdr:sp>
  </cdr:relSizeAnchor>
  <cdr:relSizeAnchor xmlns:cdr="http://schemas.openxmlformats.org/drawingml/2006/chartDrawing">
    <cdr:from>
      <cdr:x>0.5339</cdr:x>
      <cdr:y>0.81429</cdr:y>
    </cdr:from>
    <cdr:to>
      <cdr:x>0.73729</cdr:x>
      <cdr:y>0.87583</cdr:y>
    </cdr:to>
    <cdr:sp macro="" textlink="">
      <cdr:nvSpPr>
        <cdr:cNvPr id="6" name="TextBox 15"/>
        <cdr:cNvSpPr txBox="1"/>
      </cdr:nvSpPr>
      <cdr:spPr>
        <a:xfrm xmlns:a="http://schemas.openxmlformats.org/drawingml/2006/main">
          <a:off x="4500594" y="4071966"/>
          <a:ext cx="1714511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D16349">
                  <a:lumMod val="50000"/>
                </a:srgbClr>
              </a:solidFill>
            </a:rPr>
            <a:t>Россия</a:t>
          </a:r>
          <a:endParaRPr lang="ru-RU" sz="1400" b="1" dirty="0">
            <a:solidFill>
              <a:srgbClr val="D16349">
                <a:lumMod val="50000"/>
              </a:srgbClr>
            </a:solidFill>
          </a:endParaRPr>
        </a:p>
      </cdr:txBody>
    </cdr:sp>
  </cdr:relSizeAnchor>
  <cdr:relSizeAnchor xmlns:cdr="http://schemas.openxmlformats.org/drawingml/2006/chartDrawing">
    <cdr:from>
      <cdr:x>0.59322</cdr:x>
      <cdr:y>0.68571</cdr:y>
    </cdr:from>
    <cdr:to>
      <cdr:x>0.79661</cdr:x>
      <cdr:y>0.74726</cdr:y>
    </cdr:to>
    <cdr:sp macro="" textlink="">
      <cdr:nvSpPr>
        <cdr:cNvPr id="7" name="TextBox 15"/>
        <cdr:cNvSpPr txBox="1"/>
      </cdr:nvSpPr>
      <cdr:spPr>
        <a:xfrm xmlns:a="http://schemas.openxmlformats.org/drawingml/2006/main">
          <a:off x="5000660" y="3429024"/>
          <a:ext cx="1714511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D16349">
                  <a:lumMod val="50000"/>
                </a:srgbClr>
              </a:solidFill>
            </a:rPr>
            <a:t>Вьетнам</a:t>
          </a:r>
          <a:endParaRPr lang="ru-RU" sz="1400" b="1" dirty="0">
            <a:solidFill>
              <a:srgbClr val="D16349">
                <a:lumMod val="50000"/>
              </a:srgbClr>
            </a:solidFill>
          </a:endParaRPr>
        </a:p>
      </cdr:txBody>
    </cdr:sp>
  </cdr:relSizeAnchor>
  <cdr:relSizeAnchor xmlns:cdr="http://schemas.openxmlformats.org/drawingml/2006/chartDrawing">
    <cdr:from>
      <cdr:x>0.50847</cdr:x>
      <cdr:y>0.58571</cdr:y>
    </cdr:from>
    <cdr:to>
      <cdr:x>0.71186</cdr:x>
      <cdr:y>0.64726</cdr:y>
    </cdr:to>
    <cdr:sp macro="" textlink="">
      <cdr:nvSpPr>
        <cdr:cNvPr id="8" name="TextBox 15"/>
        <cdr:cNvSpPr txBox="1"/>
      </cdr:nvSpPr>
      <cdr:spPr>
        <a:xfrm xmlns:a="http://schemas.openxmlformats.org/drawingml/2006/main">
          <a:off x="4286280" y="2928958"/>
          <a:ext cx="1714511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onstantia"/>
            </a:defRPr>
          </a:lvl1pPr>
          <a:lvl2pPr marL="457200" indent="0">
            <a:defRPr sz="1100">
              <a:latin typeface="Constantia"/>
            </a:defRPr>
          </a:lvl2pPr>
          <a:lvl3pPr marL="914400" indent="0">
            <a:defRPr sz="1100">
              <a:latin typeface="Constantia"/>
            </a:defRPr>
          </a:lvl3pPr>
          <a:lvl4pPr marL="1371600" indent="0">
            <a:defRPr sz="1100">
              <a:latin typeface="Constantia"/>
            </a:defRPr>
          </a:lvl4pPr>
          <a:lvl5pPr marL="1828800" indent="0">
            <a:defRPr sz="1100">
              <a:latin typeface="Constantia"/>
            </a:defRPr>
          </a:lvl5pPr>
          <a:lvl6pPr marL="2286000" indent="0">
            <a:defRPr sz="1100">
              <a:latin typeface="Constantia"/>
            </a:defRPr>
          </a:lvl6pPr>
          <a:lvl7pPr marL="2743200" indent="0">
            <a:defRPr sz="1100">
              <a:latin typeface="Constantia"/>
            </a:defRPr>
          </a:lvl7pPr>
          <a:lvl8pPr marL="3200400" indent="0">
            <a:defRPr sz="1100">
              <a:latin typeface="Constantia"/>
            </a:defRPr>
          </a:lvl8pPr>
          <a:lvl9pPr marL="3657600" indent="0">
            <a:defRPr sz="1100">
              <a:latin typeface="Constantia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D16349">
                  <a:lumMod val="50000"/>
                </a:srgbClr>
              </a:solidFill>
            </a:rPr>
            <a:t>Италия</a:t>
          </a:r>
          <a:endParaRPr lang="ru-RU" sz="1400" b="1" dirty="0">
            <a:solidFill>
              <a:srgbClr val="D16349">
                <a:lumMod val="50000"/>
              </a:srgbClr>
            </a:solidFill>
          </a:endParaRPr>
        </a:p>
      </cdr:txBody>
    </cdr:sp>
  </cdr:relSizeAnchor>
  <cdr:relSizeAnchor xmlns:cdr="http://schemas.openxmlformats.org/drawingml/2006/chartDrawing">
    <cdr:from>
      <cdr:x>0.01695</cdr:x>
      <cdr:y>0.51429</cdr:y>
    </cdr:from>
    <cdr:to>
      <cdr:x>0.22034</cdr:x>
      <cdr:y>0.61892</cdr:y>
    </cdr:to>
    <cdr:sp macro="" textlink="">
      <cdr:nvSpPr>
        <cdr:cNvPr id="9" name="TextBox 15"/>
        <cdr:cNvSpPr txBox="1"/>
      </cdr:nvSpPr>
      <cdr:spPr>
        <a:xfrm xmlns:a="http://schemas.openxmlformats.org/drawingml/2006/main">
          <a:off x="142876" y="2571768"/>
          <a:ext cx="171451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onstantia"/>
            </a:defRPr>
          </a:lvl1pPr>
          <a:lvl2pPr marL="457200" indent="0">
            <a:defRPr sz="1100">
              <a:latin typeface="Constantia"/>
            </a:defRPr>
          </a:lvl2pPr>
          <a:lvl3pPr marL="914400" indent="0">
            <a:defRPr sz="1100">
              <a:latin typeface="Constantia"/>
            </a:defRPr>
          </a:lvl3pPr>
          <a:lvl4pPr marL="1371600" indent="0">
            <a:defRPr sz="1100">
              <a:latin typeface="Constantia"/>
            </a:defRPr>
          </a:lvl4pPr>
          <a:lvl5pPr marL="1828800" indent="0">
            <a:defRPr sz="1100">
              <a:latin typeface="Constantia"/>
            </a:defRPr>
          </a:lvl5pPr>
          <a:lvl6pPr marL="2286000" indent="0">
            <a:defRPr sz="1100">
              <a:latin typeface="Constantia"/>
            </a:defRPr>
          </a:lvl6pPr>
          <a:lvl7pPr marL="2743200" indent="0">
            <a:defRPr sz="1100">
              <a:latin typeface="Constantia"/>
            </a:defRPr>
          </a:lvl7pPr>
          <a:lvl8pPr marL="3200400" indent="0">
            <a:defRPr sz="1100">
              <a:latin typeface="Constantia"/>
            </a:defRPr>
          </a:lvl8pPr>
          <a:lvl9pPr marL="3657600" indent="0">
            <a:defRPr sz="1100">
              <a:latin typeface="Constantia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D16349">
                  <a:lumMod val="50000"/>
                </a:srgbClr>
              </a:solidFill>
            </a:rPr>
            <a:t>Саудовская Аравия</a:t>
          </a:r>
          <a:endParaRPr lang="ru-RU" sz="1400" b="1" dirty="0">
            <a:solidFill>
              <a:srgbClr val="D16349">
                <a:lumMod val="50000"/>
              </a:srgbClr>
            </a:solidFill>
          </a:endParaRPr>
        </a:p>
      </cdr:txBody>
    </cdr:sp>
  </cdr:relSizeAnchor>
  <cdr:relSizeAnchor xmlns:cdr="http://schemas.openxmlformats.org/drawingml/2006/chartDrawing">
    <cdr:from>
      <cdr:x>0.21186</cdr:x>
      <cdr:y>0.5</cdr:y>
    </cdr:from>
    <cdr:to>
      <cdr:x>0.41525</cdr:x>
      <cdr:y>0.56155</cdr:y>
    </cdr:to>
    <cdr:sp macro="" textlink="">
      <cdr:nvSpPr>
        <cdr:cNvPr id="10" name="TextBox 15"/>
        <cdr:cNvSpPr txBox="1"/>
      </cdr:nvSpPr>
      <cdr:spPr>
        <a:xfrm xmlns:a="http://schemas.openxmlformats.org/drawingml/2006/main">
          <a:off x="1785950" y="2500330"/>
          <a:ext cx="1714511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onstantia"/>
            </a:defRPr>
          </a:lvl1pPr>
          <a:lvl2pPr marL="457200" indent="0">
            <a:defRPr sz="1100">
              <a:latin typeface="Constantia"/>
            </a:defRPr>
          </a:lvl2pPr>
          <a:lvl3pPr marL="914400" indent="0">
            <a:defRPr sz="1100">
              <a:latin typeface="Constantia"/>
            </a:defRPr>
          </a:lvl3pPr>
          <a:lvl4pPr marL="1371600" indent="0">
            <a:defRPr sz="1100">
              <a:latin typeface="Constantia"/>
            </a:defRPr>
          </a:lvl4pPr>
          <a:lvl5pPr marL="1828800" indent="0">
            <a:defRPr sz="1100">
              <a:latin typeface="Constantia"/>
            </a:defRPr>
          </a:lvl5pPr>
          <a:lvl6pPr marL="2286000" indent="0">
            <a:defRPr sz="1100">
              <a:latin typeface="Constantia"/>
            </a:defRPr>
          </a:lvl6pPr>
          <a:lvl7pPr marL="2743200" indent="0">
            <a:defRPr sz="1100">
              <a:latin typeface="Constantia"/>
            </a:defRPr>
          </a:lvl7pPr>
          <a:lvl8pPr marL="3200400" indent="0">
            <a:defRPr sz="1100">
              <a:latin typeface="Constantia"/>
            </a:defRPr>
          </a:lvl8pPr>
          <a:lvl9pPr marL="3657600" indent="0">
            <a:defRPr sz="1100">
              <a:latin typeface="Constantia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D16349">
                  <a:lumMod val="50000"/>
                </a:srgbClr>
              </a:solidFill>
            </a:rPr>
            <a:t>Украина</a:t>
          </a:r>
          <a:endParaRPr lang="ru-RU" sz="1400" b="1" dirty="0">
            <a:solidFill>
              <a:srgbClr val="D16349">
                <a:lumMod val="50000"/>
              </a:srgbClr>
            </a:solidFill>
          </a:endParaRPr>
        </a:p>
      </cdr:txBody>
    </cdr:sp>
  </cdr:relSizeAnchor>
  <cdr:relSizeAnchor xmlns:cdr="http://schemas.openxmlformats.org/drawingml/2006/chartDrawing">
    <cdr:from>
      <cdr:x>0.33898</cdr:x>
      <cdr:y>0.18571</cdr:y>
    </cdr:from>
    <cdr:to>
      <cdr:x>0.54237</cdr:x>
      <cdr:y>0.24726</cdr:y>
    </cdr:to>
    <cdr:sp macro="" textlink="">
      <cdr:nvSpPr>
        <cdr:cNvPr id="11" name="TextBox 15"/>
        <cdr:cNvSpPr txBox="1"/>
      </cdr:nvSpPr>
      <cdr:spPr>
        <a:xfrm xmlns:a="http://schemas.openxmlformats.org/drawingml/2006/main">
          <a:off x="2857520" y="928694"/>
          <a:ext cx="1714511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onstantia"/>
            </a:defRPr>
          </a:lvl1pPr>
          <a:lvl2pPr marL="457200" indent="0">
            <a:defRPr sz="1100">
              <a:latin typeface="Constantia"/>
            </a:defRPr>
          </a:lvl2pPr>
          <a:lvl3pPr marL="914400" indent="0">
            <a:defRPr sz="1100">
              <a:latin typeface="Constantia"/>
            </a:defRPr>
          </a:lvl3pPr>
          <a:lvl4pPr marL="1371600" indent="0">
            <a:defRPr sz="1100">
              <a:latin typeface="Constantia"/>
            </a:defRPr>
          </a:lvl4pPr>
          <a:lvl5pPr marL="1828800" indent="0">
            <a:defRPr sz="1100">
              <a:latin typeface="Constantia"/>
            </a:defRPr>
          </a:lvl5pPr>
          <a:lvl6pPr marL="2286000" indent="0">
            <a:defRPr sz="1100">
              <a:latin typeface="Constantia"/>
            </a:defRPr>
          </a:lvl6pPr>
          <a:lvl7pPr marL="2743200" indent="0">
            <a:defRPr sz="1100">
              <a:latin typeface="Constantia"/>
            </a:defRPr>
          </a:lvl7pPr>
          <a:lvl8pPr marL="3200400" indent="0">
            <a:defRPr sz="1100">
              <a:latin typeface="Constantia"/>
            </a:defRPr>
          </a:lvl8pPr>
          <a:lvl9pPr marL="3657600" indent="0">
            <a:defRPr sz="1100">
              <a:latin typeface="Constantia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D16349">
                  <a:lumMod val="50000"/>
                </a:srgbClr>
              </a:solidFill>
            </a:rPr>
            <a:t>Нидерланды</a:t>
          </a:r>
          <a:endParaRPr lang="ru-RU" sz="1400" b="1" dirty="0">
            <a:solidFill>
              <a:srgbClr val="D16349">
                <a:lumMod val="50000"/>
              </a:srgbClr>
            </a:solidFill>
          </a:endParaRPr>
        </a:p>
      </cdr:txBody>
    </cdr:sp>
  </cdr:relSizeAnchor>
  <cdr:relSizeAnchor xmlns:cdr="http://schemas.openxmlformats.org/drawingml/2006/chartDrawing">
    <cdr:from>
      <cdr:x>0.27966</cdr:x>
      <cdr:y>0.68571</cdr:y>
    </cdr:from>
    <cdr:to>
      <cdr:x>0.48305</cdr:x>
      <cdr:y>0.74726</cdr:y>
    </cdr:to>
    <cdr:sp macro="" textlink="">
      <cdr:nvSpPr>
        <cdr:cNvPr id="12" name="TextBox 15"/>
        <cdr:cNvSpPr txBox="1"/>
      </cdr:nvSpPr>
      <cdr:spPr>
        <a:xfrm xmlns:a="http://schemas.openxmlformats.org/drawingml/2006/main">
          <a:off x="2357454" y="3429024"/>
          <a:ext cx="1714511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onstantia"/>
            </a:defRPr>
          </a:lvl1pPr>
          <a:lvl2pPr marL="457200" indent="0">
            <a:defRPr sz="1100">
              <a:latin typeface="Constantia"/>
            </a:defRPr>
          </a:lvl2pPr>
          <a:lvl3pPr marL="914400" indent="0">
            <a:defRPr sz="1100">
              <a:latin typeface="Constantia"/>
            </a:defRPr>
          </a:lvl3pPr>
          <a:lvl4pPr marL="1371600" indent="0">
            <a:defRPr sz="1100">
              <a:latin typeface="Constantia"/>
            </a:defRPr>
          </a:lvl4pPr>
          <a:lvl5pPr marL="1828800" indent="0">
            <a:defRPr sz="1100">
              <a:latin typeface="Constantia"/>
            </a:defRPr>
          </a:lvl5pPr>
          <a:lvl6pPr marL="2286000" indent="0">
            <a:defRPr sz="1100">
              <a:latin typeface="Constantia"/>
            </a:defRPr>
          </a:lvl6pPr>
          <a:lvl7pPr marL="2743200" indent="0">
            <a:defRPr sz="1100">
              <a:latin typeface="Constantia"/>
            </a:defRPr>
          </a:lvl7pPr>
          <a:lvl8pPr marL="3200400" indent="0">
            <a:defRPr sz="1100">
              <a:latin typeface="Constantia"/>
            </a:defRPr>
          </a:lvl8pPr>
          <a:lvl9pPr marL="3657600" indent="0">
            <a:defRPr sz="1100">
              <a:latin typeface="Constantia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D16349">
                  <a:lumMod val="50000"/>
                </a:srgbClr>
              </a:solidFill>
            </a:rPr>
            <a:t>Иран</a:t>
          </a:r>
          <a:endParaRPr lang="ru-RU" sz="1400" b="1" dirty="0">
            <a:solidFill>
              <a:srgbClr val="D16349">
                <a:lumMod val="50000"/>
              </a:srgb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40000" t="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772400" cy="1470025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nstantia" pitchFamily="18" charset="0"/>
                <a:cs typeface="Times New Roman" pitchFamily="18" charset="0"/>
              </a:rPr>
              <a:t>Статистический анализ мирового рынка МДФ. Сегментирование. </a:t>
            </a:r>
            <a:endParaRPr lang="ru-RU" b="1" cap="all" dirty="0">
              <a:ln w="0"/>
              <a:effectLst>
                <a:reflection blurRad="12700" stA="50000" endPos="50000" dist="5000" dir="5400000" sy="-100000" rotWithShape="0"/>
              </a:effectLst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286388"/>
            <a:ext cx="4071934" cy="107154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Специалист по маркетингу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ОАО «Мостовдрев»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Щука Е.М.</a:t>
            </a:r>
            <a:endParaRPr lang="ru-RU" sz="2800" dirty="0">
              <a:solidFill>
                <a:schemeClr val="tx1"/>
              </a:solidFill>
              <a:latin typeface="Constantia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Безимени-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6072206"/>
            <a:ext cx="685337" cy="785794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3500430" y="0"/>
            <a:ext cx="4071934" cy="1071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cs typeface="Times New Roman" pitchFamily="18" charset="0"/>
              </a:rPr>
              <a:t>Апрель 2016 г.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Основные импортеры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азии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7422" y="5929330"/>
            <a:ext cx="43701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Источник: собственная разработка по данным </a:t>
            </a:r>
            <a:r>
              <a:rPr lang="en-US" sz="1400" dirty="0" smtClean="0"/>
              <a:t>FAO</a:t>
            </a:r>
            <a:endParaRPr lang="ru-RU" sz="1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8" y="1214423"/>
          <a:ext cx="8329642" cy="5110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равнение рынков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европы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азии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46" y="6550223"/>
            <a:ext cx="43701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Источник: собственная разработка по данным </a:t>
            </a:r>
            <a:r>
              <a:rPr lang="en-US" sz="1400" dirty="0" smtClean="0"/>
              <a:t>FAO</a:t>
            </a:r>
            <a:endParaRPr lang="ru-RU" sz="1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71472" y="1357298"/>
          <a:ext cx="8229600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ЕВРОПА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АЗИЯ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Великобритания,</a:t>
                      </a:r>
                      <a:r>
                        <a:rPr lang="ru-RU" baseline="0" dirty="0" smtClean="0"/>
                        <a:t> Россия, Украина,   Нидерланды, Литва, Латвия,              Франция, Италия, Швеция, Польша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Иран, Саудовская</a:t>
                      </a:r>
                      <a:r>
                        <a:rPr lang="ru-RU" baseline="0" dirty="0" smtClean="0"/>
                        <a:t> Аравия, Япония, ОАЭ, Вьетнам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 стран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 стран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1857356" y="3286124"/>
          <a:ext cx="5619768" cy="260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Анализ продаж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оао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мостовдрев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» на рынки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европы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азии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46" y="6286520"/>
            <a:ext cx="5107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Источник: собственная разработка по данным предприятия</a:t>
            </a:r>
            <a:endParaRPr lang="ru-RU" sz="1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214414" y="1785927"/>
          <a:ext cx="6858048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6"/>
          <p:cNvGraphicFramePr>
            <a:graphicFrameLocks/>
          </p:cNvGraphicFramePr>
          <p:nvPr/>
        </p:nvGraphicFramePr>
        <p:xfrm>
          <a:off x="500034" y="4286256"/>
          <a:ext cx="8229600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ЕВРОПА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АЗИЯ</a:t>
                      </a:r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Великобритания,</a:t>
                      </a:r>
                      <a:r>
                        <a:rPr lang="ru-RU" b="1" baseline="0" dirty="0" smtClean="0"/>
                        <a:t> Россия, Украина, Литва, Латвия, Польша,</a:t>
                      </a:r>
                    </a:p>
                    <a:p>
                      <a:r>
                        <a:rPr lang="ru-RU" b="0" baseline="0" dirty="0" smtClean="0"/>
                        <a:t>Венгрия, Словакия, Эстония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/>
                        <a:t>Иран, </a:t>
                      </a:r>
                      <a:endParaRPr lang="ru-RU" b="0" i="0" dirty="0" smtClean="0"/>
                    </a:p>
                    <a:p>
                      <a:pPr algn="ctr"/>
                      <a:r>
                        <a:rPr lang="ru-RU" b="0" i="0" dirty="0" smtClean="0"/>
                        <a:t>Азербайджан, Армения, Афганистан,</a:t>
                      </a:r>
                      <a:r>
                        <a:rPr lang="ru-RU" b="0" i="0" baseline="0" dirty="0" smtClean="0"/>
                        <a:t> Узбекистан</a:t>
                      </a:r>
                      <a:endParaRPr lang="ru-RU" b="1" i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 стран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 стран 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Анализ целевых рынков сбыта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5984" y="6550223"/>
            <a:ext cx="43701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Источник: собственная разработка по данным </a:t>
            </a:r>
            <a:r>
              <a:rPr lang="en-US" sz="1400" dirty="0" smtClean="0"/>
              <a:t>FAO</a:t>
            </a:r>
            <a:endParaRPr lang="ru-RU" sz="1400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85720" y="1500174"/>
          <a:ext cx="8429684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429488" y="4786322"/>
            <a:ext cx="17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Высокая импортная</a:t>
            </a:r>
          </a:p>
          <a:p>
            <a:pPr algn="r"/>
            <a:r>
              <a:rPr lang="ru-RU" b="1" dirty="0" smtClean="0"/>
              <a:t> цена, </a:t>
            </a:r>
            <a:r>
              <a:rPr lang="en-US" b="1" dirty="0" smtClean="0"/>
              <a:t>USD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786322"/>
            <a:ext cx="17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Низкая импортная</a:t>
            </a:r>
          </a:p>
          <a:p>
            <a:r>
              <a:rPr lang="ru-RU" b="1" dirty="0" smtClean="0"/>
              <a:t>цена, </a:t>
            </a:r>
            <a:r>
              <a:rPr lang="en-US" b="1" dirty="0" smtClean="0"/>
              <a:t>USD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857488" y="6000768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Снижение объемов импорта и потребления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786050" y="1071546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Рост объемов импорта и потребления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000628" y="1571612"/>
            <a:ext cx="17145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Великобритания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15074" y="4786322"/>
            <a:ext cx="17145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Латвия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29454" y="4000504"/>
            <a:ext cx="17145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Швеция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43570" y="2928934"/>
            <a:ext cx="17145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Япония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Box 15"/>
          <p:cNvSpPr txBox="1"/>
          <p:nvPr/>
        </p:nvSpPr>
        <p:spPr>
          <a:xfrm>
            <a:off x="3571868" y="4143380"/>
            <a:ext cx="17145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D16349">
                    <a:lumMod val="50000"/>
                  </a:srgbClr>
                </a:solidFill>
              </a:rPr>
              <a:t>Франция</a:t>
            </a:r>
            <a:endParaRPr lang="ru-RU" sz="1400" b="1" dirty="0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20" name="Плюс 19"/>
          <p:cNvSpPr/>
          <p:nvPr/>
        </p:nvSpPr>
        <p:spPr>
          <a:xfrm>
            <a:off x="7286644" y="1785926"/>
            <a:ext cx="428628" cy="428628"/>
          </a:xfrm>
          <a:prstGeom prst="mathPlus">
            <a:avLst/>
          </a:prstGeom>
          <a:solidFill>
            <a:srgbClr val="C0000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люс 20"/>
          <p:cNvSpPr/>
          <p:nvPr/>
        </p:nvSpPr>
        <p:spPr>
          <a:xfrm>
            <a:off x="7715272" y="1785926"/>
            <a:ext cx="428628" cy="428628"/>
          </a:xfrm>
          <a:prstGeom prst="mathPlus">
            <a:avLst/>
          </a:prstGeom>
          <a:solidFill>
            <a:srgbClr val="C0000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люс 21"/>
          <p:cNvSpPr/>
          <p:nvPr/>
        </p:nvSpPr>
        <p:spPr>
          <a:xfrm>
            <a:off x="1357290" y="1714488"/>
            <a:ext cx="428628" cy="428628"/>
          </a:xfrm>
          <a:prstGeom prst="mathPlus">
            <a:avLst/>
          </a:prstGeom>
          <a:solidFill>
            <a:srgbClr val="C0000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Минус 22"/>
          <p:cNvSpPr/>
          <p:nvPr/>
        </p:nvSpPr>
        <p:spPr>
          <a:xfrm>
            <a:off x="928662" y="1714488"/>
            <a:ext cx="428628" cy="428628"/>
          </a:xfrm>
          <a:prstGeom prst="mathMinus">
            <a:avLst/>
          </a:prstGeom>
          <a:solidFill>
            <a:srgbClr val="C0000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люс 23"/>
          <p:cNvSpPr/>
          <p:nvPr/>
        </p:nvSpPr>
        <p:spPr>
          <a:xfrm>
            <a:off x="7429520" y="5857892"/>
            <a:ext cx="428628" cy="428628"/>
          </a:xfrm>
          <a:prstGeom prst="mathPlus">
            <a:avLst/>
          </a:prstGeom>
          <a:solidFill>
            <a:srgbClr val="C0000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Минус 24"/>
          <p:cNvSpPr/>
          <p:nvPr/>
        </p:nvSpPr>
        <p:spPr>
          <a:xfrm>
            <a:off x="7858148" y="5857892"/>
            <a:ext cx="428628" cy="428628"/>
          </a:xfrm>
          <a:prstGeom prst="mathMinus">
            <a:avLst/>
          </a:prstGeom>
          <a:solidFill>
            <a:srgbClr val="C0000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Минус 27"/>
          <p:cNvSpPr/>
          <p:nvPr/>
        </p:nvSpPr>
        <p:spPr>
          <a:xfrm>
            <a:off x="1000100" y="5857892"/>
            <a:ext cx="428628" cy="428628"/>
          </a:xfrm>
          <a:prstGeom prst="mathMinus">
            <a:avLst/>
          </a:prstGeom>
          <a:solidFill>
            <a:srgbClr val="C0000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Минус 28"/>
          <p:cNvSpPr/>
          <p:nvPr/>
        </p:nvSpPr>
        <p:spPr>
          <a:xfrm>
            <a:off x="1428728" y="5857892"/>
            <a:ext cx="428628" cy="428628"/>
          </a:xfrm>
          <a:prstGeom prst="mathMinus">
            <a:avLst/>
          </a:prstGeom>
          <a:solidFill>
            <a:srgbClr val="C0000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15370" cy="785834"/>
          </a:xfrm>
        </p:spPr>
        <p:txBody>
          <a:bodyPr>
            <a:no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1214422"/>
            <a:ext cx="8429684" cy="564357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ДЛЯ МИРОВОГО РЫНКА МДФ ХАРАКТЕРЕН ДАЛЬНЕЙШИЙ РОСТ ПОТРЕБЛЕНИЯ И ИМПОРТА, НО УЖЕ ЗАМЕДЛЕННЫМИ ТЕМПАМИ. РЫНОК ДОСТИГАЕТ СВОЕГО ПИКА ЗРЕЛОСТИ. ПОЭТОМУ КОНКУРЕНЦИЯ ВЫСОКА И ЦЕНА МОЖЕТ ПОЙТИ НА СНИЖЕНИЕ.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БОЛЬШУЮ ДОЛЮ В МИРОВОМ ПОТРЕБЛЕНИИ МДФ ЗАНИМАЮТ СТРАНЫ АЗИИ, ОДНАКО БОЛЬШУЮ ЧАСТЬ МИРОВОГО ИМПОРТА ОБЕСПЕЧИВАЕТ ЕВРОПА.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ИМПОРТНЫЕ ЦЕНЫ НА МДФ В СТРАНАХ АЗИИ ЗНАЧИТЕЛЬНО НИЖЕ, ЧЕМ В ЕВРОПЕ.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ТЕМ НЕ МЕНЕЕ 73% ПРОДАЖ ПРЕДПРИЯТИЯ ЗА ПРОШЛЫЙ ГОД БЫЛИ ОСУЩЕСТВЛЕНЫ ГРУЗОПОЛУЧАТЕЛЯМ ИЗ СТРАН АЗИИ.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ЦЕЛЕВЫМИ РЫНКАМИ СБЫТА БЫЛИ ВЫБРАНЫ СТРАНЫ ЕВРОПЫ И АЗИИ (ИСХОДЯ ИЗ ТЕНДЕНЦИЙ В ПОТРЕБЛЕНИИ И ИМПОРТЕ ) (см. следующий слайд).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929618" cy="642942"/>
          </a:xfrm>
        </p:spPr>
        <p:txBody>
          <a:bodyPr>
            <a:no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714356"/>
            <a:ext cx="8572560" cy="6143644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b="1" dirty="0" smtClean="0"/>
              <a:t>ЦЕЛЕВЫЕ РЫНКИ СБЫТА:</a:t>
            </a:r>
          </a:p>
          <a:p>
            <a:pPr algn="just"/>
            <a:r>
              <a:rPr lang="ru-RU" dirty="0" smtClean="0"/>
              <a:t>ГРУППА 1 (характерен рост объемов потребления и импорта, а так же достаточно высокие импортные цены):</a:t>
            </a:r>
          </a:p>
          <a:p>
            <a:pPr algn="ctr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dirty="0" smtClean="0"/>
              <a:t>ВЕЛИКОБРИТАНИЯ</a:t>
            </a:r>
          </a:p>
          <a:p>
            <a:pPr algn="ctr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dirty="0" smtClean="0"/>
              <a:t>ЯПОНИЯ</a:t>
            </a:r>
          </a:p>
          <a:p>
            <a:pPr algn="ctr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dirty="0" smtClean="0"/>
              <a:t>ШВЕЦИЯ</a:t>
            </a:r>
          </a:p>
          <a:p>
            <a:pPr algn="ctr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dirty="0" smtClean="0"/>
              <a:t>ЛИТВА</a:t>
            </a:r>
          </a:p>
          <a:p>
            <a:pPr algn="just"/>
            <a:r>
              <a:rPr lang="ru-RU" dirty="0" smtClean="0"/>
              <a:t>ГРУППА 2 </a:t>
            </a:r>
            <a:r>
              <a:rPr lang="en-US" dirty="0" smtClean="0"/>
              <a:t>(</a:t>
            </a:r>
            <a:r>
              <a:rPr lang="ru-RU" dirty="0" smtClean="0"/>
              <a:t>характерен рост объемов потребления и импорта, однако не такие уже высокие импортные цены):</a:t>
            </a:r>
          </a:p>
          <a:p>
            <a:pPr algn="ctr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dirty="0" smtClean="0"/>
              <a:t>ОАЭ</a:t>
            </a:r>
          </a:p>
          <a:p>
            <a:pPr algn="ctr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dirty="0" smtClean="0"/>
              <a:t>НИДЕРЛАНДЫ</a:t>
            </a:r>
          </a:p>
          <a:p>
            <a:pPr algn="ctr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dirty="0" smtClean="0"/>
              <a:t>ПОЛЬША</a:t>
            </a:r>
          </a:p>
          <a:p>
            <a:pPr algn="ctr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dirty="0" smtClean="0"/>
              <a:t>УКРАИНА</a:t>
            </a:r>
          </a:p>
          <a:p>
            <a:pPr algn="ctr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dirty="0" smtClean="0"/>
              <a:t>ИТАЛИЯ</a:t>
            </a:r>
          </a:p>
          <a:p>
            <a:pPr algn="ctr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dirty="0" smtClean="0"/>
              <a:t>ФРАНЦИЯ</a:t>
            </a:r>
          </a:p>
          <a:p>
            <a:pPr algn="ctr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dirty="0" smtClean="0"/>
              <a:t>ИРАН</a:t>
            </a:r>
          </a:p>
          <a:p>
            <a:pPr algn="ctr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dirty="0" smtClean="0"/>
              <a:t>САУДОВСКАЯ АРАВИЯ</a:t>
            </a:r>
          </a:p>
          <a:p>
            <a:pPr algn="just"/>
            <a:r>
              <a:rPr lang="ru-RU" dirty="0" smtClean="0"/>
              <a:t>ГРУППА 3 </a:t>
            </a:r>
            <a:r>
              <a:rPr lang="en-US" dirty="0" smtClean="0"/>
              <a:t>(</a:t>
            </a:r>
            <a:r>
              <a:rPr lang="ru-RU" dirty="0" smtClean="0"/>
              <a:t>характерны достаточно высокие импортные цены, однако  наблюдается тенденция к снижению объемов потребления и импорта):</a:t>
            </a:r>
          </a:p>
          <a:p>
            <a:pPr algn="ctr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dirty="0" smtClean="0"/>
              <a:t>ЛАТВИЯ</a:t>
            </a:r>
          </a:p>
          <a:p>
            <a:pPr algn="ctr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dirty="0" smtClean="0"/>
              <a:t>ВЬЕТНАМ</a:t>
            </a:r>
          </a:p>
          <a:p>
            <a:pPr algn="ctr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dirty="0" smtClean="0"/>
              <a:t>РОССИЯ</a:t>
            </a:r>
          </a:p>
          <a:p>
            <a:pPr algn="just"/>
            <a:endParaRPr lang="ru-RU" dirty="0" smtClean="0"/>
          </a:p>
          <a:p>
            <a:pPr algn="ctr">
              <a:buNone/>
            </a:pPr>
            <a:r>
              <a:rPr lang="ru-RU" b="1" i="1" dirty="0" smtClean="0"/>
              <a:t>Страны расположены в порядке убывания привлекательности для сотрудничества.</a:t>
            </a:r>
          </a:p>
          <a:p>
            <a:pPr algn="ctr">
              <a:buNone/>
            </a:pPr>
            <a:r>
              <a:rPr lang="ru-RU" b="1" i="1" dirty="0" smtClean="0"/>
              <a:t>Подробная характеристика целевых рынков сбыта будет изучена дополнительно, а так же будут представлены крупные потребители соответствующих стран для проработки вопроса налаживания взаимоотношений.</a:t>
            </a:r>
            <a:endParaRPr lang="ru-RU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Динамика Потребления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мдф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на мировом рынке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4612" y="6357958"/>
            <a:ext cx="43701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Источник: собственная разработка по данным </a:t>
            </a:r>
            <a:r>
              <a:rPr lang="en-US" sz="1400" dirty="0" smtClean="0"/>
              <a:t>FAO</a:t>
            </a:r>
            <a:endParaRPr lang="ru-RU" sz="1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1214422"/>
          <a:ext cx="8929718" cy="5143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Доля импорта в потреблении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мдф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на мировом рынке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4612" y="6357958"/>
            <a:ext cx="43701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Источник: собственная разработка по данным </a:t>
            </a:r>
            <a:r>
              <a:rPr lang="en-US" sz="1400" dirty="0" smtClean="0"/>
              <a:t>FAO</a:t>
            </a:r>
            <a:endParaRPr lang="ru-RU" sz="1400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500034" y="1357299"/>
          <a:ext cx="8186766" cy="4967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Динамика импорта МДФ на мировом рынке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46" y="6550223"/>
            <a:ext cx="43701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Источник: собственная разработка по данным </a:t>
            </a:r>
            <a:r>
              <a:rPr lang="en-US" sz="1400" dirty="0" smtClean="0"/>
              <a:t>FAO</a:t>
            </a:r>
            <a:endParaRPr lang="ru-RU" sz="1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4000" cy="5286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Темп роста импорта МДФ в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европе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46" y="6550223"/>
            <a:ext cx="43701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Источник: собственная разработка по данным </a:t>
            </a:r>
            <a:r>
              <a:rPr lang="en-US" sz="1400" dirty="0" smtClean="0"/>
              <a:t>FAO</a:t>
            </a:r>
            <a:endParaRPr lang="ru-RU" sz="1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8" y="1142984"/>
          <a:ext cx="8472518" cy="5181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Потребление и производство некоторых стран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европы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6050" y="6407371"/>
            <a:ext cx="43701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Источник: собственная разработка по данным </a:t>
            </a:r>
            <a:r>
              <a:rPr lang="en-US" sz="1400" dirty="0" smtClean="0"/>
              <a:t>FAO</a:t>
            </a:r>
            <a:endParaRPr lang="ru-RU" sz="1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85720" y="1357299"/>
          <a:ext cx="8501122" cy="4929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Основные импортеры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европы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3174" y="6215082"/>
            <a:ext cx="43701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Источник: собственная разработка по данным </a:t>
            </a:r>
            <a:r>
              <a:rPr lang="en-US" sz="1400" dirty="0" smtClean="0"/>
              <a:t>FAO</a:t>
            </a:r>
            <a:endParaRPr lang="ru-RU" sz="1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214423"/>
          <a:ext cx="8401080" cy="5110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Темп роста импорта МДФ в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азии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60" y="6357958"/>
            <a:ext cx="43701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Источник: собственная разработка по данным </a:t>
            </a:r>
            <a:r>
              <a:rPr lang="en-US" sz="1400" dirty="0" smtClean="0"/>
              <a:t>FAO</a:t>
            </a:r>
            <a:endParaRPr lang="ru-RU" sz="1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258204" cy="511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Потребление и производство некоторых стран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азии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46" y="6550223"/>
            <a:ext cx="43701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Источник: собственная разработка по данным </a:t>
            </a:r>
            <a:r>
              <a:rPr lang="en-US" sz="1400" dirty="0" smtClean="0"/>
              <a:t>FAO</a:t>
            </a:r>
            <a:endParaRPr lang="ru-RU" sz="1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85720" y="1285861"/>
          <a:ext cx="8401080" cy="5038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552</Words>
  <PresentationFormat>Экран (4:3)</PresentationFormat>
  <Paragraphs>125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Поток</vt:lpstr>
      <vt:lpstr>Статистический анализ мирового рынка МДФ. Сегментирование. </vt:lpstr>
      <vt:lpstr>Динамика Потребления мдф на мировом рынке</vt:lpstr>
      <vt:lpstr>Доля импорта в потреблении мдф на мировом рынке</vt:lpstr>
      <vt:lpstr>Динамика импорта МДФ на мировом рынке</vt:lpstr>
      <vt:lpstr>Темп роста импорта МДФ в европе</vt:lpstr>
      <vt:lpstr>Потребление и производство некоторых стран европы</vt:lpstr>
      <vt:lpstr>Основные импортеры европы</vt:lpstr>
      <vt:lpstr>Темп роста импорта МДФ в азии</vt:lpstr>
      <vt:lpstr>Потребление и производство некоторых стран азии</vt:lpstr>
      <vt:lpstr>Основные импортеры азии</vt:lpstr>
      <vt:lpstr>Cравнение рынков европы и азии</vt:lpstr>
      <vt:lpstr>Анализ продаж оао «мостовдрев» на рынки европы и азии</vt:lpstr>
      <vt:lpstr>Анализ целевых рынков сбыта</vt:lpstr>
      <vt:lpstr>выводы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Сегментирование. Статистический анализ р</dc:title>
  <cp:lastModifiedBy>User</cp:lastModifiedBy>
  <cp:revision>94</cp:revision>
  <dcterms:modified xsi:type="dcterms:W3CDTF">2016-05-03T11:56:11Z</dcterms:modified>
</cp:coreProperties>
</file>