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7" r:id="rId3"/>
    <p:sldId id="257" r:id="rId4"/>
    <p:sldId id="258" r:id="rId5"/>
    <p:sldId id="261" r:id="rId6"/>
    <p:sldId id="260" r:id="rId7"/>
    <p:sldId id="275" r:id="rId8"/>
    <p:sldId id="262" r:id="rId9"/>
    <p:sldId id="278" r:id="rId10"/>
    <p:sldId id="263" r:id="rId11"/>
    <p:sldId id="264" r:id="rId12"/>
    <p:sldId id="279" r:id="rId13"/>
    <p:sldId id="280" r:id="rId14"/>
    <p:sldId id="268" r:id="rId15"/>
    <p:sldId id="282" r:id="rId16"/>
    <p:sldId id="284" r:id="rId17"/>
    <p:sldId id="283" r:id="rId18"/>
    <p:sldId id="269" r:id="rId19"/>
    <p:sldId id="281" r:id="rId20"/>
    <p:sldId id="285" r:id="rId21"/>
    <p:sldId id="272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71" autoAdjust="0"/>
  </p:normalViewPr>
  <p:slideViewPr>
    <p:cSldViewPr>
      <p:cViewPr>
        <p:scale>
          <a:sx n="78" d="100"/>
          <a:sy n="78" d="100"/>
        </p:scale>
        <p:origin x="-11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420888"/>
            <a:ext cx="7772400" cy="204365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Экономическое обоснование </a:t>
            </a:r>
            <a:br>
              <a:rPr lang="ru-RU" sz="3200" dirty="0" smtClean="0"/>
            </a:br>
            <a:r>
              <a:rPr lang="ru-RU" sz="3200" dirty="0" smtClean="0"/>
              <a:t>ИТ-проекта «Узнай Пермь»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3717032"/>
            <a:ext cx="46277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Работу выполнила студентка</a:t>
            </a:r>
            <a:b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группы БИ-13-1</a:t>
            </a:r>
          </a:p>
          <a:p>
            <a:r>
              <a:rPr lang="ru-RU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3</a:t>
            </a:r>
            <a: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курса факультета бизнес-информатики</a:t>
            </a:r>
            <a:b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</a:br>
            <a: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О.И. Михайлова</a:t>
            </a:r>
          </a:p>
          <a:p>
            <a: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</a:rPr>
              <a:t>Научный руководитель:</a:t>
            </a:r>
          </a:p>
          <a:p>
            <a:r>
              <a:rPr lang="ru-RU" dirty="0">
                <a:solidFill>
                  <a:srgbClr val="000066"/>
                </a:solidFill>
                <a:latin typeface="Myriad Pro"/>
                <a:ea typeface="ＭＳ Ｐゴシック"/>
              </a:rPr>
              <a:t>с</a:t>
            </a:r>
            <a: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</a:rPr>
              <a:t>тарший преподаватель кафедры</a:t>
            </a:r>
          </a:p>
          <a:p>
            <a: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</a:rPr>
              <a:t>информационных технологий в бизнесе </a:t>
            </a:r>
          </a:p>
          <a:p>
            <a: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</a:rPr>
              <a:t>В.П. </a:t>
            </a:r>
            <a:r>
              <a:rPr lang="ru-RU" dirty="0" err="1" smtClean="0">
                <a:solidFill>
                  <a:srgbClr val="000066"/>
                </a:solidFill>
                <a:latin typeface="Myriad Pro"/>
                <a:ea typeface="ＭＳ Ｐゴシック"/>
              </a:rPr>
              <a:t>Коротун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39403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116632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+mj-lt"/>
              </a:rPr>
              <a:t>Описание бизнес-процессов с помощью диаграмм 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IDEF0</a:t>
            </a:r>
            <a:endParaRPr lang="ru-RU" sz="28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0768"/>
            <a:ext cx="9144000" cy="508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0727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4"/>
            <a:ext cx="9144000" cy="587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6261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27185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Этапы проекта «Узнай Пермь»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1412776"/>
            <a:ext cx="72728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Получение гранта</a:t>
            </a:r>
            <a:r>
              <a:rPr lang="ru-RU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Открытие юридического </a:t>
            </a:r>
            <a:r>
              <a:rPr lang="ru-RU" sz="2400" dirty="0" smtClean="0"/>
              <a:t>лица.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Разработка и согласование дизайна</a:t>
            </a:r>
            <a:r>
              <a:rPr lang="ru-RU" sz="24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Верстка</a:t>
            </a:r>
            <a:r>
              <a:rPr lang="ru-RU" sz="24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Программная часть проекта.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Информационное </a:t>
            </a:r>
            <a:r>
              <a:rPr lang="ru-RU" sz="2400" dirty="0" smtClean="0"/>
              <a:t>наполнение.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Продвижение портала.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Установка QR кодов на объектах культурного наследия Перми.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Тестирование сайта в Интернете.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Сдача </a:t>
            </a:r>
            <a:r>
              <a:rPr lang="ru-RU" sz="2400" dirty="0"/>
              <a:t>портала в </a:t>
            </a:r>
            <a:r>
              <a:rPr lang="ru-RU" sz="2400" dirty="0" smtClean="0"/>
              <a:t>эксплуатацию.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Эксплуатация</a:t>
            </a:r>
            <a:r>
              <a:rPr lang="ru-RU" sz="2400" dirty="0"/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/>
              <a:t>Техническое сопровождение.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2022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0" y="0"/>
            <a:ext cx="91440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026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Ресурсы для создания и поддержания портала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5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9" name="Полотно 3"/>
          <p:cNvGrpSpPr>
            <a:grpSpLocks/>
          </p:cNvGrpSpPr>
          <p:nvPr/>
        </p:nvGrpSpPr>
        <p:grpSpPr bwMode="auto">
          <a:xfrm>
            <a:off x="1907704" y="1473322"/>
            <a:ext cx="5516563" cy="4805749"/>
            <a:chOff x="0" y="0"/>
            <a:chExt cx="55156" cy="51282"/>
          </a:xfrm>
        </p:grpSpPr>
        <p:sp>
          <p:nvSpPr>
            <p:cNvPr id="30" name="AutoShape 58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5156" cy="512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Скругленный прямоугольник 5"/>
            <p:cNvSpPr>
              <a:spLocks noChangeArrowheads="1"/>
            </p:cNvSpPr>
            <p:nvPr/>
          </p:nvSpPr>
          <p:spPr bwMode="auto">
            <a:xfrm>
              <a:off x="20669" y="298"/>
              <a:ext cx="12763" cy="654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Генеральный директор</a:t>
              </a:r>
              <a:endParaRPr kumimoji="0" lang="ru-RU" alt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Скругленный прямоугольник 9"/>
            <p:cNvSpPr>
              <a:spLocks noChangeArrowheads="1"/>
            </p:cNvSpPr>
            <p:nvPr/>
          </p:nvSpPr>
          <p:spPr bwMode="auto">
            <a:xfrm>
              <a:off x="856" y="10446"/>
              <a:ext cx="14764" cy="58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Команда разработчиков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Скругленный прямоугольник 10"/>
            <p:cNvSpPr>
              <a:spLocks noChangeArrowheads="1"/>
            </p:cNvSpPr>
            <p:nvPr/>
          </p:nvSpPr>
          <p:spPr bwMode="auto">
            <a:xfrm>
              <a:off x="40090" y="6170"/>
              <a:ext cx="12382" cy="58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Контент команда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Скругленный прямоугольник 11"/>
            <p:cNvSpPr>
              <a:spLocks noChangeArrowheads="1"/>
            </p:cNvSpPr>
            <p:nvPr/>
          </p:nvSpPr>
          <p:spPr bwMode="auto">
            <a:xfrm>
              <a:off x="20669" y="10339"/>
              <a:ext cx="13144" cy="752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Бухгалтер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(outsourcing)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Скругленный прямоугольник 12"/>
            <p:cNvSpPr>
              <a:spLocks noChangeArrowheads="1"/>
            </p:cNvSpPr>
            <p:nvPr/>
          </p:nvSpPr>
          <p:spPr bwMode="auto">
            <a:xfrm>
              <a:off x="856" y="19209"/>
              <a:ext cx="13421" cy="58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Программист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Скругленный прямоугольник 13"/>
            <p:cNvSpPr>
              <a:spLocks noChangeArrowheads="1"/>
            </p:cNvSpPr>
            <p:nvPr/>
          </p:nvSpPr>
          <p:spPr bwMode="auto">
            <a:xfrm>
              <a:off x="746" y="26448"/>
              <a:ext cx="13421" cy="714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HTML- верстальщик</a:t>
              </a: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Скругленный прямоугольник 14"/>
            <p:cNvSpPr>
              <a:spLocks noChangeArrowheads="1"/>
            </p:cNvSpPr>
            <p:nvPr/>
          </p:nvSpPr>
          <p:spPr bwMode="auto">
            <a:xfrm>
              <a:off x="856" y="36640"/>
              <a:ext cx="13421" cy="581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Технический дизайнер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Скругленный прямоугольник 15"/>
            <p:cNvSpPr>
              <a:spLocks noChangeArrowheads="1"/>
            </p:cNvSpPr>
            <p:nvPr/>
          </p:nvSpPr>
          <p:spPr bwMode="auto">
            <a:xfrm>
              <a:off x="40090" y="13761"/>
              <a:ext cx="12382" cy="544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Дизайнер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Скругленный прямоугольник 16"/>
            <p:cNvSpPr>
              <a:spLocks noChangeArrowheads="1"/>
            </p:cNvSpPr>
            <p:nvPr/>
          </p:nvSpPr>
          <p:spPr bwMode="auto">
            <a:xfrm>
              <a:off x="40090" y="21142"/>
              <a:ext cx="12382" cy="954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seo- специалист</a:t>
              </a:r>
              <a:endPara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(outsourcing)</a:t>
              </a:r>
              <a:endPara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Скругленный прямоугольник 17"/>
            <p:cNvSpPr>
              <a:spLocks noChangeArrowheads="1"/>
            </p:cNvSpPr>
            <p:nvPr/>
          </p:nvSpPr>
          <p:spPr bwMode="auto">
            <a:xfrm>
              <a:off x="40090" y="32450"/>
              <a:ext cx="12382" cy="807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Журналист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(outsourcing)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Соединительная линия уступом 24"/>
            <p:cNvSpPr>
              <a:spLocks noChangeShapeType="1"/>
            </p:cNvSpPr>
            <p:nvPr/>
          </p:nvSpPr>
          <p:spPr bwMode="auto">
            <a:xfrm flipH="1">
              <a:off x="14277" y="13351"/>
              <a:ext cx="1343" cy="8763"/>
            </a:xfrm>
            <a:prstGeom prst="bentConnector3">
              <a:avLst>
                <a:gd name="adj1" fmla="val -170185"/>
              </a:avLst>
            </a:prstGeom>
            <a:noFill/>
            <a:ln w="9525">
              <a:solidFill>
                <a:srgbClr val="4579B8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2" name="Соединительная линия уступом 26"/>
            <p:cNvSpPr>
              <a:spLocks noChangeShapeType="1"/>
            </p:cNvSpPr>
            <p:nvPr/>
          </p:nvSpPr>
          <p:spPr bwMode="auto">
            <a:xfrm flipH="1">
              <a:off x="14277" y="13351"/>
              <a:ext cx="1343" cy="17336"/>
            </a:xfrm>
            <a:prstGeom prst="bentConnector3">
              <a:avLst>
                <a:gd name="adj1" fmla="val -170185"/>
              </a:avLst>
            </a:prstGeom>
            <a:noFill/>
            <a:ln w="9525">
              <a:solidFill>
                <a:srgbClr val="4579B8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3" name="Соединительная линия уступом 27"/>
            <p:cNvSpPr>
              <a:spLocks noChangeShapeType="1"/>
            </p:cNvSpPr>
            <p:nvPr/>
          </p:nvSpPr>
          <p:spPr bwMode="auto">
            <a:xfrm flipH="1">
              <a:off x="14277" y="13351"/>
              <a:ext cx="1343" cy="26194"/>
            </a:xfrm>
            <a:prstGeom prst="bentConnector3">
              <a:avLst>
                <a:gd name="adj1" fmla="val -170185"/>
              </a:avLst>
            </a:prstGeom>
            <a:noFill/>
            <a:ln w="9525">
              <a:solidFill>
                <a:srgbClr val="4579B8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4" name="Соединительная линия уступом 33"/>
            <p:cNvSpPr>
              <a:spLocks noChangeShapeType="1"/>
            </p:cNvSpPr>
            <p:nvPr/>
          </p:nvSpPr>
          <p:spPr bwMode="auto">
            <a:xfrm rot="10800000" flipV="1">
              <a:off x="8758" y="3569"/>
              <a:ext cx="11911" cy="6877"/>
            </a:xfrm>
            <a:prstGeom prst="bentConnector2">
              <a:avLst/>
            </a:prstGeom>
            <a:noFill/>
            <a:ln w="9525">
              <a:solidFill>
                <a:srgbClr val="4579B8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5" name="Прямая со стрелкой 40"/>
            <p:cNvSpPr>
              <a:spLocks noChangeShapeType="1"/>
            </p:cNvSpPr>
            <p:nvPr/>
          </p:nvSpPr>
          <p:spPr bwMode="auto">
            <a:xfrm>
              <a:off x="27241" y="6170"/>
              <a:ext cx="0" cy="4169"/>
            </a:xfrm>
            <a:prstGeom prst="straightConnector1">
              <a:avLst/>
            </a:prstGeom>
            <a:noFill/>
            <a:ln w="9525">
              <a:solidFill>
                <a:srgbClr val="4579B8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6" name="Соединительная линия уступом 41"/>
            <p:cNvSpPr>
              <a:spLocks noChangeShapeType="1"/>
            </p:cNvSpPr>
            <p:nvPr/>
          </p:nvSpPr>
          <p:spPr bwMode="auto">
            <a:xfrm>
              <a:off x="33432" y="3234"/>
              <a:ext cx="12849" cy="2936"/>
            </a:xfrm>
            <a:prstGeom prst="bentConnector2">
              <a:avLst/>
            </a:prstGeom>
            <a:noFill/>
            <a:ln w="9525">
              <a:solidFill>
                <a:srgbClr val="4579B8"/>
              </a:solidFill>
              <a:miter lim="800000"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47" name="Скругленный прямоугольник 29"/>
            <p:cNvSpPr>
              <a:spLocks noChangeArrowheads="1"/>
            </p:cNvSpPr>
            <p:nvPr/>
          </p:nvSpPr>
          <p:spPr bwMode="auto">
            <a:xfrm>
              <a:off x="40090" y="42996"/>
              <a:ext cx="12382" cy="743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Фотограф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(outsourcing)</a:t>
              </a:r>
              <a:endPara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 </a:t>
              </a:r>
              <a:endPara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57" name="Соединительная линия уступом 56"/>
          <p:cNvCxnSpPr>
            <a:stCxn id="33" idx="1"/>
            <a:endCxn id="38" idx="1"/>
          </p:cNvCxnSpPr>
          <p:nvPr/>
        </p:nvCxnSpPr>
        <p:spPr>
          <a:xfrm rot="10800000" flipV="1">
            <a:off x="5917404" y="2323760"/>
            <a:ext cx="12700" cy="694408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Соединительная линия уступом 58"/>
          <p:cNvCxnSpPr>
            <a:stCxn id="33" idx="1"/>
            <a:endCxn id="39" idx="1"/>
          </p:cNvCxnSpPr>
          <p:nvPr/>
        </p:nvCxnSpPr>
        <p:spPr>
          <a:xfrm rot="10800000" flipV="1">
            <a:off x="5917404" y="2323759"/>
            <a:ext cx="12700" cy="1578067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Соединительная линия уступом 61"/>
          <p:cNvCxnSpPr>
            <a:stCxn id="33" idx="1"/>
            <a:endCxn id="40" idx="1"/>
          </p:cNvCxnSpPr>
          <p:nvPr/>
        </p:nvCxnSpPr>
        <p:spPr>
          <a:xfrm rot="10800000" flipV="1">
            <a:off x="5917404" y="2323759"/>
            <a:ext cx="12700" cy="2569027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Соединительная линия уступом 65"/>
          <p:cNvCxnSpPr>
            <a:stCxn id="33" idx="1"/>
            <a:endCxn id="47" idx="1"/>
          </p:cNvCxnSpPr>
          <p:nvPr/>
        </p:nvCxnSpPr>
        <p:spPr>
          <a:xfrm rot="10800000" flipV="1">
            <a:off x="5917404" y="2323760"/>
            <a:ext cx="12700" cy="3527234"/>
          </a:xfrm>
          <a:prstGeom prst="bent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478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55682"/>
              </p:ext>
            </p:extLst>
          </p:nvPr>
        </p:nvGraphicFramePr>
        <p:xfrm>
          <a:off x="0" y="-2"/>
          <a:ext cx="9144000" cy="5579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71281"/>
                <a:gridCol w="2709334"/>
                <a:gridCol w="4363385"/>
              </a:tblGrid>
              <a:tr h="564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Сотрудники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Должности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Заработная плата 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964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Сотрудник №1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Директор, менеджер, дизайнер, программист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20000 + 5000 + 3000 + 2000 = 30000 руб./мес.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609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Сотрудник №2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Технический дизайнер, </a:t>
                      </a:r>
                      <a:r>
                        <a:rPr lang="en-US" sz="1600" dirty="0">
                          <a:effectLst/>
                        </a:rPr>
                        <a:t>HTML</a:t>
                      </a:r>
                      <a:r>
                        <a:rPr lang="ru-RU" sz="1600" dirty="0">
                          <a:effectLst/>
                        </a:rPr>
                        <a:t>- верстальщик, программист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15000 + 3000 + 2000 = 20000 руб./мес.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Сотрудник №3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Журналист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3000 руб./стр.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Сотрудник №4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Фотограф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1500 руб./час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Сотрудник №5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SEO</a:t>
                      </a:r>
                      <a:r>
                        <a:rPr lang="ru-RU" sz="1600">
                          <a:effectLst/>
                        </a:rPr>
                        <a:t>-спецалист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24800 руб./мес.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44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Сотрудник №6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Бухгалтер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3900 руб./мес.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643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2" y="0"/>
            <a:ext cx="9111608" cy="601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979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332656"/>
            <a:ext cx="727280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400" dirty="0"/>
              <a:t>Домен и сервер (услуга хостинга).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/>
              <a:t>Персональные компьютеры (используются собственные компьютеры разработчиков проекта).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/>
              <a:t>Программное </a:t>
            </a:r>
            <a:r>
              <a:rPr lang="ru-RU" sz="2400" dirty="0" smtClean="0"/>
              <a:t>обеспечение: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2400" dirty="0" smtClean="0"/>
              <a:t>MySQL </a:t>
            </a:r>
            <a:r>
              <a:rPr lang="en-US" sz="2400" dirty="0"/>
              <a:t>Workbench</a:t>
            </a:r>
            <a:r>
              <a:rPr lang="ru-RU" sz="2400" dirty="0"/>
              <a:t> – инструмент разработки, проектирования и обслуживания баз </a:t>
            </a:r>
            <a:r>
              <a:rPr lang="ru-RU" sz="2400" dirty="0" smtClean="0"/>
              <a:t>данных.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2400" dirty="0" err="1" smtClean="0"/>
              <a:t>WordPress</a:t>
            </a:r>
            <a:r>
              <a:rPr lang="ru-RU" sz="2400" dirty="0" smtClean="0"/>
              <a:t> </a:t>
            </a:r>
            <a:r>
              <a:rPr lang="ru-RU" sz="2400" dirty="0"/>
              <a:t>– система управления содержимым </a:t>
            </a:r>
            <a:r>
              <a:rPr lang="ru-RU" sz="2400" dirty="0" smtClean="0"/>
              <a:t>сайта.</a:t>
            </a:r>
          </a:p>
          <a:p>
            <a:pPr marL="800100" lvl="1" indent="-342900" algn="just">
              <a:buFont typeface="+mj-lt"/>
              <a:buAutoNum type="alphaLcPeriod"/>
            </a:pPr>
            <a:r>
              <a:rPr lang="en-US" sz="2400" dirty="0" smtClean="0"/>
              <a:t>Eclipse</a:t>
            </a:r>
            <a:r>
              <a:rPr lang="ru-RU" sz="2400" dirty="0" smtClean="0"/>
              <a:t> </a:t>
            </a:r>
            <a:r>
              <a:rPr lang="ru-RU" sz="2400" dirty="0"/>
              <a:t>– среда разработки кроссплатформенных приложений</a:t>
            </a:r>
            <a:r>
              <a:rPr lang="ru-RU" sz="2400" dirty="0" smtClean="0"/>
              <a:t>.</a:t>
            </a:r>
          </a:p>
          <a:p>
            <a:pPr lvl="1" algn="ctr"/>
            <a:endParaRPr lang="ru-RU" sz="2400" dirty="0"/>
          </a:p>
          <a:p>
            <a:pPr lvl="1" algn="ctr"/>
            <a:r>
              <a:rPr lang="ru-RU" sz="2400" i="1" dirty="0"/>
              <a:t>О</a:t>
            </a:r>
            <a:r>
              <a:rPr lang="ru-RU" sz="2400" i="1" dirty="0" smtClean="0"/>
              <a:t>бщие </a:t>
            </a:r>
            <a:r>
              <a:rPr lang="ru-RU" sz="2400" i="1" dirty="0"/>
              <a:t>затраты на оборудование и программное обеспечение составляют </a:t>
            </a:r>
            <a:endParaRPr lang="ru-RU" sz="2400" i="1" dirty="0" smtClean="0"/>
          </a:p>
          <a:p>
            <a:pPr lvl="1" algn="ctr"/>
            <a:r>
              <a:rPr lang="ru-RU" sz="2400" i="1" dirty="0" smtClean="0"/>
              <a:t>2</a:t>
            </a:r>
            <a:r>
              <a:rPr lang="ru-RU" sz="2400" i="1" dirty="0"/>
              <a:t> 520 руб./год</a:t>
            </a:r>
          </a:p>
          <a:p>
            <a:pPr lvl="1" algn="ctr"/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6111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776" y="19096"/>
            <a:ext cx="7984224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Ценообразование и налоги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556792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П</a:t>
            </a:r>
            <a:r>
              <a:rPr lang="ru-RU" sz="2400" b="1" dirty="0" smtClean="0"/>
              <a:t>одход </a:t>
            </a:r>
            <a:r>
              <a:rPr lang="ru-RU" sz="2400" b="1" dirty="0"/>
              <a:t>сравнительного анализа цен </a:t>
            </a:r>
            <a:r>
              <a:rPr lang="ru-RU" sz="2400" b="1" dirty="0" smtClean="0"/>
              <a:t>конкурентов:</a:t>
            </a:r>
          </a:p>
          <a:p>
            <a:endParaRPr lang="ru-RU" sz="2400" b="1" dirty="0"/>
          </a:p>
        </p:txBody>
      </p:sp>
      <p:sp>
        <p:nvSpPr>
          <p:cNvPr id="7" name="Выноска со стрелкой вправо 6"/>
          <p:cNvSpPr/>
          <p:nvPr/>
        </p:nvSpPr>
        <p:spPr>
          <a:xfrm>
            <a:off x="683568" y="2276872"/>
            <a:ext cx="4752528" cy="1800200"/>
          </a:xfrm>
          <a:prstGeom prst="rightArrowCallout">
            <a:avLst>
              <a:gd name="adj1" fmla="val 23645"/>
              <a:gd name="adj2" fmla="val 25000"/>
              <a:gd name="adj3" fmla="val 25000"/>
              <a:gd name="adj4" fmla="val 649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/>
              <a:t>Рекламные услуги от </a:t>
            </a:r>
          </a:p>
          <a:p>
            <a:r>
              <a:rPr lang="ru-RU" sz="2000" dirty="0"/>
              <a:t>«</a:t>
            </a:r>
            <a:r>
              <a:rPr lang="en-US" sz="2000" dirty="0"/>
              <a:t>nashaplaneta</a:t>
            </a:r>
            <a:r>
              <a:rPr lang="ru-RU" sz="2000" dirty="0"/>
              <a:t>.</a:t>
            </a:r>
            <a:r>
              <a:rPr lang="en-US" sz="2000" dirty="0"/>
              <a:t>net</a:t>
            </a:r>
            <a:r>
              <a:rPr lang="ru-RU" sz="2000" dirty="0"/>
              <a:t>» - 4 610 руб. в месяц   </a:t>
            </a:r>
          </a:p>
          <a:p>
            <a:r>
              <a:rPr lang="ru-RU" sz="2000" dirty="0"/>
              <a:t>«</a:t>
            </a:r>
            <a:r>
              <a:rPr lang="en-US" sz="2000" dirty="0"/>
              <a:t>kaztur</a:t>
            </a:r>
            <a:r>
              <a:rPr lang="ru-RU" sz="2000" dirty="0"/>
              <a:t>.</a:t>
            </a:r>
            <a:r>
              <a:rPr lang="en-US" sz="2000" dirty="0"/>
              <a:t>ru</a:t>
            </a:r>
            <a:r>
              <a:rPr lang="ru-RU" sz="2000" dirty="0"/>
              <a:t>» - 6 000 руб. в месяц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9928" y="2161309"/>
            <a:ext cx="31683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«Узнай Пермь»:</a:t>
            </a:r>
          </a:p>
          <a:p>
            <a:r>
              <a:rPr lang="ru-RU" dirty="0" smtClean="0"/>
              <a:t>Размещение рекламы – 4 500 руб. в месяц</a:t>
            </a:r>
          </a:p>
          <a:p>
            <a:endParaRPr lang="ru-RU" dirty="0" smtClean="0"/>
          </a:p>
          <a:p>
            <a:r>
              <a:rPr lang="ru-RU" dirty="0"/>
              <a:t>Р</a:t>
            </a:r>
            <a:r>
              <a:rPr lang="ru-RU" dirty="0" smtClean="0"/>
              <a:t>азмещения </a:t>
            </a:r>
            <a:r>
              <a:rPr lang="ru-RU" dirty="0"/>
              <a:t>информации и </a:t>
            </a:r>
            <a:r>
              <a:rPr lang="en-US" dirty="0"/>
              <a:t>QR</a:t>
            </a:r>
            <a:r>
              <a:rPr lang="ru-RU" dirty="0"/>
              <a:t>-кодов коммерческих </a:t>
            </a:r>
            <a:r>
              <a:rPr lang="ru-RU" dirty="0" smtClean="0"/>
              <a:t>музеев – 6 000 руб. в месяц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187624" y="4365104"/>
            <a:ext cx="6768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Упрощённая система налогообложения: </a:t>
            </a:r>
            <a:r>
              <a:rPr lang="ru-RU" sz="2000" i="1" dirty="0" smtClean="0"/>
              <a:t>доходы – расходы</a:t>
            </a:r>
          </a:p>
          <a:p>
            <a:endParaRPr lang="ru-RU" sz="2000" b="1" dirty="0" smtClean="0"/>
          </a:p>
          <a:p>
            <a:pPr algn="ctr"/>
            <a:r>
              <a:rPr lang="ru-RU" sz="2000" dirty="0"/>
              <a:t>(Доходы-Расходы)*</a:t>
            </a:r>
            <a:r>
              <a:rPr lang="ru-RU" sz="2000" dirty="0" smtClean="0"/>
              <a:t>0,15</a:t>
            </a:r>
          </a:p>
          <a:p>
            <a:endParaRPr lang="ru-RU" sz="2000" dirty="0"/>
          </a:p>
          <a:p>
            <a:pPr algn="ctr"/>
            <a:r>
              <a:rPr lang="ru-RU" sz="2000" dirty="0" smtClean="0"/>
              <a:t>Стартовая выручка - 34 500 руб.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60910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9776" y="19096"/>
            <a:ext cx="7984224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Экономические показатели</a:t>
            </a:r>
            <a:endParaRPr lang="ru-RU" sz="36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1560" y="1659572"/>
                <a:ext cx="7848872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sz="2000" dirty="0" smtClean="0"/>
                  <a:t>Амортизация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ru-RU" sz="2000" dirty="0"/>
                  <a:t>Ставка </a:t>
                </a:r>
                <a:r>
                  <a:rPr lang="ru-RU" sz="2000" dirty="0" smtClean="0"/>
                  <a:t>дисконтирования</a:t>
                </a:r>
              </a:p>
              <a:p>
                <a:r>
                  <a:rPr lang="ru-RU" sz="2000" i="1" dirty="0" smtClean="0"/>
                  <a:t>При вычислении используется кумулятивный </a:t>
                </a:r>
                <a:r>
                  <a:rPr lang="ru-RU" sz="2000" i="1" dirty="0"/>
                  <a:t>метод </a:t>
                </a:r>
                <a:r>
                  <a:rPr lang="ru-RU" sz="2000" i="1" dirty="0" smtClean="0"/>
                  <a:t>оценки, так как</a:t>
                </a:r>
              </a:p>
              <a:p>
                <a:r>
                  <a:rPr lang="ru-RU" sz="2000" i="1" dirty="0" smtClean="0"/>
                  <a:t>он </a:t>
                </a:r>
                <a:r>
                  <a:rPr lang="ru-RU" sz="2000" i="1" dirty="0"/>
                  <a:t>наиболее распространен и </a:t>
                </a:r>
                <a:r>
                  <a:rPr lang="ru-RU" sz="2000" i="1" dirty="0" smtClean="0"/>
                  <a:t>используется в </a:t>
                </a:r>
                <a:r>
                  <a:rPr lang="ru-RU" sz="2000" i="1" dirty="0"/>
                  <a:t>большей степени для </a:t>
                </a:r>
                <a:r>
                  <a:rPr lang="ru-RU" sz="2000" i="1" dirty="0" smtClean="0"/>
                  <a:t>предприятий со </a:t>
                </a:r>
                <a:r>
                  <a:rPr lang="ru-RU" sz="2000" i="1" dirty="0"/>
                  <a:t>сниженной </a:t>
                </a:r>
                <a:r>
                  <a:rPr lang="ru-RU" sz="2000" i="1" dirty="0" smtClean="0"/>
                  <a:t>доходностью, с </a:t>
                </a:r>
                <a:r>
                  <a:rPr lang="ru-RU" sz="2000" i="1" dirty="0"/>
                  <a:t>высокими постоянными затратами в сопоставлении с переменными </a:t>
                </a:r>
                <a:r>
                  <a:rPr lang="ru-RU" sz="2000" i="1" dirty="0" smtClean="0"/>
                  <a:t>затратами</a:t>
                </a:r>
                <a:r>
                  <a:rPr lang="ru-RU" sz="2000" i="1" dirty="0"/>
                  <a:t>:</a:t>
                </a:r>
                <a:endParaRPr lang="ru-RU" sz="20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000" i="1">
                          <a:latin typeface="Cambria Math"/>
                        </a:rPr>
                        <m:t>𝑑</m:t>
                      </m:r>
                      <m:r>
                        <a:rPr lang="ru-RU" sz="2000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sz="2000" i="1">
                              <a:latin typeface="Cambria Math"/>
                            </a:rPr>
                            <m:t>𝐸</m:t>
                          </m:r>
                        </m:e>
                        <m:sub>
                          <m:r>
                            <a:rPr lang="ru-RU" sz="2000" i="1">
                              <a:latin typeface="Cambria Math"/>
                            </a:rPr>
                            <m:t>𝑚𝑖𝑛</m:t>
                          </m:r>
                        </m:sub>
                      </m:sSub>
                      <m:r>
                        <a:rPr lang="ru-RU" sz="2000" i="1">
                          <a:latin typeface="Cambria Math"/>
                        </a:rPr>
                        <m:t>+</m:t>
                      </m:r>
                      <m:r>
                        <a:rPr lang="ru-RU" sz="2000" i="1">
                          <a:latin typeface="Cambria Math"/>
                        </a:rPr>
                        <m:t>𝐼</m:t>
                      </m:r>
                      <m:r>
                        <a:rPr lang="ru-RU" sz="2000" i="1">
                          <a:latin typeface="Cambria Math"/>
                        </a:rPr>
                        <m:t>+</m:t>
                      </m:r>
                      <m:r>
                        <a:rPr lang="ru-RU" sz="2000" i="1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ru-RU" sz="2000" i="1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000" dirty="0"/>
                  <a:t>В</a:t>
                </a:r>
                <a:r>
                  <a:rPr lang="ru-RU" sz="2000" dirty="0" smtClean="0"/>
                  <a:t>аловая </a:t>
                </a:r>
                <a:r>
                  <a:rPr lang="ru-RU" sz="2000" dirty="0"/>
                  <a:t>прибыль </a:t>
                </a:r>
                <a:endParaRPr lang="ru-RU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000" dirty="0"/>
                  <a:t>О</a:t>
                </a:r>
                <a:r>
                  <a:rPr lang="ru-RU" sz="2000" dirty="0" smtClean="0"/>
                  <a:t>перационная прибыль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000" dirty="0"/>
                  <a:t>Ч</a:t>
                </a:r>
                <a:r>
                  <a:rPr lang="ru-RU" sz="2000" dirty="0" smtClean="0"/>
                  <a:t>истый </a:t>
                </a:r>
                <a:r>
                  <a:rPr lang="ru-RU" sz="2000" dirty="0"/>
                  <a:t>операционный </a:t>
                </a:r>
                <a:r>
                  <a:rPr lang="ru-RU" sz="2000" dirty="0" smtClean="0"/>
                  <a:t>доход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000" dirty="0"/>
                  <a:t>Ч</a:t>
                </a:r>
                <a:r>
                  <a:rPr lang="ru-RU" sz="2000" dirty="0" smtClean="0"/>
                  <a:t>истый </a:t>
                </a:r>
                <a:r>
                  <a:rPr lang="ru-RU" sz="2000" dirty="0"/>
                  <a:t>операционный денежный </a:t>
                </a:r>
                <a:r>
                  <a:rPr lang="ru-RU" sz="2000" dirty="0" smtClean="0"/>
                  <a:t>поток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000" dirty="0"/>
                  <a:t>Ч</a:t>
                </a:r>
                <a:r>
                  <a:rPr lang="ru-RU" sz="2000" dirty="0" smtClean="0"/>
                  <a:t>истая </a:t>
                </a:r>
                <a:r>
                  <a:rPr lang="ru-RU" sz="2000" dirty="0"/>
                  <a:t>приведенная стоимость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659572"/>
                <a:ext cx="7848872" cy="4093428"/>
              </a:xfrm>
              <a:prstGeom prst="rect">
                <a:avLst/>
              </a:prstGeom>
              <a:blipFill rotWithShape="1">
                <a:blip r:embed="rId2"/>
                <a:stretch>
                  <a:fillRect l="-776" t="-744" r="-621" b="-16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7826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8229600" cy="108498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Содержание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820891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Актуальность.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Цель работы.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Методы исследования.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Объект и предмет исследования.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Задачи.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Цели проекта «Узнай Пермь».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Суть проекта «Узнай Пермь».</a:t>
            </a:r>
            <a:endParaRPr lang="ru-RU" sz="2000" dirty="0"/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Описание бизнес-процессов с помощью диаграмм </a:t>
            </a:r>
            <a:r>
              <a:rPr lang="en-US" sz="2000" dirty="0" smtClean="0"/>
              <a:t>IDEF0</a:t>
            </a:r>
            <a:r>
              <a:rPr lang="ru-RU" sz="2000" dirty="0" smtClean="0"/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Этапы проекта «Узнай Пермь».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Ресурсы для создания и поддержания портала.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Ценообразование и налоги.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Экономические показатели.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График </a:t>
            </a:r>
            <a:r>
              <a:rPr lang="en-US" sz="2000" dirty="0" smtClean="0"/>
              <a:t>NPV.</a:t>
            </a:r>
            <a:endParaRPr lang="ru-RU" sz="20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 smtClean="0"/>
              <a:t>Выводы.</a:t>
            </a:r>
            <a:endParaRPr lang="en-US" sz="2000" dirty="0" smtClean="0"/>
          </a:p>
          <a:p>
            <a:pPr marL="342900" indent="-342900" algn="just"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7455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59776" y="19096"/>
            <a:ext cx="7984224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График </a:t>
            </a:r>
            <a:r>
              <a:rPr lang="en-US" sz="3600" dirty="0" smtClean="0">
                <a:solidFill>
                  <a:schemeClr val="bg1"/>
                </a:solidFill>
              </a:rPr>
              <a:t>NPV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7834019" cy="41764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59" y="5867264"/>
            <a:ext cx="391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Срок окупаемости – 8 лет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52334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616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Выводы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9928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Несмотря </a:t>
            </a:r>
            <a:r>
              <a:rPr lang="ru-RU" sz="2400" dirty="0"/>
              <a:t>на то, что </a:t>
            </a:r>
            <a:r>
              <a:rPr lang="ru-RU" sz="2400" dirty="0" smtClean="0"/>
              <a:t>срок окупаемости </a:t>
            </a:r>
            <a:r>
              <a:rPr lang="ru-RU" sz="2400" dirty="0"/>
              <a:t>очень велик, реализация данного проекта возможна в силу нескольких причин. </a:t>
            </a:r>
            <a:endParaRPr lang="ru-RU" sz="2400" dirty="0" smtClean="0"/>
          </a:p>
          <a:p>
            <a:pPr algn="just"/>
            <a:r>
              <a:rPr lang="ru-RU" sz="2400" b="1" dirty="0" smtClean="0"/>
              <a:t>Во-первых</a:t>
            </a:r>
            <a:r>
              <a:rPr lang="ru-RU" sz="2400" dirty="0"/>
              <a:t>, предложенный проект реализуется и действует при поддержке государства и является больше социальным, а не коммерческим, поэтому изначально от этого проекта не ожидается скорой, высокой прибыли. </a:t>
            </a:r>
            <a:endParaRPr lang="ru-RU" sz="2400" dirty="0" smtClean="0"/>
          </a:p>
          <a:p>
            <a:pPr algn="just"/>
            <a:r>
              <a:rPr lang="ru-RU" sz="2400" b="1" dirty="0" smtClean="0"/>
              <a:t>Во-вторых</a:t>
            </a:r>
            <a:r>
              <a:rPr lang="ru-RU" sz="2400" dirty="0"/>
              <a:t>, в данной работе рассмотрен не самый позитивный вариант развития (всего 7 клиентов в месяц), так как на рынке рекламы высокая конкуренция.</a:t>
            </a:r>
          </a:p>
        </p:txBody>
      </p:sp>
    </p:spTree>
    <p:extLst>
      <p:ext uri="{BB962C8B-B14F-4D97-AF65-F5344CB8AC3E}">
        <p14:creationId xmlns:p14="http://schemas.microsoft.com/office/powerpoint/2010/main" val="2504609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6692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Актуальность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62880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Экономическое обоснование:</a:t>
            </a:r>
          </a:p>
          <a:p>
            <a:pPr algn="just"/>
            <a:r>
              <a:rPr lang="ru-RU" sz="2800" dirty="0" smtClean="0"/>
              <a:t>Позволяет определить</a:t>
            </a:r>
            <a:r>
              <a:rPr lang="ru-RU" sz="2800" dirty="0"/>
              <a:t>, стоит ли вкладывать деньги </a:t>
            </a:r>
            <a:r>
              <a:rPr lang="ru-RU" sz="2800" dirty="0" smtClean="0"/>
              <a:t>в проект.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b="1" dirty="0" smtClean="0"/>
              <a:t>Проект «Узнай Пермь»:</a:t>
            </a:r>
          </a:p>
          <a:p>
            <a:pPr algn="just"/>
            <a:r>
              <a:rPr lang="ru-RU" sz="2800" dirty="0" smtClean="0"/>
              <a:t>Способствует развитию туризма и культуры в Перми.</a:t>
            </a:r>
          </a:p>
          <a:p>
            <a:pPr algn="just"/>
            <a:r>
              <a:rPr lang="ru-RU" sz="2800" dirty="0" smtClean="0"/>
              <a:t>Осуществляет качественное, быстрое и удобное получение информации о памятниках, музеях и театрах Перми.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3322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481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Цель работы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714144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С</a:t>
            </a:r>
            <a:r>
              <a:rPr lang="ru-RU" sz="4000" dirty="0" smtClean="0"/>
              <a:t>оздание </a:t>
            </a:r>
            <a:r>
              <a:rPr lang="ru-RU" sz="4000" dirty="0"/>
              <a:t>экономического обоснования ИТ-проекта «Узнай Пермь».</a:t>
            </a:r>
          </a:p>
        </p:txBody>
      </p:sp>
    </p:spTree>
    <p:extLst>
      <p:ext uri="{BB962C8B-B14F-4D97-AF65-F5344CB8AC3E}">
        <p14:creationId xmlns:p14="http://schemas.microsoft.com/office/powerpoint/2010/main" val="832527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0057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Методы исследования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668" y="1988840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3200" dirty="0"/>
              <a:t>А</a:t>
            </a:r>
            <a:r>
              <a:rPr lang="ru-RU" sz="3200" dirty="0" smtClean="0"/>
              <a:t>нализ литературы.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/>
              <a:t>Моделирование.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/>
              <a:t>Классификация.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ru-RU" sz="3200" dirty="0" smtClean="0"/>
              <a:t>Эксперимент.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868709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395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Объект и предмет исследования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564904"/>
            <a:ext cx="78488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Объект </a:t>
            </a:r>
            <a:r>
              <a:rPr lang="ru-RU" sz="2800" b="1" dirty="0"/>
              <a:t>исследования </a:t>
            </a:r>
            <a:r>
              <a:rPr lang="ru-RU" sz="2800" dirty="0"/>
              <a:t>- ИТ-проект «Узнай Пермь</a:t>
            </a:r>
            <a:r>
              <a:rPr lang="ru-RU" sz="2800" dirty="0" smtClean="0"/>
              <a:t>».</a:t>
            </a:r>
          </a:p>
          <a:p>
            <a:pPr algn="just"/>
            <a:endParaRPr lang="ru-RU" sz="2800" dirty="0"/>
          </a:p>
          <a:p>
            <a:pPr algn="just"/>
            <a:r>
              <a:rPr lang="ru-RU" sz="2800" b="1" dirty="0" smtClean="0"/>
              <a:t>Предмет исследования </a:t>
            </a:r>
            <a:r>
              <a:rPr lang="ru-RU" sz="2800" dirty="0"/>
              <a:t>- экономическое </a:t>
            </a:r>
            <a:r>
              <a:rPr lang="ru-RU" sz="2800" dirty="0" smtClean="0"/>
              <a:t>обоснование.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323630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Задачи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731580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400" dirty="0"/>
              <a:t>Описать бизнес-процессы ИТ-проекта «Узнай Пермь</a:t>
            </a:r>
            <a:r>
              <a:rPr lang="ru-RU" sz="2400" dirty="0" smtClean="0"/>
              <a:t>».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24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/>
              <a:t>Построить диаграмму </a:t>
            </a:r>
            <a:r>
              <a:rPr lang="ru-RU" sz="2400" dirty="0" err="1"/>
              <a:t>Ганта</a:t>
            </a:r>
            <a:r>
              <a:rPr lang="ru-RU" sz="2400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24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/>
              <a:t>Определить материальные и человеческие ресурсы необходимые для создания портала</a:t>
            </a:r>
            <a:r>
              <a:rPr lang="ru-RU" sz="2400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ru-RU" sz="2400" dirty="0"/>
          </a:p>
          <a:p>
            <a:pPr marL="342900" lvl="0" indent="-342900" algn="just">
              <a:buFont typeface="+mj-lt"/>
              <a:buAutoNum type="arabicPeriod"/>
            </a:pPr>
            <a:r>
              <a:rPr lang="ru-RU" sz="2400" dirty="0"/>
              <a:t>Рассчитать экономические показатели для определения того, насколько проект реализуем в данных конкретных условиях. </a:t>
            </a:r>
          </a:p>
        </p:txBody>
      </p:sp>
    </p:spTree>
    <p:extLst>
      <p:ext uri="{BB962C8B-B14F-4D97-AF65-F5344CB8AC3E}">
        <p14:creationId xmlns:p14="http://schemas.microsoft.com/office/powerpoint/2010/main" val="33876538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85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Цели проекта «Узнай Пермь»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3568" y="1772816"/>
            <a:ext cx="756084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Получение дохода</a:t>
            </a:r>
            <a:r>
              <a:rPr lang="ru-RU" sz="32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ru-RU" sz="3200" dirty="0"/>
          </a:p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Завоевание репутации</a:t>
            </a:r>
            <a:r>
              <a:rPr lang="ru-RU" sz="32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ru-RU" sz="3200" dirty="0"/>
          </a:p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Развитие туризма в Перми</a:t>
            </a:r>
            <a:r>
              <a:rPr lang="ru-RU" sz="3200" dirty="0" smtClean="0"/>
              <a:t>.</a:t>
            </a:r>
          </a:p>
          <a:p>
            <a:pPr marL="342900" lvl="0" indent="-342900">
              <a:buFont typeface="+mj-lt"/>
              <a:buAutoNum type="arabicPeriod"/>
            </a:pPr>
            <a:endParaRPr lang="ru-RU" sz="3200" dirty="0"/>
          </a:p>
          <a:p>
            <a:pPr marL="342900" lvl="0" indent="-342900">
              <a:buFont typeface="+mj-lt"/>
              <a:buAutoNum type="arabicPeriod"/>
            </a:pPr>
            <a:r>
              <a:rPr lang="ru-RU" sz="3200" dirty="0"/>
              <a:t>Повышение культуры города.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500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27185" y="11663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Суть проекта «Узнай Пермь»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844824"/>
            <a:ext cx="18641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Смартфон</a:t>
            </a:r>
          </a:p>
          <a:p>
            <a:endParaRPr lang="ru-RU" sz="2400" dirty="0"/>
          </a:p>
          <a:p>
            <a:r>
              <a:rPr lang="ru-RU" sz="2400" dirty="0" smtClean="0"/>
              <a:t>Планшетный компьютер</a:t>
            </a:r>
            <a:endParaRPr lang="ru-RU" sz="24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2411760" y="2304522"/>
            <a:ext cx="1224136" cy="650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07904" y="2398821"/>
            <a:ext cx="1143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QR-</a:t>
            </a:r>
            <a:r>
              <a:rPr lang="ru-RU" sz="2400" dirty="0" smtClean="0"/>
              <a:t>код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44208" y="1660158"/>
            <a:ext cx="2376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Страница с описанием объекта культурного наследия Перми</a:t>
            </a:r>
            <a:endParaRPr lang="ru-RU" sz="2400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5004048" y="2304521"/>
            <a:ext cx="1224136" cy="6502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/>
          </a:p>
        </p:txBody>
      </p:sp>
      <p:sp>
        <p:nvSpPr>
          <p:cNvPr id="18" name="TextBox 17"/>
          <p:cNvSpPr txBox="1"/>
          <p:nvPr/>
        </p:nvSpPr>
        <p:spPr>
          <a:xfrm>
            <a:off x="827584" y="4005064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Свободная </a:t>
            </a:r>
            <a:r>
              <a:rPr lang="ru-RU" sz="3200" dirty="0" smtClean="0"/>
              <a:t>энциклопедия</a:t>
            </a:r>
          </a:p>
          <a:p>
            <a:pPr algn="ctr"/>
            <a:endParaRPr lang="ru-RU" sz="3200" dirty="0" smtClean="0"/>
          </a:p>
          <a:p>
            <a:pPr algn="ctr"/>
            <a:r>
              <a:rPr lang="ru-RU" sz="3200" dirty="0" smtClean="0"/>
              <a:t>Источник финансирования - государство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894254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чебная практика Михайлов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689</Words>
  <Application>Microsoft Office PowerPoint</Application>
  <PresentationFormat>Экран (4:3)</PresentationFormat>
  <Paragraphs>157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Учебная практика Михайлова</vt:lpstr>
      <vt:lpstr>Экономическое обоснование  ИТ-проекта «Узнай Пермь» </vt:lpstr>
      <vt:lpstr>Содержание</vt:lpstr>
      <vt:lpstr>Актуальность</vt:lpstr>
      <vt:lpstr>Цель работы</vt:lpstr>
      <vt:lpstr>Методы исследования</vt:lpstr>
      <vt:lpstr>Объект и предмет исследования</vt:lpstr>
      <vt:lpstr>Задачи</vt:lpstr>
      <vt:lpstr>Цели проекта «Узнай Пермь»</vt:lpstr>
      <vt:lpstr>Суть проекта «Узнай Пермь»</vt:lpstr>
      <vt:lpstr>Презентация PowerPoint</vt:lpstr>
      <vt:lpstr>Презентация PowerPoint</vt:lpstr>
      <vt:lpstr>Этапы проекта «Узнай Пермь»</vt:lpstr>
      <vt:lpstr>Презентация PowerPoint</vt:lpstr>
      <vt:lpstr>Ресурсы для создания и поддержания портала</vt:lpstr>
      <vt:lpstr>Презентация PowerPoint</vt:lpstr>
      <vt:lpstr>Презентация PowerPoint</vt:lpstr>
      <vt:lpstr>Презентация PowerPoint</vt:lpstr>
      <vt:lpstr>Ценообразование и налоги</vt:lpstr>
      <vt:lpstr>Экономические показатели</vt:lpstr>
      <vt:lpstr>График NPV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ПРИЛОЖЕНИЯ БАЗ ДАННЫХ «Магазин музыкальных инструментов» </dc:title>
  <dc:creator>Olga</dc:creator>
  <cp:lastModifiedBy>RePack by Diakov</cp:lastModifiedBy>
  <cp:revision>140</cp:revision>
  <dcterms:created xsi:type="dcterms:W3CDTF">2015-03-16T19:27:24Z</dcterms:created>
  <dcterms:modified xsi:type="dcterms:W3CDTF">2016-03-25T18:08:38Z</dcterms:modified>
</cp:coreProperties>
</file>