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56" r:id="rId2"/>
    <p:sldId id="260" r:id="rId3"/>
    <p:sldId id="257" r:id="rId4"/>
    <p:sldId id="258" r:id="rId5"/>
    <p:sldId id="259"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60"/>
  </p:normalViewPr>
  <p:slideViewPr>
    <p:cSldViewPr>
      <p:cViewPr varScale="1">
        <p:scale>
          <a:sx n="68" d="100"/>
          <a:sy n="68" d="100"/>
        </p:scale>
        <p:origin x="-145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0D28A9-CD43-4EEE-8FA9-41A3CE3D6198}" type="datetimeFigureOut">
              <a:rPr lang="ru-RU" smtClean="0"/>
              <a:t>22.01.2015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9498D7-6230-4F8F-AA7D-0C5F0ED525DD}"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92500"/>
          </a:bodyPr>
          <a:lstStyle/>
          <a:p>
            <a:r>
              <a:rPr lang="ru-RU" sz="1200" b="0" i="0" kern="1200" dirty="0" smtClean="0">
                <a:solidFill>
                  <a:schemeClr val="tx1"/>
                </a:solidFill>
                <a:latin typeface="+mn-lt"/>
                <a:ea typeface="+mn-ea"/>
                <a:cs typeface="+mn-cs"/>
              </a:rPr>
              <a:t>Автогигант </a:t>
            </a:r>
            <a:r>
              <a:rPr lang="ru-RU" sz="1200" b="0" i="0" kern="1200" dirty="0" err="1" smtClean="0">
                <a:solidFill>
                  <a:schemeClr val="tx1"/>
                </a:solidFill>
                <a:latin typeface="+mn-lt"/>
                <a:ea typeface="+mn-ea"/>
                <a:cs typeface="+mn-cs"/>
              </a:rPr>
              <a:t>Nissan</a:t>
            </a:r>
            <a:r>
              <a:rPr lang="ru-RU" sz="1200" b="0" i="0" kern="1200" dirty="0" smtClean="0">
                <a:solidFill>
                  <a:schemeClr val="tx1"/>
                </a:solidFill>
                <a:latin typeface="+mn-lt"/>
                <a:ea typeface="+mn-ea"/>
                <a:cs typeface="+mn-cs"/>
              </a:rPr>
              <a:t> (название которого расшифровывается как «японская промышленность»), успешно стартовавший на мировом рынке в 1950-х годах ХХ века, в 1999 г. оказался на грани исчезновения. Компания практически пережила клиническую смерть. Однако был найден иностранный партнер — компания </a:t>
            </a:r>
            <a:r>
              <a:rPr lang="ru-RU" sz="1200" b="0" i="0" kern="1200" dirty="0" err="1" smtClean="0">
                <a:solidFill>
                  <a:schemeClr val="tx1"/>
                </a:solidFill>
                <a:latin typeface="+mn-lt"/>
                <a:ea typeface="+mn-ea"/>
                <a:cs typeface="+mn-cs"/>
              </a:rPr>
              <a:t>Renault</a:t>
            </a:r>
            <a:r>
              <a:rPr lang="ru-RU" sz="1200" b="0" i="0" kern="1200" dirty="0" smtClean="0">
                <a:solidFill>
                  <a:schemeClr val="tx1"/>
                </a:solidFill>
                <a:latin typeface="+mn-lt"/>
                <a:ea typeface="+mn-ea"/>
                <a:cs typeface="+mn-cs"/>
              </a:rPr>
              <a:t>, которая приобрела 36,8% акций </a:t>
            </a:r>
            <a:r>
              <a:rPr lang="ru-RU" sz="1200" b="0" i="0" kern="1200" dirty="0" err="1" smtClean="0">
                <a:solidFill>
                  <a:schemeClr val="tx1"/>
                </a:solidFill>
                <a:latin typeface="+mn-lt"/>
                <a:ea typeface="+mn-ea"/>
                <a:cs typeface="+mn-cs"/>
              </a:rPr>
              <a:t>Nissan</a:t>
            </a:r>
            <a:r>
              <a:rPr lang="ru-RU" sz="1200" b="0" i="0" kern="1200" dirty="0" smtClean="0">
                <a:solidFill>
                  <a:schemeClr val="tx1"/>
                </a:solidFill>
                <a:latin typeface="+mn-lt"/>
                <a:ea typeface="+mn-ea"/>
                <a:cs typeface="+mn-cs"/>
              </a:rPr>
              <a:t>. Генеральным директором </a:t>
            </a:r>
            <a:r>
              <a:rPr lang="ru-RU" sz="1200" b="0" i="0" kern="1200" dirty="0" err="1" smtClean="0">
                <a:solidFill>
                  <a:schemeClr val="tx1"/>
                </a:solidFill>
                <a:latin typeface="+mn-lt"/>
                <a:ea typeface="+mn-ea"/>
                <a:cs typeface="+mn-cs"/>
              </a:rPr>
              <a:t>Nissan</a:t>
            </a:r>
            <a:r>
              <a:rPr lang="ru-RU" sz="1200" b="0" i="0" kern="1200" dirty="0" smtClean="0">
                <a:solidFill>
                  <a:schemeClr val="tx1"/>
                </a:solidFill>
                <a:latin typeface="+mn-lt"/>
                <a:ea typeface="+mn-ea"/>
                <a:cs typeface="+mn-cs"/>
              </a:rPr>
              <a:t> был назначен известный «убийца затрат» Карлос Гон, который пообещал, что возродит фирму за три года, а также торжественно поклялся, что покинет пост генерального директора, если к марту следующего года компания не станет прибыльной.</a:t>
            </a:r>
          </a:p>
          <a:p>
            <a:r>
              <a:rPr lang="ru-RU" sz="1200" b="0" i="0" kern="1200" dirty="0" smtClean="0">
                <a:solidFill>
                  <a:schemeClr val="tx1"/>
                </a:solidFill>
                <a:latin typeface="+mn-lt"/>
                <a:ea typeface="+mn-ea"/>
                <a:cs typeface="+mn-cs"/>
              </a:rPr>
              <a:t>В октябре 1999 г. он представил План Возрождения </a:t>
            </a:r>
            <a:r>
              <a:rPr lang="ru-RU" sz="1200" b="0" i="0" kern="1200" dirty="0" err="1" smtClean="0">
                <a:solidFill>
                  <a:schemeClr val="tx1"/>
                </a:solidFill>
                <a:latin typeface="+mn-lt"/>
                <a:ea typeface="+mn-ea"/>
                <a:cs typeface="+mn-cs"/>
              </a:rPr>
              <a:t>Nissan</a:t>
            </a:r>
            <a:r>
              <a:rPr lang="ru-RU" sz="1200" b="0" i="0" kern="1200" dirty="0" smtClean="0">
                <a:solidFill>
                  <a:schemeClr val="tx1"/>
                </a:solidFill>
                <a:latin typeface="+mn-lt"/>
                <a:ea typeface="+mn-ea"/>
                <a:cs typeface="+mn-cs"/>
              </a:rPr>
              <a:t>, который включал в себя ликвидацию более 20 тыс. рабочих мест по всему миру и закрытие пяти заводов на территории Японии. Обязательства впечатляли: добиться сбалансированности финансов уже в первый год реализации плана, за три года ликвидировать половину задолженности, поднять валовую рентабельность до 4,5% оборота, а также выставить на аукцион ценный актив — аэрокосмическое подразделение </a:t>
            </a:r>
            <a:r>
              <a:rPr lang="ru-RU" sz="1200" b="0" i="0" kern="1200" dirty="0" err="1" smtClean="0">
                <a:solidFill>
                  <a:schemeClr val="tx1"/>
                </a:solidFill>
                <a:latin typeface="+mn-lt"/>
                <a:ea typeface="+mn-ea"/>
                <a:cs typeface="+mn-cs"/>
              </a:rPr>
              <a:t>Nissan</a:t>
            </a:r>
            <a:r>
              <a:rPr lang="ru-RU" sz="1200" b="0" i="0" kern="1200" dirty="0" smtClean="0">
                <a:solidFill>
                  <a:schemeClr val="tx1"/>
                </a:solidFill>
                <a:latin typeface="+mn-lt"/>
                <a:ea typeface="+mn-ea"/>
                <a:cs typeface="+mn-cs"/>
              </a:rPr>
              <a:t>.</a:t>
            </a:r>
          </a:p>
          <a:p>
            <a:r>
              <a:rPr lang="ru-RU" sz="1200" b="0" i="0" kern="1200" dirty="0" smtClean="0">
                <a:solidFill>
                  <a:schemeClr val="tx1"/>
                </a:solidFill>
                <a:latin typeface="+mn-lt"/>
                <a:ea typeface="+mn-ea"/>
                <a:cs typeface="+mn-cs"/>
              </a:rPr>
              <a:t>План Возрождения </a:t>
            </a:r>
            <a:r>
              <a:rPr lang="ru-RU" sz="1200" b="0" i="0" kern="1200" dirty="0" err="1" smtClean="0">
                <a:solidFill>
                  <a:schemeClr val="tx1"/>
                </a:solidFill>
                <a:latin typeface="+mn-lt"/>
                <a:ea typeface="+mn-ea"/>
                <a:cs typeface="+mn-cs"/>
              </a:rPr>
              <a:t>Nissan</a:t>
            </a:r>
            <a:r>
              <a:rPr lang="ru-RU" sz="1200" b="0" i="0" kern="1200" dirty="0" smtClean="0">
                <a:solidFill>
                  <a:schemeClr val="tx1"/>
                </a:solidFill>
                <a:latin typeface="+mn-lt"/>
                <a:ea typeface="+mn-ea"/>
                <a:cs typeface="+mn-cs"/>
              </a:rPr>
              <a:t> сработал. Уже через два года цели были достигнуты, а к 2002-2003 финансовому году компания </a:t>
            </a:r>
            <a:r>
              <a:rPr lang="ru-RU" sz="1200" b="0" i="0" kern="1200" dirty="0" err="1" smtClean="0">
                <a:solidFill>
                  <a:schemeClr val="tx1"/>
                </a:solidFill>
                <a:latin typeface="+mn-lt"/>
                <a:ea typeface="+mn-ea"/>
                <a:cs typeface="+mn-cs"/>
              </a:rPr>
              <a:t>Nissan</a:t>
            </a:r>
            <a:r>
              <a:rPr lang="ru-RU" sz="1200" b="0" i="0" kern="1200" dirty="0" smtClean="0">
                <a:solidFill>
                  <a:schemeClr val="tx1"/>
                </a:solidFill>
                <a:latin typeface="+mn-lt"/>
                <a:ea typeface="+mn-ea"/>
                <a:cs typeface="+mn-cs"/>
              </a:rPr>
              <a:t> стала самым рентабельным в мире производителем автомобилей общего назначения. Альянс </a:t>
            </a:r>
            <a:r>
              <a:rPr lang="ru-RU" sz="1200" b="0" i="0" kern="1200" dirty="0" err="1" smtClean="0">
                <a:solidFill>
                  <a:schemeClr val="tx1"/>
                </a:solidFill>
                <a:latin typeface="+mn-lt"/>
                <a:ea typeface="+mn-ea"/>
                <a:cs typeface="+mn-cs"/>
              </a:rPr>
              <a:t>Nissan</a:t>
            </a:r>
            <a:r>
              <a:rPr lang="ru-RU" sz="1200" b="0" i="0" kern="1200" dirty="0" smtClean="0">
                <a:solidFill>
                  <a:schemeClr val="tx1"/>
                </a:solidFill>
                <a:latin typeface="+mn-lt"/>
                <a:ea typeface="+mn-ea"/>
                <a:cs typeface="+mn-cs"/>
              </a:rPr>
              <a:t> и </a:t>
            </a:r>
            <a:r>
              <a:rPr lang="ru-RU" sz="1200" b="0" i="0" kern="1200" dirty="0" err="1" smtClean="0">
                <a:solidFill>
                  <a:schemeClr val="tx1"/>
                </a:solidFill>
                <a:latin typeface="+mn-lt"/>
                <a:ea typeface="+mn-ea"/>
                <a:cs typeface="+mn-cs"/>
              </a:rPr>
              <a:t>Renault</a:t>
            </a:r>
            <a:r>
              <a:rPr lang="ru-RU" sz="1200" b="0" i="0" kern="1200" dirty="0" smtClean="0">
                <a:solidFill>
                  <a:schemeClr val="tx1"/>
                </a:solidFill>
                <a:latin typeface="+mn-lt"/>
                <a:ea typeface="+mn-ea"/>
                <a:cs typeface="+mn-cs"/>
              </a:rPr>
              <a:t> также оказался взаимовыгодным для компаний. Первые модели, изготовленные на новых совместных платформах, появились на рынке весной 2002 года. Это в том числе и </a:t>
            </a:r>
            <a:r>
              <a:rPr lang="ru-RU" sz="1200" b="0" i="0" kern="1200" dirty="0" err="1" smtClean="0">
                <a:solidFill>
                  <a:schemeClr val="tx1"/>
                </a:solidFill>
                <a:latin typeface="+mn-lt"/>
                <a:ea typeface="+mn-ea"/>
                <a:cs typeface="+mn-cs"/>
              </a:rPr>
              <a:t>Micra</a:t>
            </a:r>
            <a:r>
              <a:rPr lang="ru-RU" sz="1200" b="0" i="0" kern="1200" dirty="0" smtClean="0">
                <a:solidFill>
                  <a:schemeClr val="tx1"/>
                </a:solidFill>
                <a:latin typeface="+mn-lt"/>
                <a:ea typeface="+mn-ea"/>
                <a:cs typeface="+mn-cs"/>
              </a:rPr>
              <a:t> — модель, объединившая в себе ноу-хау, детали и агрегаты, интеграцию систем снабжения и комплектации, совместное использование производственных мощностей и сбытовой инфраструктуры по всему миру. Все это стало источниками роста эффективности производительности.</a:t>
            </a:r>
          </a:p>
          <a:p>
            <a:endParaRPr lang="ru-RU" dirty="0"/>
          </a:p>
        </p:txBody>
      </p:sp>
      <p:sp>
        <p:nvSpPr>
          <p:cNvPr id="4" name="Номер слайда 3"/>
          <p:cNvSpPr>
            <a:spLocks noGrp="1"/>
          </p:cNvSpPr>
          <p:nvPr>
            <p:ph type="sldNum" sz="quarter" idx="10"/>
          </p:nvPr>
        </p:nvSpPr>
        <p:spPr/>
        <p:txBody>
          <a:bodyPr/>
          <a:lstStyle/>
          <a:p>
            <a:fld id="{C69498D7-6230-4F8F-AA7D-0C5F0ED525DD}" type="slidenum">
              <a:rPr lang="ru-RU" smtClean="0"/>
              <a:t>5</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85000" lnSpcReduction="10000"/>
          </a:bodyPr>
          <a:lstStyle/>
          <a:p>
            <a:r>
              <a:rPr lang="ru-RU" sz="1200" b="0" i="0" kern="1200" dirty="0" smtClean="0">
                <a:solidFill>
                  <a:schemeClr val="tx1"/>
                </a:solidFill>
                <a:latin typeface="+mn-lt"/>
                <a:ea typeface="+mn-ea"/>
                <a:cs typeface="+mn-cs"/>
              </a:rPr>
              <a:t>В эксклюзивном интервью для &amp;.СТРАТЕГИИ Карлос Гон, генеральный директор компаний </a:t>
            </a:r>
            <a:r>
              <a:rPr lang="ru-RU" sz="1200" b="0" i="0" kern="1200" dirty="0" err="1" smtClean="0">
                <a:solidFill>
                  <a:schemeClr val="tx1"/>
                </a:solidFill>
                <a:latin typeface="+mn-lt"/>
                <a:ea typeface="+mn-ea"/>
                <a:cs typeface="+mn-cs"/>
              </a:rPr>
              <a:t>Nissan</a:t>
            </a:r>
            <a:r>
              <a:rPr lang="ru-RU" sz="1200" b="0" i="0" kern="1200" dirty="0" smtClean="0">
                <a:solidFill>
                  <a:schemeClr val="tx1"/>
                </a:solidFill>
                <a:latin typeface="+mn-lt"/>
                <a:ea typeface="+mn-ea"/>
                <a:cs typeface="+mn-cs"/>
              </a:rPr>
              <a:t> и </a:t>
            </a:r>
            <a:r>
              <a:rPr lang="ru-RU" sz="1200" b="0" i="0" kern="1200" dirty="0" err="1" smtClean="0">
                <a:solidFill>
                  <a:schemeClr val="tx1"/>
                </a:solidFill>
                <a:latin typeface="+mn-lt"/>
                <a:ea typeface="+mn-ea"/>
                <a:cs typeface="+mn-cs"/>
              </a:rPr>
              <a:t>Renault</a:t>
            </a:r>
            <a:r>
              <a:rPr lang="ru-RU" sz="1200" b="0" i="0" kern="1200" dirty="0" smtClean="0">
                <a:solidFill>
                  <a:schemeClr val="tx1"/>
                </a:solidFill>
                <a:latin typeface="+mn-lt"/>
                <a:ea typeface="+mn-ea"/>
                <a:cs typeface="+mn-cs"/>
              </a:rPr>
              <a:t>, рассказывает о том, какие проблемы пришлось преодолевать, реализовывая План Возрождения </a:t>
            </a:r>
            <a:r>
              <a:rPr lang="ru-RU" sz="1200" b="0" i="0" kern="1200" dirty="0" err="1" smtClean="0">
                <a:solidFill>
                  <a:schemeClr val="tx1"/>
                </a:solidFill>
                <a:latin typeface="+mn-lt"/>
                <a:ea typeface="+mn-ea"/>
                <a:cs typeface="+mn-cs"/>
              </a:rPr>
              <a:t>Nissan</a:t>
            </a:r>
            <a:r>
              <a:rPr lang="ru-RU" sz="1200" b="0" i="0" kern="1200" dirty="0" smtClean="0">
                <a:solidFill>
                  <a:schemeClr val="tx1"/>
                </a:solidFill>
                <a:latin typeface="+mn-lt"/>
                <a:ea typeface="+mn-ea"/>
                <a:cs typeface="+mn-cs"/>
              </a:rPr>
              <a:t>, о ключевых факторах успеха, а также о том, какие управленческие инструменты он использовал для преодоления трудностей и сопротивления.</a:t>
            </a:r>
          </a:p>
          <a:p>
            <a:r>
              <a:rPr lang="ru-RU" sz="1200" b="1" i="0" kern="1200" dirty="0" smtClean="0">
                <a:solidFill>
                  <a:schemeClr val="tx1"/>
                </a:solidFill>
                <a:latin typeface="+mn-lt"/>
                <a:ea typeface="+mn-ea"/>
                <a:cs typeface="+mn-cs"/>
              </a:rPr>
              <a:t>— Господин Гон, выведение компании </a:t>
            </a:r>
            <a:r>
              <a:rPr lang="ru-RU" sz="1200" b="1" i="0" kern="1200" dirty="0" err="1" smtClean="0">
                <a:solidFill>
                  <a:schemeClr val="tx1"/>
                </a:solidFill>
                <a:latin typeface="+mn-lt"/>
                <a:ea typeface="+mn-ea"/>
                <a:cs typeface="+mn-cs"/>
              </a:rPr>
              <a:t>Nissan</a:t>
            </a:r>
            <a:r>
              <a:rPr lang="ru-RU" sz="1200" b="1" i="0" kern="1200" dirty="0" smtClean="0">
                <a:solidFill>
                  <a:schemeClr val="tx1"/>
                </a:solidFill>
                <a:latin typeface="+mn-lt"/>
                <a:ea typeface="+mn-ea"/>
                <a:cs typeface="+mn-cs"/>
              </a:rPr>
              <a:t> из кризиса стало ярким примером истории успеха. На решении каких основных проблем вы сконцентрировали свои усилия в Плане Возрождения </a:t>
            </a:r>
            <a:r>
              <a:rPr lang="ru-RU" sz="1200" b="1" i="0" kern="1200" dirty="0" err="1" smtClean="0">
                <a:solidFill>
                  <a:schemeClr val="tx1"/>
                </a:solidFill>
                <a:latin typeface="+mn-lt"/>
                <a:ea typeface="+mn-ea"/>
                <a:cs typeface="+mn-cs"/>
              </a:rPr>
              <a:t>Nissan</a:t>
            </a:r>
            <a:r>
              <a:rPr lang="ru-RU" sz="1200" b="1" i="0" kern="1200" dirty="0" smtClean="0">
                <a:solidFill>
                  <a:schemeClr val="tx1"/>
                </a:solidFill>
                <a:latin typeface="+mn-lt"/>
                <a:ea typeface="+mn-ea"/>
                <a:cs typeface="+mn-cs"/>
              </a:rPr>
              <a:t>?</a:t>
            </a:r>
            <a:endParaRPr lang="ru-RU" sz="1200" b="0" i="0" kern="1200" dirty="0" smtClean="0">
              <a:solidFill>
                <a:schemeClr val="tx1"/>
              </a:solidFill>
              <a:latin typeface="+mn-lt"/>
              <a:ea typeface="+mn-ea"/>
              <a:cs typeface="+mn-cs"/>
            </a:endParaRPr>
          </a:p>
          <a:p>
            <a:r>
              <a:rPr lang="ru-RU" sz="1200" b="0" i="0" kern="1200" dirty="0" smtClean="0">
                <a:solidFill>
                  <a:schemeClr val="tx1"/>
                </a:solidFill>
                <a:latin typeface="+mn-lt"/>
                <a:ea typeface="+mn-ea"/>
                <a:cs typeface="+mn-cs"/>
              </a:rPr>
              <a:t>— С моей точки зрения, в процессе реализации Плана Возрождения </a:t>
            </a:r>
            <a:r>
              <a:rPr lang="ru-RU" sz="1200" b="0" i="0" kern="1200" dirty="0" err="1" smtClean="0">
                <a:solidFill>
                  <a:schemeClr val="tx1"/>
                </a:solidFill>
                <a:latin typeface="+mn-lt"/>
                <a:ea typeface="+mn-ea"/>
                <a:cs typeface="+mn-cs"/>
              </a:rPr>
              <a:t>Nissan</a:t>
            </a:r>
            <a:r>
              <a:rPr lang="ru-RU" sz="1200" b="0" i="0" kern="1200" dirty="0" smtClean="0">
                <a:solidFill>
                  <a:schemeClr val="tx1"/>
                </a:solidFill>
                <a:latin typeface="+mn-lt"/>
                <a:ea typeface="+mn-ea"/>
                <a:cs typeface="+mn-cs"/>
              </a:rPr>
              <a:t> нам пришлось столкнуться с пятью серьезными проблемами. Первая — недостаток четкой и понятной ориентации на прибыль. Вторая — компания мало уделяла внимания клиентам, изучению их потребностей и предпочтений, при этом чрезмерно фокусируясь на конкурентах. Третьей проблемой был недостаток работы на международном рынке. Четвертая проблема состояла в отсутствии чувства срочности и обязательности в реализации поставленных целей. И пятая, самая главная, — отсутствие общего видения или, иными словами, общего долгосрочного плана развития компании. Мы сосредоточились на указанных проблемах, систематически занимаясь ими, и реализовали несколько критически важных проектов.</a:t>
            </a:r>
          </a:p>
          <a:p>
            <a:r>
              <a:rPr lang="ru-RU" sz="1200" b="0" i="0" kern="1200" dirty="0" smtClean="0">
                <a:solidFill>
                  <a:schemeClr val="tx1"/>
                </a:solidFill>
                <a:latin typeface="+mn-lt"/>
                <a:ea typeface="+mn-ea"/>
                <a:cs typeface="+mn-cs"/>
              </a:rPr>
              <a:t>Прежде всего нам необходимо было мотивировать своих сотрудников, вселив в них уверенность в том, что они сами могут изменить сложившуюся ситуацию и вывести компанию из кризиса. На последующих этапах мы должны были сосредоточить внимание сотрудников на общем видении с тем, чтобы все начали двигаться в одном направлении. Третье, что мы сделали, — начали разработку новых продуктов, которые воплотили в жизнь наше общее видение. Это доказало миру, что </a:t>
            </a:r>
            <a:r>
              <a:rPr lang="ru-RU" sz="1200" b="0" i="0" kern="1200" dirty="0" err="1" smtClean="0">
                <a:solidFill>
                  <a:schemeClr val="tx1"/>
                </a:solidFill>
                <a:latin typeface="+mn-lt"/>
                <a:ea typeface="+mn-ea"/>
                <a:cs typeface="+mn-cs"/>
              </a:rPr>
              <a:t>Nissan</a:t>
            </a:r>
            <a:r>
              <a:rPr lang="ru-RU" sz="1200" b="0" i="0" kern="1200" dirty="0" smtClean="0">
                <a:solidFill>
                  <a:schemeClr val="tx1"/>
                </a:solidFill>
                <a:latin typeface="+mn-lt"/>
                <a:ea typeface="+mn-ea"/>
                <a:cs typeface="+mn-cs"/>
              </a:rPr>
              <a:t> не является клоном своих конкурентов. А для того чтобы консолидировать необходимые для всего этого инвестиции, для нас было жизненно важно в кратчайшие сроки стабилизировать финансовую ситуацию в компании.</a:t>
            </a:r>
          </a:p>
          <a:p>
            <a:r>
              <a:rPr lang="ru-RU" sz="1200" b="0" i="0" kern="1200" dirty="0" smtClean="0">
                <a:solidFill>
                  <a:schemeClr val="tx1"/>
                </a:solidFill>
                <a:latin typeface="+mn-lt"/>
                <a:ea typeface="+mn-ea"/>
                <a:cs typeface="+mn-cs"/>
              </a:rPr>
              <a:t>Однако на первых порах извне заметными были только сокращения, на которые мы вынуждены были пойти для стабилизации финансового состояния компании. Эффект от реализации остальных проектов стал очевидным лишь по истечении некоторого времени.</a:t>
            </a:r>
          </a:p>
          <a:p>
            <a:endParaRPr lang="ru-RU" dirty="0"/>
          </a:p>
        </p:txBody>
      </p:sp>
      <p:sp>
        <p:nvSpPr>
          <p:cNvPr id="4" name="Номер слайда 3"/>
          <p:cNvSpPr>
            <a:spLocks noGrp="1"/>
          </p:cNvSpPr>
          <p:nvPr>
            <p:ph type="sldNum" sz="quarter" idx="10"/>
          </p:nvPr>
        </p:nvSpPr>
        <p:spPr/>
        <p:txBody>
          <a:bodyPr/>
          <a:lstStyle/>
          <a:p>
            <a:fld id="{C69498D7-6230-4F8F-AA7D-0C5F0ED525DD}" type="slidenum">
              <a:rPr lang="ru-RU" smtClean="0"/>
              <a:t>6</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lnSpcReduction="10000"/>
          </a:bodyPr>
          <a:lstStyle/>
          <a:p>
            <a:r>
              <a:rPr lang="ru-RU" sz="1200" b="1" i="0" kern="1200" dirty="0" smtClean="0">
                <a:solidFill>
                  <a:schemeClr val="tx1"/>
                </a:solidFill>
                <a:latin typeface="+mn-lt"/>
                <a:ea typeface="+mn-ea"/>
                <a:cs typeface="+mn-cs"/>
              </a:rPr>
              <a:t>— Какими, с вашей точки зрения, были ключевые факторы успеха в возрождении </a:t>
            </a:r>
            <a:r>
              <a:rPr lang="ru-RU" sz="1200" b="1" i="0" kern="1200" dirty="0" err="1" smtClean="0">
                <a:solidFill>
                  <a:schemeClr val="tx1"/>
                </a:solidFill>
                <a:latin typeface="+mn-lt"/>
                <a:ea typeface="+mn-ea"/>
                <a:cs typeface="+mn-cs"/>
              </a:rPr>
              <a:t>Nissan</a:t>
            </a:r>
            <a:r>
              <a:rPr lang="ru-RU" sz="1200" b="1" i="0" kern="1200" dirty="0" smtClean="0">
                <a:solidFill>
                  <a:schemeClr val="tx1"/>
                </a:solidFill>
                <a:latin typeface="+mn-lt"/>
                <a:ea typeface="+mn-ea"/>
                <a:cs typeface="+mn-cs"/>
              </a:rPr>
              <a:t>?</a:t>
            </a:r>
            <a:endParaRPr lang="ru-RU" sz="1200" b="0" i="0" kern="1200" dirty="0" smtClean="0">
              <a:solidFill>
                <a:schemeClr val="tx1"/>
              </a:solidFill>
              <a:latin typeface="+mn-lt"/>
              <a:ea typeface="+mn-ea"/>
              <a:cs typeface="+mn-cs"/>
            </a:endParaRPr>
          </a:p>
          <a:p>
            <a:r>
              <a:rPr lang="ru-RU" sz="1200" b="0" i="0" kern="1200" dirty="0" smtClean="0">
                <a:solidFill>
                  <a:schemeClr val="tx1"/>
                </a:solidFill>
                <a:latin typeface="+mn-lt"/>
                <a:ea typeface="+mn-ea"/>
                <a:cs typeface="+mn-cs"/>
              </a:rPr>
              <a:t>— Таких ключевых факторов три. Первый заключается в том, что вам необходимо совместно с сотрудниками компании определить общее видение того, куда двигаться, где находится пункт назначения, и донести эту информацию на все уровни компании. Второй фактор — стратегия, которая показывает, как попасть в пункт назначения, как достичь поставленных целей, какому плану действий следовать. Необходимо также убедиться в том, что этого плана придерживаются на всех уровнях компании и все знают, какой индивидуальный вклад требуется от каждого сотрудника фирмы. Третий фактор — чувство преданности и веры руководства компании, которое распространяется на все ее уровни и заражает каждого сотрудника верой в то, что он или она здесь для того, чтобы возродить компанию.</a:t>
            </a:r>
          </a:p>
          <a:p>
            <a:r>
              <a:rPr lang="ru-RU" sz="1200" b="0" i="0" kern="1200" dirty="0" smtClean="0">
                <a:solidFill>
                  <a:schemeClr val="tx1"/>
                </a:solidFill>
                <a:latin typeface="+mn-lt"/>
                <a:ea typeface="+mn-ea"/>
                <a:cs typeface="+mn-cs"/>
              </a:rPr>
              <a:t>В конце концов достигнутые результаты закрепляют все это, вызывая доверие, внушая чувство уверенности и безопасности, а также мотивируя на продолжение борьбы. Таким образом, ключевые факторы успеха — </a:t>
            </a:r>
            <a:r>
              <a:rPr lang="ru-RU" sz="1200" b="0" i="0" kern="1200" dirty="0" err="1" smtClean="0">
                <a:solidFill>
                  <a:schemeClr val="tx1"/>
                </a:solidFill>
                <a:latin typeface="+mn-lt"/>
                <a:ea typeface="+mn-ea"/>
                <a:cs typeface="+mn-cs"/>
              </a:rPr>
              <a:t>визия</a:t>
            </a:r>
            <a:r>
              <a:rPr lang="ru-RU" sz="1200" b="0" i="0" kern="1200" dirty="0" smtClean="0">
                <a:solidFill>
                  <a:schemeClr val="tx1"/>
                </a:solidFill>
                <a:latin typeface="+mn-lt"/>
                <a:ea typeface="+mn-ea"/>
                <a:cs typeface="+mn-cs"/>
              </a:rPr>
              <a:t>, стратегия, преданность и достижение результатов.</a:t>
            </a:r>
          </a:p>
          <a:p>
            <a:r>
              <a:rPr lang="ru-RU" sz="1200" b="0" i="0" kern="1200" dirty="0" smtClean="0">
                <a:solidFill>
                  <a:schemeClr val="tx1"/>
                </a:solidFill>
                <a:latin typeface="+mn-lt"/>
                <a:ea typeface="+mn-ea"/>
                <a:cs typeface="+mn-cs"/>
              </a:rPr>
              <a:t>При этом самая большая ошибка, которую делают менеджеры, проводя кардинальные изменения в компании, заключается в том, что они не налаживают контакт с сотрудниками. Если этого не сделать, никакие изменения не возможны. Необходимо чувствовать ситуацию, понимать ожидания людей, отвечать этим ожиданиям так, чтобы возродить компанию. Это сложное задание.</a:t>
            </a:r>
          </a:p>
          <a:p>
            <a:endParaRPr lang="ru-RU" dirty="0"/>
          </a:p>
        </p:txBody>
      </p:sp>
      <p:sp>
        <p:nvSpPr>
          <p:cNvPr id="4" name="Номер слайда 3"/>
          <p:cNvSpPr>
            <a:spLocks noGrp="1"/>
          </p:cNvSpPr>
          <p:nvPr>
            <p:ph type="sldNum" sz="quarter" idx="10"/>
          </p:nvPr>
        </p:nvSpPr>
        <p:spPr/>
        <p:txBody>
          <a:bodyPr/>
          <a:lstStyle/>
          <a:p>
            <a:fld id="{C69498D7-6230-4F8F-AA7D-0C5F0ED525DD}" type="slidenum">
              <a:rPr lang="ru-RU" smtClean="0"/>
              <a:t>7</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22.01.2015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22.01.2015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22.01.2015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22.01.2015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22.01.2015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22.01.2015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22.01.2015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22.01.2015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46219.jpg"/>
          <p:cNvPicPr>
            <a:picLocks noChangeAspect="1"/>
          </p:cNvPicPr>
          <p:nvPr/>
        </p:nvPicPr>
        <p:blipFill>
          <a:blip r:embed="rId2" cstate="print"/>
          <a:stretch>
            <a:fillRect/>
          </a:stretch>
        </p:blipFill>
        <p:spPr>
          <a:xfrm>
            <a:off x="2267744" y="1628800"/>
            <a:ext cx="4570024" cy="3888431"/>
          </a:xfrm>
          <a:prstGeom prst="rect">
            <a:avLst/>
          </a:prstGeom>
        </p:spPr>
      </p:pic>
      <p:sp>
        <p:nvSpPr>
          <p:cNvPr id="5" name="Прямоугольник 4"/>
          <p:cNvSpPr/>
          <p:nvPr/>
        </p:nvSpPr>
        <p:spPr>
          <a:xfrm>
            <a:off x="3387643" y="188640"/>
            <a:ext cx="2358466" cy="646331"/>
          </a:xfrm>
          <a:prstGeom prst="rect">
            <a:avLst/>
          </a:prstGeom>
          <a:noFill/>
        </p:spPr>
        <p:txBody>
          <a:bodyPr wrap="none" lIns="91440" tIns="45720" rIns="91440" bIns="45720">
            <a:spAutoFit/>
          </a:bodyPr>
          <a:lstStyle/>
          <a:p>
            <a:pPr algn="ctr"/>
            <a:r>
              <a:rPr lang="ru-RU" sz="3600" b="1" dirty="0" smtClean="0">
                <a:ln w="1905"/>
                <a:solidFill>
                  <a:schemeClr val="accent6">
                    <a:lumMod val="75000"/>
                  </a:schemeClr>
                </a:solidFill>
                <a:effectLst>
                  <a:innerShdw blurRad="69850" dist="43180" dir="5400000">
                    <a:srgbClr val="000000">
                      <a:alpha val="65000"/>
                    </a:srgbClr>
                  </a:innerShdw>
                </a:effectLst>
              </a:rPr>
              <a:t>Карлос Гон</a:t>
            </a:r>
            <a:endParaRPr lang="ru-RU" sz="3600" b="1" cap="none" spc="0" dirty="0">
              <a:ln w="1905"/>
              <a:solidFill>
                <a:schemeClr val="accent6">
                  <a:lumMod val="75000"/>
                </a:schemeClr>
              </a:solidFill>
              <a:effectLst>
                <a:innerShdw blurRad="69850" dist="43180" dir="5400000">
                  <a:srgbClr val="000000">
                    <a:alpha val="65000"/>
                  </a:srgbClr>
                </a:innerShdw>
              </a:effectLst>
            </a:endParaRPr>
          </a:p>
        </p:txBody>
      </p:sp>
      <p:sp>
        <p:nvSpPr>
          <p:cNvPr id="6" name="TextBox 5"/>
          <p:cNvSpPr txBox="1"/>
          <p:nvPr/>
        </p:nvSpPr>
        <p:spPr>
          <a:xfrm>
            <a:off x="1979712" y="764704"/>
            <a:ext cx="5328592" cy="830997"/>
          </a:xfrm>
          <a:prstGeom prst="rect">
            <a:avLst/>
          </a:prstGeom>
          <a:noFill/>
        </p:spPr>
        <p:txBody>
          <a:bodyPr wrap="square" rtlCol="0">
            <a:spAutoFit/>
          </a:bodyPr>
          <a:lstStyle/>
          <a:p>
            <a:pPr algn="ctr"/>
            <a:r>
              <a:rPr lang="ru-RU" sz="2400" dirty="0" smtClean="0"/>
              <a:t>Президент и генеральный директор компаний </a:t>
            </a:r>
            <a:r>
              <a:rPr lang="ru-RU" sz="2400" dirty="0" err="1" smtClean="0"/>
              <a:t>Renault</a:t>
            </a:r>
            <a:r>
              <a:rPr lang="ru-RU" sz="2400" dirty="0" smtClean="0"/>
              <a:t> и </a:t>
            </a:r>
            <a:r>
              <a:rPr lang="ru-RU" sz="2400" dirty="0" err="1" smtClean="0"/>
              <a:t>Nissan</a:t>
            </a:r>
            <a:endParaRPr lang="ru-RU" sz="2400" dirty="0"/>
          </a:p>
        </p:txBody>
      </p:sp>
      <p:sp>
        <p:nvSpPr>
          <p:cNvPr id="7" name="TextBox 6"/>
          <p:cNvSpPr txBox="1"/>
          <p:nvPr/>
        </p:nvSpPr>
        <p:spPr>
          <a:xfrm>
            <a:off x="5868144" y="5517232"/>
            <a:ext cx="3024336" cy="923330"/>
          </a:xfrm>
          <a:prstGeom prst="rect">
            <a:avLst/>
          </a:prstGeom>
          <a:noFill/>
        </p:spPr>
        <p:txBody>
          <a:bodyPr wrap="square" rtlCol="0">
            <a:spAutoFit/>
          </a:bodyPr>
          <a:lstStyle/>
          <a:p>
            <a:pPr algn="r"/>
            <a:r>
              <a:rPr lang="ru-RU" dirty="0" smtClean="0"/>
              <a:t>Выполнила: студентка группы БИ-13-1</a:t>
            </a:r>
          </a:p>
          <a:p>
            <a:pPr algn="r"/>
            <a:r>
              <a:rPr lang="ru-RU" dirty="0" smtClean="0"/>
              <a:t>Михайлова Ольга Игоревна</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3212093" y="188640"/>
            <a:ext cx="2709588" cy="646331"/>
          </a:xfrm>
          <a:prstGeom prst="rect">
            <a:avLst/>
          </a:prstGeom>
          <a:noFill/>
        </p:spPr>
        <p:txBody>
          <a:bodyPr wrap="none" lIns="91440" tIns="45720" rIns="91440" bIns="45720">
            <a:spAutoFit/>
          </a:bodyPr>
          <a:lstStyle/>
          <a:p>
            <a:pPr algn="ctr"/>
            <a:r>
              <a:rPr lang="ru-RU" sz="3600" b="1" cap="none" spc="0" dirty="0" smtClean="0">
                <a:ln w="1905"/>
                <a:solidFill>
                  <a:schemeClr val="accent6">
                    <a:lumMod val="75000"/>
                  </a:schemeClr>
                </a:solidFill>
                <a:effectLst>
                  <a:innerShdw blurRad="69850" dist="43180" dir="5400000">
                    <a:srgbClr val="000000">
                      <a:alpha val="65000"/>
                    </a:srgbClr>
                  </a:innerShdw>
                </a:effectLst>
              </a:rPr>
              <a:t>Содержание</a:t>
            </a:r>
            <a:endParaRPr lang="ru-RU" sz="3600" b="1" cap="none" spc="0" dirty="0">
              <a:ln w="1905"/>
              <a:solidFill>
                <a:schemeClr val="accent6">
                  <a:lumMod val="75000"/>
                </a:schemeClr>
              </a:solidFill>
              <a:effectLst>
                <a:innerShdw blurRad="69850" dist="43180" dir="5400000">
                  <a:srgbClr val="000000">
                    <a:alpha val="65000"/>
                  </a:srgbClr>
                </a:innerShdw>
              </a:effectLst>
            </a:endParaRPr>
          </a:p>
        </p:txBody>
      </p:sp>
      <p:sp>
        <p:nvSpPr>
          <p:cNvPr id="7" name="TextBox 6"/>
          <p:cNvSpPr txBox="1"/>
          <p:nvPr/>
        </p:nvSpPr>
        <p:spPr>
          <a:xfrm>
            <a:off x="1115616" y="1052736"/>
            <a:ext cx="7020272" cy="6309420"/>
          </a:xfrm>
          <a:prstGeom prst="rect">
            <a:avLst/>
          </a:prstGeom>
          <a:noFill/>
        </p:spPr>
        <p:txBody>
          <a:bodyPr wrap="square" rtlCol="0">
            <a:spAutoFit/>
          </a:bodyPr>
          <a:lstStyle/>
          <a:p>
            <a:pPr marL="514350" indent="-514350">
              <a:buFont typeface="+mj-lt"/>
              <a:buAutoNum type="arabicPeriod"/>
            </a:pPr>
            <a:r>
              <a:rPr lang="ru-RU" sz="2800" dirty="0" smtClean="0"/>
              <a:t>Введение</a:t>
            </a:r>
            <a:endParaRPr lang="en-US" sz="2800" dirty="0" smtClean="0"/>
          </a:p>
          <a:p>
            <a:pPr marL="514350" indent="-514350">
              <a:buFont typeface="+mj-lt"/>
              <a:buAutoNum type="arabicPeriod"/>
            </a:pPr>
            <a:endParaRPr lang="en-US" sz="2800" dirty="0" smtClean="0"/>
          </a:p>
          <a:p>
            <a:pPr marL="514350" indent="-514350">
              <a:buFont typeface="+mj-lt"/>
              <a:buAutoNum type="arabicPeriod"/>
            </a:pPr>
            <a:r>
              <a:rPr lang="ru-RU" sz="2800" dirty="0" smtClean="0"/>
              <a:t>Биография</a:t>
            </a:r>
          </a:p>
          <a:p>
            <a:pPr marL="514350" indent="-514350">
              <a:buFont typeface="+mj-lt"/>
              <a:buAutoNum type="arabicPeriod"/>
            </a:pPr>
            <a:endParaRPr lang="ru-RU" sz="2800" dirty="0" smtClean="0"/>
          </a:p>
          <a:p>
            <a:pPr marL="514350" indent="-514350">
              <a:buFont typeface="+mj-lt"/>
              <a:buAutoNum type="arabicPeriod"/>
            </a:pPr>
            <a:r>
              <a:rPr lang="ru-RU" sz="2800" dirty="0" smtClean="0"/>
              <a:t>План Возрождения «</a:t>
            </a:r>
            <a:r>
              <a:rPr lang="en-US" sz="2800" dirty="0" smtClean="0"/>
              <a:t>Nissan</a:t>
            </a:r>
            <a:r>
              <a:rPr lang="ru-RU" sz="2800" dirty="0" smtClean="0"/>
              <a:t>»</a:t>
            </a:r>
          </a:p>
          <a:p>
            <a:pPr marL="514350" indent="-514350"/>
            <a:r>
              <a:rPr lang="ru-RU" sz="2400" dirty="0" smtClean="0"/>
              <a:t> </a:t>
            </a:r>
            <a:r>
              <a:rPr lang="ru-RU" sz="2400" dirty="0" smtClean="0"/>
              <a:t>          1) Задачи</a:t>
            </a:r>
          </a:p>
          <a:p>
            <a:pPr marL="514350" indent="-514350"/>
            <a:r>
              <a:rPr lang="ru-RU" sz="2400" dirty="0" smtClean="0"/>
              <a:t> </a:t>
            </a:r>
            <a:r>
              <a:rPr lang="ru-RU" sz="2400" dirty="0" smtClean="0"/>
              <a:t>          2) Проблемы</a:t>
            </a:r>
          </a:p>
          <a:p>
            <a:pPr marL="514350" indent="-514350"/>
            <a:r>
              <a:rPr lang="ru-RU" sz="2400" dirty="0" smtClean="0"/>
              <a:t> </a:t>
            </a:r>
            <a:r>
              <a:rPr lang="ru-RU" sz="2400" dirty="0" smtClean="0"/>
              <a:t>          3) Факторы успеха</a:t>
            </a:r>
          </a:p>
          <a:p>
            <a:pPr marL="514350" indent="-514350"/>
            <a:endParaRPr lang="ru-RU" sz="2400" dirty="0" smtClean="0"/>
          </a:p>
          <a:p>
            <a:pPr marL="457200" indent="-457200"/>
            <a:r>
              <a:rPr lang="ru-RU" sz="2800" dirty="0" smtClean="0"/>
              <a:t>4.   Заключение</a:t>
            </a:r>
            <a:endParaRPr lang="en-US" sz="2800" dirty="0" smtClean="0"/>
          </a:p>
          <a:p>
            <a:pPr marL="457200" indent="-457200">
              <a:buFont typeface="+mj-lt"/>
              <a:buAutoNum type="arabicPeriod"/>
            </a:pPr>
            <a:endParaRPr lang="en-US" sz="2800" dirty="0" smtClean="0"/>
          </a:p>
          <a:p>
            <a:pPr marL="457200" indent="-457200">
              <a:buFont typeface="+mj-lt"/>
              <a:buAutoNum type="arabicPeriod"/>
            </a:pPr>
            <a:endParaRPr lang="ru-RU" sz="2800" dirty="0" smtClean="0"/>
          </a:p>
          <a:p>
            <a:pPr marL="457200" indent="-457200">
              <a:buFont typeface="+mj-lt"/>
              <a:buAutoNum type="arabicPeriod"/>
            </a:pPr>
            <a:endParaRPr lang="ru-RU" sz="2800" dirty="0" smtClean="0"/>
          </a:p>
          <a:p>
            <a:pPr marL="457200" indent="-457200">
              <a:buFont typeface="+mj-lt"/>
              <a:buAutoNum type="arabicPeriod"/>
            </a:pPr>
            <a:endParaRPr lang="en-US" sz="2800" dirty="0" smtClean="0"/>
          </a:p>
          <a:p>
            <a:pPr marL="457200" indent="-457200"/>
            <a:endParaRPr lang="en-US" sz="28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1211958053.jpg"/>
          <p:cNvPicPr>
            <a:picLocks noChangeAspect="1"/>
          </p:cNvPicPr>
          <p:nvPr/>
        </p:nvPicPr>
        <p:blipFill>
          <a:blip r:embed="rId2" cstate="print"/>
          <a:stretch>
            <a:fillRect/>
          </a:stretch>
        </p:blipFill>
        <p:spPr>
          <a:xfrm>
            <a:off x="611560" y="908720"/>
            <a:ext cx="4000444" cy="5328592"/>
          </a:xfrm>
          <a:prstGeom prst="rect">
            <a:avLst/>
          </a:prstGeom>
        </p:spPr>
      </p:pic>
      <p:sp>
        <p:nvSpPr>
          <p:cNvPr id="5" name="TextBox 4"/>
          <p:cNvSpPr txBox="1"/>
          <p:nvPr/>
        </p:nvSpPr>
        <p:spPr>
          <a:xfrm>
            <a:off x="5220072" y="2132856"/>
            <a:ext cx="3312368" cy="2677656"/>
          </a:xfrm>
          <a:prstGeom prst="rect">
            <a:avLst/>
          </a:prstGeom>
          <a:noFill/>
        </p:spPr>
        <p:txBody>
          <a:bodyPr wrap="square" rtlCol="0">
            <a:spAutoFit/>
          </a:bodyPr>
          <a:lstStyle/>
          <a:p>
            <a:r>
              <a:rPr lang="ru-RU" sz="2400" dirty="0" smtClean="0"/>
              <a:t>Карлос Гон </a:t>
            </a:r>
            <a:r>
              <a:rPr lang="ru-RU" sz="2400" dirty="0" smtClean="0"/>
              <a:t>п</a:t>
            </a:r>
            <a:r>
              <a:rPr lang="ru-RU" sz="2400" dirty="0" smtClean="0"/>
              <a:t>олучил </a:t>
            </a:r>
            <a:r>
              <a:rPr lang="ru-RU" sz="2400" dirty="0" smtClean="0"/>
              <a:t>известность в связи с блестящим воплощением в жизнь плана по выводу из тяжёлого кризиса компании </a:t>
            </a:r>
            <a:r>
              <a:rPr lang="ru-RU" sz="2400" dirty="0" err="1" smtClean="0"/>
              <a:t>Nissan</a:t>
            </a:r>
            <a:r>
              <a:rPr lang="ru-RU" sz="2400" dirty="0" smtClean="0"/>
              <a:t>.</a:t>
            </a:r>
            <a:endParaRPr lang="ru-RU" sz="2400" dirty="0"/>
          </a:p>
        </p:txBody>
      </p:sp>
      <p:sp>
        <p:nvSpPr>
          <p:cNvPr id="6" name="Прямоугольник 5"/>
          <p:cNvSpPr/>
          <p:nvPr/>
        </p:nvSpPr>
        <p:spPr>
          <a:xfrm>
            <a:off x="3499507" y="188640"/>
            <a:ext cx="2134752" cy="646331"/>
          </a:xfrm>
          <a:prstGeom prst="rect">
            <a:avLst/>
          </a:prstGeom>
          <a:noFill/>
        </p:spPr>
        <p:txBody>
          <a:bodyPr wrap="none" lIns="91440" tIns="45720" rIns="91440" bIns="45720">
            <a:spAutoFit/>
          </a:bodyPr>
          <a:lstStyle/>
          <a:p>
            <a:pPr algn="ctr"/>
            <a:r>
              <a:rPr lang="ru-RU" sz="3600" b="1" dirty="0" smtClean="0">
                <a:ln w="1905"/>
                <a:solidFill>
                  <a:schemeClr val="accent6">
                    <a:lumMod val="75000"/>
                  </a:schemeClr>
                </a:solidFill>
                <a:effectLst>
                  <a:innerShdw blurRad="69850" dist="43180" dir="5400000">
                    <a:srgbClr val="000000">
                      <a:alpha val="65000"/>
                    </a:srgbClr>
                  </a:innerShdw>
                </a:effectLst>
              </a:rPr>
              <a:t>Введение</a:t>
            </a:r>
            <a:endParaRPr lang="ru-RU" sz="3600" b="1" cap="none" spc="0" dirty="0">
              <a:ln w="1905"/>
              <a:solidFill>
                <a:schemeClr val="accent6">
                  <a:lumMod val="75000"/>
                </a:schemeClr>
              </a:solidFill>
              <a:effectLst>
                <a:innerShdw blurRad="69850" dist="43180" dir="5400000">
                  <a:srgbClr val="000000">
                    <a:alpha val="65000"/>
                  </a:srgbClr>
                </a:inn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375686" y="188640"/>
            <a:ext cx="2382383" cy="646331"/>
          </a:xfrm>
          <a:prstGeom prst="rect">
            <a:avLst/>
          </a:prstGeom>
          <a:noFill/>
        </p:spPr>
        <p:txBody>
          <a:bodyPr wrap="none" lIns="91440" tIns="45720" rIns="91440" bIns="45720">
            <a:spAutoFit/>
          </a:bodyPr>
          <a:lstStyle/>
          <a:p>
            <a:pPr algn="ctr"/>
            <a:r>
              <a:rPr lang="ru-RU" sz="3600" b="1" dirty="0" smtClean="0">
                <a:ln w="1905"/>
                <a:solidFill>
                  <a:schemeClr val="accent6">
                    <a:lumMod val="75000"/>
                  </a:schemeClr>
                </a:solidFill>
                <a:effectLst>
                  <a:innerShdw blurRad="69850" dist="43180" dir="5400000">
                    <a:srgbClr val="000000">
                      <a:alpha val="65000"/>
                    </a:srgbClr>
                  </a:innerShdw>
                </a:effectLst>
              </a:rPr>
              <a:t>Биография</a:t>
            </a:r>
            <a:endParaRPr lang="ru-RU" sz="3600" b="1" cap="none" spc="0" dirty="0">
              <a:ln w="1905"/>
              <a:solidFill>
                <a:schemeClr val="accent6">
                  <a:lumMod val="75000"/>
                </a:schemeClr>
              </a:solidFill>
              <a:effectLst>
                <a:innerShdw blurRad="69850" dist="43180" dir="5400000">
                  <a:srgbClr val="000000">
                    <a:alpha val="65000"/>
                  </a:srgbClr>
                </a:innerShdw>
              </a:effectLst>
            </a:endParaRPr>
          </a:p>
        </p:txBody>
      </p:sp>
      <p:sp>
        <p:nvSpPr>
          <p:cNvPr id="5" name="TextBox 4"/>
          <p:cNvSpPr txBox="1"/>
          <p:nvPr/>
        </p:nvSpPr>
        <p:spPr>
          <a:xfrm>
            <a:off x="683568" y="1052736"/>
            <a:ext cx="7848872" cy="4708981"/>
          </a:xfrm>
          <a:prstGeom prst="rect">
            <a:avLst/>
          </a:prstGeom>
          <a:noFill/>
        </p:spPr>
        <p:txBody>
          <a:bodyPr wrap="square" rtlCol="0">
            <a:spAutoFit/>
          </a:bodyPr>
          <a:lstStyle/>
          <a:p>
            <a:r>
              <a:rPr lang="ru-RU" sz="2400" dirty="0" smtClean="0"/>
              <a:t>Родился в 1954 году в Бразилии. По национальности ливанец, христианин. В 1974 году окончил химфак Высшей политехнической школы в Париже, в 1978 — Высшую горную школу. </a:t>
            </a:r>
            <a:endParaRPr lang="ru-RU" sz="2400" dirty="0" smtClean="0"/>
          </a:p>
          <a:p>
            <a:r>
              <a:rPr lang="ru-RU" sz="2400" dirty="0" smtClean="0"/>
              <a:t>С </a:t>
            </a:r>
            <a:r>
              <a:rPr lang="ru-RU" sz="2400" dirty="0" smtClean="0"/>
              <a:t>декабря 1978 года работал в компании «</a:t>
            </a:r>
            <a:r>
              <a:rPr lang="ru-RU" sz="2400" dirty="0" err="1" smtClean="0"/>
              <a:t>Мишлен</a:t>
            </a:r>
            <a:r>
              <a:rPr lang="ru-RU" sz="2400" dirty="0" smtClean="0"/>
              <a:t>». В декабре 1996 года был назначен исполнительным вице-президентом «</a:t>
            </a:r>
            <a:r>
              <a:rPr lang="ru-RU" sz="2400" dirty="0" err="1" smtClean="0"/>
              <a:t>Рено</a:t>
            </a:r>
            <a:r>
              <a:rPr lang="ru-RU" sz="2400" dirty="0" smtClean="0"/>
              <a:t>», в июне 1999 года переведен в «</a:t>
            </a:r>
            <a:r>
              <a:rPr lang="ru-RU" sz="2400" dirty="0" err="1" smtClean="0"/>
              <a:t>Ниссан</a:t>
            </a:r>
            <a:r>
              <a:rPr lang="ru-RU" sz="2400" dirty="0" smtClean="0"/>
              <a:t>». В 2000 году стал президентом и генеральным директором компании «</a:t>
            </a:r>
            <a:r>
              <a:rPr lang="ru-RU" sz="2400" dirty="0" err="1" smtClean="0"/>
              <a:t>Ниссан</a:t>
            </a:r>
            <a:r>
              <a:rPr lang="ru-RU" sz="2400" dirty="0" smtClean="0"/>
              <a:t>», а в апреле — президентом и генеральным директором концерна «</a:t>
            </a:r>
            <a:r>
              <a:rPr lang="ru-RU" sz="2400" dirty="0" err="1" smtClean="0"/>
              <a:t>Рено</a:t>
            </a:r>
            <a:r>
              <a:rPr lang="ru-RU" sz="2400" dirty="0" smtClean="0"/>
              <a:t>».</a:t>
            </a:r>
            <a:endParaRPr lang="ru-RU" sz="2400" dirty="0" smtClean="0"/>
          </a:p>
          <a:p>
            <a:endParaRPr lang="ru-RU"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599727" y="188641"/>
            <a:ext cx="5934317" cy="1200329"/>
          </a:xfrm>
          <a:prstGeom prst="rect">
            <a:avLst/>
          </a:prstGeom>
          <a:noFill/>
        </p:spPr>
        <p:txBody>
          <a:bodyPr wrap="square" lIns="91440" tIns="45720" rIns="91440" bIns="45720">
            <a:spAutoFit/>
          </a:bodyPr>
          <a:lstStyle/>
          <a:p>
            <a:pPr algn="ctr"/>
            <a:r>
              <a:rPr lang="ru-RU" sz="3600" b="1" cap="none" spc="0" dirty="0" smtClean="0">
                <a:ln w="1905"/>
                <a:solidFill>
                  <a:schemeClr val="accent6">
                    <a:lumMod val="75000"/>
                  </a:schemeClr>
                </a:solidFill>
                <a:effectLst>
                  <a:innerShdw blurRad="69850" dist="43180" dir="5400000">
                    <a:srgbClr val="000000">
                      <a:alpha val="65000"/>
                    </a:srgbClr>
                  </a:innerShdw>
                </a:effectLst>
              </a:rPr>
              <a:t>План Возрождения «</a:t>
            </a:r>
            <a:r>
              <a:rPr lang="en-US" sz="3600" b="1" cap="none" spc="0" dirty="0" smtClean="0">
                <a:ln w="1905"/>
                <a:solidFill>
                  <a:schemeClr val="accent6">
                    <a:lumMod val="75000"/>
                  </a:schemeClr>
                </a:solidFill>
                <a:effectLst>
                  <a:innerShdw blurRad="69850" dist="43180" dir="5400000">
                    <a:srgbClr val="000000">
                      <a:alpha val="65000"/>
                    </a:srgbClr>
                  </a:innerShdw>
                </a:effectLst>
              </a:rPr>
              <a:t>Nissan</a:t>
            </a:r>
            <a:r>
              <a:rPr lang="ru-RU" sz="3600" b="1" cap="none" spc="0" dirty="0" smtClean="0">
                <a:ln w="1905"/>
                <a:solidFill>
                  <a:schemeClr val="accent6">
                    <a:lumMod val="75000"/>
                  </a:schemeClr>
                </a:solidFill>
                <a:effectLst>
                  <a:innerShdw blurRad="69850" dist="43180" dir="5400000">
                    <a:srgbClr val="000000">
                      <a:alpha val="65000"/>
                    </a:srgbClr>
                  </a:innerShdw>
                </a:effectLst>
              </a:rPr>
              <a:t>»</a:t>
            </a:r>
            <a:endParaRPr lang="en-US" sz="3600" b="1" cap="none" spc="0" dirty="0" smtClean="0">
              <a:ln w="1905"/>
              <a:solidFill>
                <a:schemeClr val="accent6">
                  <a:lumMod val="75000"/>
                </a:schemeClr>
              </a:solidFill>
              <a:effectLst>
                <a:innerShdw blurRad="69850" dist="43180" dir="5400000">
                  <a:srgbClr val="000000">
                    <a:alpha val="65000"/>
                  </a:srgbClr>
                </a:innerShdw>
              </a:effectLst>
            </a:endParaRPr>
          </a:p>
          <a:p>
            <a:pPr algn="ctr"/>
            <a:endParaRPr lang="ru-RU" sz="3600" b="1" cap="none" spc="0" dirty="0">
              <a:ln w="1905"/>
              <a:solidFill>
                <a:schemeClr val="accent6">
                  <a:lumMod val="75000"/>
                </a:schemeClr>
              </a:solidFill>
              <a:effectLst>
                <a:innerShdw blurRad="69850" dist="43180" dir="5400000">
                  <a:srgbClr val="000000">
                    <a:alpha val="65000"/>
                  </a:srgbClr>
                </a:innerShdw>
              </a:effectLst>
            </a:endParaRPr>
          </a:p>
        </p:txBody>
      </p:sp>
      <p:sp>
        <p:nvSpPr>
          <p:cNvPr id="6" name="TextBox 5"/>
          <p:cNvSpPr txBox="1"/>
          <p:nvPr/>
        </p:nvSpPr>
        <p:spPr>
          <a:xfrm>
            <a:off x="1043608" y="1412776"/>
            <a:ext cx="7020272" cy="2246769"/>
          </a:xfrm>
          <a:prstGeom prst="rect">
            <a:avLst/>
          </a:prstGeom>
          <a:noFill/>
        </p:spPr>
        <p:txBody>
          <a:bodyPr wrap="square" rtlCol="0">
            <a:spAutoFit/>
          </a:bodyPr>
          <a:lstStyle/>
          <a:p>
            <a:pPr marL="457200" indent="-457200">
              <a:buFont typeface="+mj-lt"/>
              <a:buAutoNum type="arabicPeriod"/>
            </a:pPr>
            <a:endParaRPr lang="en-US" sz="2800" dirty="0" smtClean="0"/>
          </a:p>
          <a:p>
            <a:pPr marL="457200" indent="-457200">
              <a:buFont typeface="+mj-lt"/>
              <a:buAutoNum type="arabicPeriod"/>
            </a:pPr>
            <a:endParaRPr lang="en-US" sz="2800" dirty="0" smtClean="0"/>
          </a:p>
          <a:p>
            <a:pPr marL="457200" indent="-457200">
              <a:buFont typeface="+mj-lt"/>
              <a:buAutoNum type="arabicPeriod"/>
            </a:pPr>
            <a:endParaRPr lang="ru-RU" sz="2800" dirty="0" smtClean="0"/>
          </a:p>
          <a:p>
            <a:pPr marL="457200" indent="-457200">
              <a:buFont typeface="+mj-lt"/>
              <a:buAutoNum type="arabicPeriod"/>
            </a:pPr>
            <a:endParaRPr lang="en-US" sz="2800" dirty="0" smtClean="0"/>
          </a:p>
          <a:p>
            <a:pPr marL="457200" indent="-457200"/>
            <a:endParaRPr lang="en-US" sz="2800" dirty="0" smtClean="0"/>
          </a:p>
        </p:txBody>
      </p:sp>
      <p:sp>
        <p:nvSpPr>
          <p:cNvPr id="7" name="TextBox 6"/>
          <p:cNvSpPr txBox="1"/>
          <p:nvPr/>
        </p:nvSpPr>
        <p:spPr>
          <a:xfrm>
            <a:off x="827584" y="908720"/>
            <a:ext cx="7488832" cy="4339650"/>
          </a:xfrm>
          <a:prstGeom prst="rect">
            <a:avLst/>
          </a:prstGeom>
          <a:noFill/>
        </p:spPr>
        <p:txBody>
          <a:bodyPr wrap="square" rtlCol="0">
            <a:spAutoFit/>
          </a:bodyPr>
          <a:lstStyle/>
          <a:p>
            <a:pPr marL="342900" indent="-342900" algn="ctr"/>
            <a:r>
              <a:rPr lang="ru-RU" sz="3600" dirty="0" smtClean="0"/>
              <a:t>Задачи</a:t>
            </a:r>
            <a:endParaRPr lang="en-US" sz="3600" dirty="0" smtClean="0"/>
          </a:p>
          <a:p>
            <a:pPr marL="342900" indent="-342900">
              <a:buAutoNum type="arabicPeriod"/>
            </a:pPr>
            <a:r>
              <a:rPr lang="ru-RU" sz="2000" dirty="0" smtClean="0"/>
              <a:t>Ликвидация </a:t>
            </a:r>
            <a:r>
              <a:rPr lang="ru-RU" sz="2000" dirty="0" smtClean="0"/>
              <a:t>более 20 тыс. рабочих мест по всему миру и закрытие пяти заводов на территории Японии. </a:t>
            </a:r>
            <a:endParaRPr lang="ru-RU" sz="2000" dirty="0" smtClean="0"/>
          </a:p>
          <a:p>
            <a:pPr marL="342900" indent="-342900">
              <a:buAutoNum type="arabicPeriod"/>
            </a:pPr>
            <a:endParaRPr lang="ru-RU" sz="2000" dirty="0" smtClean="0"/>
          </a:p>
          <a:p>
            <a:pPr marL="342900" indent="-342900">
              <a:buAutoNum type="arabicPeriod"/>
            </a:pPr>
            <a:r>
              <a:rPr lang="ru-RU" sz="2000" dirty="0" smtClean="0"/>
              <a:t>Сбалансированность </a:t>
            </a:r>
            <a:r>
              <a:rPr lang="ru-RU" sz="2000" dirty="0" smtClean="0"/>
              <a:t>финансов уже в первый год реализации </a:t>
            </a:r>
            <a:r>
              <a:rPr lang="ru-RU" sz="2000" dirty="0" smtClean="0"/>
              <a:t>плана.</a:t>
            </a:r>
          </a:p>
          <a:p>
            <a:pPr marL="342900" indent="-342900">
              <a:buAutoNum type="arabicPeriod"/>
            </a:pPr>
            <a:endParaRPr lang="ru-RU" sz="2000" dirty="0" smtClean="0"/>
          </a:p>
          <a:p>
            <a:pPr marL="342900" indent="-342900">
              <a:buAutoNum type="arabicPeriod"/>
            </a:pPr>
            <a:r>
              <a:rPr lang="ru-RU" sz="2000" dirty="0" smtClean="0"/>
              <a:t>Ликвидация половины задолженности за 3 года.</a:t>
            </a:r>
          </a:p>
          <a:p>
            <a:pPr marL="342900" indent="-342900">
              <a:buAutoNum type="arabicPeriod"/>
            </a:pPr>
            <a:endParaRPr lang="ru-RU" sz="2000" dirty="0" smtClean="0"/>
          </a:p>
          <a:p>
            <a:pPr marL="342900" indent="-342900">
              <a:buAutoNum type="arabicPeriod"/>
            </a:pPr>
            <a:r>
              <a:rPr lang="ru-RU" sz="2000" dirty="0" smtClean="0"/>
              <a:t>Поднятие валовой рентабельности </a:t>
            </a:r>
            <a:r>
              <a:rPr lang="ru-RU" sz="2000" dirty="0" smtClean="0"/>
              <a:t>до 4,5% </a:t>
            </a:r>
            <a:r>
              <a:rPr lang="ru-RU" sz="2000" dirty="0" smtClean="0"/>
              <a:t>оборота.</a:t>
            </a:r>
          </a:p>
          <a:p>
            <a:pPr marL="342900" indent="-342900">
              <a:buAutoNum type="arabicPeriod"/>
            </a:pPr>
            <a:endParaRPr lang="ru-RU" sz="2000" dirty="0" smtClean="0"/>
          </a:p>
          <a:p>
            <a:pPr marL="342900" indent="-342900">
              <a:buAutoNum type="arabicPeriod"/>
            </a:pPr>
            <a:r>
              <a:rPr lang="ru-RU" sz="2000" dirty="0" smtClean="0"/>
              <a:t>Выставка </a:t>
            </a:r>
            <a:r>
              <a:rPr lang="ru-RU" sz="2000" dirty="0" smtClean="0"/>
              <a:t>на аукцион </a:t>
            </a:r>
            <a:r>
              <a:rPr lang="ru-RU" sz="2000" dirty="0" smtClean="0"/>
              <a:t>ценного актива </a:t>
            </a:r>
            <a:r>
              <a:rPr lang="ru-RU" sz="2000" dirty="0" smtClean="0"/>
              <a:t>— </a:t>
            </a:r>
            <a:r>
              <a:rPr lang="ru-RU" sz="2000" dirty="0" smtClean="0"/>
              <a:t>аэрокосмического подразделения </a:t>
            </a:r>
            <a:r>
              <a:rPr lang="ru-RU" sz="2000" dirty="0" err="1" smtClean="0"/>
              <a:t>Nissan</a:t>
            </a:r>
            <a:r>
              <a:rPr lang="ru-RU" sz="2000" dirty="0" smtClean="0"/>
              <a:t>.</a:t>
            </a:r>
            <a:endParaRPr lang="ru-RU"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9552" y="260648"/>
            <a:ext cx="7992888" cy="5632311"/>
          </a:xfrm>
          <a:prstGeom prst="rect">
            <a:avLst/>
          </a:prstGeom>
          <a:noFill/>
        </p:spPr>
        <p:txBody>
          <a:bodyPr wrap="square" rtlCol="0">
            <a:spAutoFit/>
          </a:bodyPr>
          <a:lstStyle/>
          <a:p>
            <a:pPr algn="ctr"/>
            <a:r>
              <a:rPr lang="ru-RU" sz="3600" dirty="0" smtClean="0"/>
              <a:t>Проблемы</a:t>
            </a:r>
          </a:p>
          <a:p>
            <a:pPr marL="457200" indent="-457200">
              <a:buAutoNum type="arabicPeriod"/>
            </a:pPr>
            <a:r>
              <a:rPr lang="ru-RU" sz="2000" dirty="0" smtClean="0"/>
              <a:t>Недостаток </a:t>
            </a:r>
            <a:r>
              <a:rPr lang="ru-RU" sz="2000" dirty="0" smtClean="0"/>
              <a:t>четкой и понятной ориентации на прибыль</a:t>
            </a:r>
            <a:r>
              <a:rPr lang="ru-RU" sz="2000" dirty="0" smtClean="0"/>
              <a:t>.</a:t>
            </a:r>
          </a:p>
          <a:p>
            <a:pPr marL="457200" indent="-457200">
              <a:buAutoNum type="arabicPeriod"/>
            </a:pPr>
            <a:endParaRPr lang="ru-RU" sz="2000" dirty="0" smtClean="0"/>
          </a:p>
          <a:p>
            <a:pPr marL="457200" indent="-457200">
              <a:buAutoNum type="arabicPeriod"/>
            </a:pPr>
            <a:r>
              <a:rPr lang="ru-RU" sz="2000" dirty="0" smtClean="0"/>
              <a:t>Компания </a:t>
            </a:r>
            <a:r>
              <a:rPr lang="ru-RU" sz="2000" dirty="0" smtClean="0"/>
              <a:t>мало уделяла внимания клиентам, изучению их потребностей и предпочтений, при этом чрезмерно фокусируясь на конкурентах. </a:t>
            </a:r>
            <a:endParaRPr lang="ru-RU" sz="2000" dirty="0" smtClean="0"/>
          </a:p>
          <a:p>
            <a:pPr marL="457200" indent="-457200">
              <a:buAutoNum type="arabicPeriod"/>
            </a:pPr>
            <a:endParaRPr lang="ru-RU" sz="2000" dirty="0" smtClean="0"/>
          </a:p>
          <a:p>
            <a:pPr marL="457200" indent="-457200">
              <a:buAutoNum type="arabicPeriod"/>
            </a:pPr>
            <a:r>
              <a:rPr lang="ru-RU" sz="2000" dirty="0" smtClean="0"/>
              <a:t>Недостаток </a:t>
            </a:r>
            <a:r>
              <a:rPr lang="ru-RU" sz="2000" dirty="0" smtClean="0"/>
              <a:t>работы на международном рынке</a:t>
            </a:r>
            <a:r>
              <a:rPr lang="ru-RU" sz="2000" dirty="0" smtClean="0"/>
              <a:t>.</a:t>
            </a:r>
          </a:p>
          <a:p>
            <a:pPr marL="457200" indent="-457200">
              <a:buAutoNum type="arabicPeriod"/>
            </a:pPr>
            <a:endParaRPr lang="ru-RU" sz="2000" dirty="0" smtClean="0"/>
          </a:p>
          <a:p>
            <a:pPr marL="457200" indent="-457200">
              <a:buAutoNum type="arabicPeriod"/>
            </a:pPr>
            <a:r>
              <a:rPr lang="ru-RU" sz="2000" dirty="0" smtClean="0"/>
              <a:t>Отсутствие </a:t>
            </a:r>
            <a:r>
              <a:rPr lang="ru-RU" sz="2000" dirty="0" smtClean="0"/>
              <a:t>чувства срочности и обязательности в реализации поставленных целей</a:t>
            </a:r>
            <a:r>
              <a:rPr lang="ru-RU" sz="2000" dirty="0" smtClean="0"/>
              <a:t>.</a:t>
            </a:r>
          </a:p>
          <a:p>
            <a:pPr marL="457200" indent="-457200">
              <a:buAutoNum type="arabicPeriod"/>
            </a:pPr>
            <a:endParaRPr lang="ru-RU" sz="2000" dirty="0" smtClean="0"/>
          </a:p>
          <a:p>
            <a:pPr marL="457200" indent="-457200">
              <a:buAutoNum type="arabicPeriod"/>
            </a:pPr>
            <a:r>
              <a:rPr lang="ru-RU" sz="2000" dirty="0" smtClean="0"/>
              <a:t>Отсутствие </a:t>
            </a:r>
            <a:r>
              <a:rPr lang="ru-RU" sz="2000" dirty="0" smtClean="0"/>
              <a:t>общего видения или, иными словами, общего долгосрочного плана развития компании.</a:t>
            </a:r>
            <a:endParaRPr lang="ru-RU" sz="2000" dirty="0" smtClean="0"/>
          </a:p>
          <a:p>
            <a:endParaRPr lang="ru-RU" sz="2400" dirty="0" smtClean="0"/>
          </a:p>
          <a:p>
            <a:endParaRPr lang="ru-RU" sz="2000" dirty="0" smtClean="0"/>
          </a:p>
          <a:p>
            <a:endParaRPr lang="ru-RU"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55576" y="476672"/>
            <a:ext cx="7776864" cy="6186309"/>
          </a:xfrm>
          <a:prstGeom prst="rect">
            <a:avLst/>
          </a:prstGeom>
          <a:noFill/>
        </p:spPr>
        <p:txBody>
          <a:bodyPr wrap="square" rtlCol="0">
            <a:spAutoFit/>
          </a:bodyPr>
          <a:lstStyle/>
          <a:p>
            <a:pPr algn="ctr"/>
            <a:r>
              <a:rPr lang="ru-RU" sz="3600" dirty="0" smtClean="0"/>
              <a:t>Факторы успеха</a:t>
            </a:r>
          </a:p>
          <a:p>
            <a:pPr marL="457200" indent="-457200">
              <a:buAutoNum type="arabicPeriod"/>
            </a:pPr>
            <a:r>
              <a:rPr lang="ru-RU" sz="2400" dirty="0" smtClean="0"/>
              <a:t>Необходимо</a:t>
            </a:r>
            <a:r>
              <a:rPr lang="ru-RU" sz="2400" dirty="0" smtClean="0"/>
              <a:t> </a:t>
            </a:r>
            <a:r>
              <a:rPr lang="ru-RU" sz="2400" dirty="0" smtClean="0"/>
              <a:t>совместно </a:t>
            </a:r>
            <a:r>
              <a:rPr lang="ru-RU" sz="2400" dirty="0" smtClean="0"/>
              <a:t>с сотрудниками компании определить общее видение того, куда двигаться, где находится пункт назначения, и донести эту информацию на все уровни компании</a:t>
            </a:r>
            <a:r>
              <a:rPr lang="ru-RU" sz="2400" dirty="0" smtClean="0"/>
              <a:t>.</a:t>
            </a:r>
          </a:p>
          <a:p>
            <a:pPr marL="457200" indent="-457200">
              <a:buAutoNum type="arabicPeriod"/>
            </a:pPr>
            <a:endParaRPr lang="ru-RU" sz="2400" dirty="0" smtClean="0"/>
          </a:p>
          <a:p>
            <a:pPr marL="457200" indent="-457200">
              <a:buAutoNum type="arabicPeriod"/>
            </a:pPr>
            <a:r>
              <a:rPr lang="ru-RU" sz="2400" dirty="0" smtClean="0"/>
              <a:t>Стратегия</a:t>
            </a:r>
            <a:r>
              <a:rPr lang="ru-RU" sz="2400" dirty="0" smtClean="0"/>
              <a:t>, которая показывает, как попасть в пункт назначения, как достичь поставленных целей, какому плану действий следовать. </a:t>
            </a:r>
            <a:r>
              <a:rPr lang="ru-RU" sz="2400" dirty="0" smtClean="0"/>
              <a:t> </a:t>
            </a:r>
          </a:p>
          <a:p>
            <a:pPr marL="457200" indent="-457200">
              <a:buAutoNum type="arabicPeriod"/>
            </a:pPr>
            <a:endParaRPr lang="ru-RU" sz="2400" dirty="0" smtClean="0"/>
          </a:p>
          <a:p>
            <a:pPr marL="457200" indent="-457200">
              <a:buAutoNum type="arabicPeriod"/>
            </a:pPr>
            <a:r>
              <a:rPr lang="ru-RU" sz="2400" dirty="0" smtClean="0"/>
              <a:t>Чувство </a:t>
            </a:r>
            <a:r>
              <a:rPr lang="ru-RU" sz="2400" dirty="0" smtClean="0"/>
              <a:t>преданности и веры руководства компании, которое распространяется на все ее уровни и заражает каждого сотрудника верой в то, что он или она здесь для того, чтобы возродить компанию.</a:t>
            </a:r>
            <a:endParaRPr lang="ru-RU" sz="2400" dirty="0" smtClean="0"/>
          </a:p>
          <a:p>
            <a:pPr marL="457200" indent="-457200">
              <a:buAutoNum type="arabicPeriod"/>
            </a:pPr>
            <a:endParaRPr lang="ru-RU" sz="2400" dirty="0" smtClean="0"/>
          </a:p>
          <a:p>
            <a:pPr marL="457200" indent="-457200">
              <a:buAutoNum type="arabicPeriod"/>
            </a:pPr>
            <a:endParaRPr lang="ru-RU"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1600" y="980728"/>
            <a:ext cx="7344816" cy="2308324"/>
          </a:xfrm>
          <a:prstGeom prst="rect">
            <a:avLst/>
          </a:prstGeom>
          <a:noFill/>
        </p:spPr>
        <p:txBody>
          <a:bodyPr wrap="square" rtlCol="0">
            <a:spAutoFit/>
          </a:bodyPr>
          <a:lstStyle/>
          <a:p>
            <a:r>
              <a:rPr lang="ru-RU" sz="2400" dirty="0" smtClean="0"/>
              <a:t>Гон — фигура уникальная в мире современного бизнеса. </a:t>
            </a:r>
            <a:r>
              <a:rPr lang="ru-RU" sz="2400" dirty="0" smtClean="0"/>
              <a:t> </a:t>
            </a:r>
            <a:r>
              <a:rPr lang="ru-RU" sz="2400" dirty="0" smtClean="0"/>
              <a:t>Его обессмертили для потомков многочисленные японские комиксы, а британская королева присвоила в феврале этого года звание рыцаря за развитие отношений между Британией и Японией.</a:t>
            </a:r>
            <a:endParaRPr lang="ru-RU" sz="2400" dirty="0"/>
          </a:p>
        </p:txBody>
      </p:sp>
      <p:sp>
        <p:nvSpPr>
          <p:cNvPr id="5" name="Прямоугольник 4"/>
          <p:cNvSpPr/>
          <p:nvPr/>
        </p:nvSpPr>
        <p:spPr>
          <a:xfrm>
            <a:off x="1599727" y="188641"/>
            <a:ext cx="5934317" cy="646331"/>
          </a:xfrm>
          <a:prstGeom prst="rect">
            <a:avLst/>
          </a:prstGeom>
          <a:noFill/>
        </p:spPr>
        <p:txBody>
          <a:bodyPr wrap="square" lIns="91440" tIns="45720" rIns="91440" bIns="45720">
            <a:spAutoFit/>
          </a:bodyPr>
          <a:lstStyle/>
          <a:p>
            <a:pPr algn="ctr"/>
            <a:r>
              <a:rPr lang="ru-RU" sz="3600" b="1" cap="none" spc="0" dirty="0" smtClean="0">
                <a:ln w="1905"/>
                <a:solidFill>
                  <a:schemeClr val="accent6">
                    <a:lumMod val="75000"/>
                  </a:schemeClr>
                </a:solidFill>
                <a:effectLst>
                  <a:innerShdw blurRad="69850" dist="43180" dir="5400000">
                    <a:srgbClr val="000000">
                      <a:alpha val="65000"/>
                    </a:srgbClr>
                  </a:innerShdw>
                </a:effectLst>
              </a:rPr>
              <a:t>Заключение</a:t>
            </a:r>
            <a:endParaRPr lang="ru-RU" sz="3600" b="1" cap="none" spc="0" dirty="0">
              <a:ln w="1905"/>
              <a:solidFill>
                <a:schemeClr val="accent6">
                  <a:lumMod val="75000"/>
                </a:schemeClr>
              </a:solidFill>
              <a:effectLst>
                <a:innerShdw blurRad="69850" dist="43180" dir="5400000">
                  <a:srgbClr val="000000">
                    <a:alpha val="65000"/>
                  </a:srgbClr>
                </a:innerShdw>
              </a:effectLst>
            </a:endParaRPr>
          </a:p>
        </p:txBody>
      </p:sp>
      <p:pic>
        <p:nvPicPr>
          <p:cNvPr id="7" name="Рисунок 6" descr="carlos-ghosn-renault-nissan.jpg"/>
          <p:cNvPicPr>
            <a:picLocks noChangeAspect="1"/>
          </p:cNvPicPr>
          <p:nvPr/>
        </p:nvPicPr>
        <p:blipFill>
          <a:blip r:embed="rId2" cstate="print"/>
          <a:stretch>
            <a:fillRect/>
          </a:stretch>
        </p:blipFill>
        <p:spPr>
          <a:xfrm>
            <a:off x="4499992" y="3573016"/>
            <a:ext cx="4325516" cy="2885973"/>
          </a:xfrm>
          <a:prstGeom prst="rect">
            <a:avLst/>
          </a:prstGeom>
        </p:spPr>
      </p:pic>
      <p:pic>
        <p:nvPicPr>
          <p:cNvPr id="8" name="Рисунок 7" descr="carlos_ghosn_02.jpg"/>
          <p:cNvPicPr>
            <a:picLocks noChangeAspect="1"/>
          </p:cNvPicPr>
          <p:nvPr/>
        </p:nvPicPr>
        <p:blipFill>
          <a:blip r:embed="rId3" cstate="print"/>
          <a:stretch>
            <a:fillRect/>
          </a:stretch>
        </p:blipFill>
        <p:spPr>
          <a:xfrm>
            <a:off x="467544" y="4005064"/>
            <a:ext cx="3238500" cy="2390775"/>
          </a:xfrm>
          <a:prstGeom prst="rect">
            <a:avLst/>
          </a:prstGeom>
        </p:spPr>
      </p:pic>
      <p:pic>
        <p:nvPicPr>
          <p:cNvPr id="9" name="Рисунок 8" descr="9b18ea73b4cad84489c93510080a2.jpeg"/>
          <p:cNvPicPr>
            <a:picLocks noChangeAspect="1"/>
          </p:cNvPicPr>
          <p:nvPr/>
        </p:nvPicPr>
        <p:blipFill>
          <a:blip r:embed="rId4" cstate="print"/>
          <a:stretch>
            <a:fillRect/>
          </a:stretch>
        </p:blipFill>
        <p:spPr>
          <a:xfrm>
            <a:off x="2699792" y="3212976"/>
            <a:ext cx="2112235" cy="1584176"/>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3933056"/>
            <a:ext cx="7416824" cy="2585323"/>
          </a:xfrm>
          <a:prstGeom prst="rect">
            <a:avLst/>
          </a:prstGeom>
          <a:noFill/>
        </p:spPr>
        <p:txBody>
          <a:bodyPr wrap="square" rtlCol="0">
            <a:spAutoFit/>
          </a:bodyPr>
          <a:lstStyle/>
          <a:p>
            <a:r>
              <a:rPr lang="ru-RU" sz="2400" i="1" dirty="0" smtClean="0"/>
              <a:t>«Хороший лидер отличается от великого тем, что достигает результатов, тогда как великий лидер — пишет новую историю, новую главу в жизни компании, которую люди хотят написать вместе и помнить всегда», </a:t>
            </a:r>
            <a:r>
              <a:rPr lang="ru-RU" sz="2400" i="1" dirty="0" smtClean="0"/>
              <a:t>— Карлос </a:t>
            </a:r>
            <a:r>
              <a:rPr lang="ru-RU" sz="2400" i="1" dirty="0" smtClean="0"/>
              <a:t>Гон, генеральный директор компаний </a:t>
            </a:r>
            <a:r>
              <a:rPr lang="ru-RU" sz="2400" i="1" dirty="0" err="1" smtClean="0"/>
              <a:t>Nissan</a:t>
            </a:r>
            <a:r>
              <a:rPr lang="ru-RU" sz="2400" i="1" dirty="0" smtClean="0"/>
              <a:t> и </a:t>
            </a:r>
            <a:r>
              <a:rPr lang="ru-RU" sz="2400" i="1" dirty="0" err="1" smtClean="0"/>
              <a:t>Renault</a:t>
            </a:r>
            <a:r>
              <a:rPr lang="ru-RU" sz="2400" i="1" dirty="0" smtClean="0"/>
              <a:t>.</a:t>
            </a:r>
            <a:endParaRPr lang="ru-RU" sz="2400" i="1" dirty="0" smtClean="0"/>
          </a:p>
          <a:p>
            <a:endParaRPr lang="ru-RU" i="1" dirty="0"/>
          </a:p>
        </p:txBody>
      </p:sp>
      <p:pic>
        <p:nvPicPr>
          <p:cNvPr id="5" name="Рисунок 4" descr="78791.jpg"/>
          <p:cNvPicPr>
            <a:picLocks noChangeAspect="1"/>
          </p:cNvPicPr>
          <p:nvPr/>
        </p:nvPicPr>
        <p:blipFill>
          <a:blip r:embed="rId2" cstate="print"/>
          <a:stretch>
            <a:fillRect/>
          </a:stretch>
        </p:blipFill>
        <p:spPr>
          <a:xfrm>
            <a:off x="2051720" y="332656"/>
            <a:ext cx="4566221" cy="3384376"/>
          </a:xfrm>
          <a:prstGeom prst="rect">
            <a:avLst/>
          </a:prstGeom>
        </p:spPr>
      </p:pic>
    </p:spTree>
  </p:cSld>
  <p:clrMapOvr>
    <a:masterClrMapping/>
  </p:clrMapOvr>
</p:sld>
</file>

<file path=ppt/theme/theme1.xml><?xml version="1.0" encoding="utf-8"?>
<a:theme xmlns:a="http://schemas.openxmlformats.org/drawingml/2006/main" name="Тема Office">
  <a:themeElements>
    <a:clrScheme name="Другая 5">
      <a:dk1>
        <a:sysClr val="windowText" lastClr="000000"/>
      </a:dk1>
      <a:lt1>
        <a:sysClr val="window" lastClr="FFFFFF"/>
      </a:lt1>
      <a:dk2>
        <a:srgbClr val="BCF5B9"/>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70</TotalTime>
  <Words>1055</Words>
  <Application>Microsoft Office PowerPoint</Application>
  <PresentationFormat>Экран (4:3)</PresentationFormat>
  <Paragraphs>72</Paragraphs>
  <Slides>9</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Олька</dc:creator>
  <cp:lastModifiedBy>Олька</cp:lastModifiedBy>
  <cp:revision>11</cp:revision>
  <dcterms:created xsi:type="dcterms:W3CDTF">2015-01-19T18:09:16Z</dcterms:created>
  <dcterms:modified xsi:type="dcterms:W3CDTF">2015-01-22T07:26:19Z</dcterms:modified>
</cp:coreProperties>
</file>