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doc.ru/secur/xacer/what_is_ddos_attack/" TargetMode="External"/><Relationship Id="rId2" Type="http://schemas.openxmlformats.org/officeDocument/2006/relationships/hyperlink" Target="https://ru.wikipedia.org/wiki/DoS-&#1072;&#1090;&#1072;&#1082;&#1072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den-pro.ru/blog/zashchita-sayta/ddos-ataka" TargetMode="External"/><Relationship Id="rId5" Type="http://schemas.openxmlformats.org/officeDocument/2006/relationships/hyperlink" Target="https://05.mvd.ru/document/1108566" TargetMode="External"/><Relationship Id="rId4" Type="http://schemas.openxmlformats.org/officeDocument/2006/relationships/hyperlink" Target="http://ddos-protection.ru/chto-takoe-ddo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Ddos</a:t>
            </a:r>
            <a:r>
              <a:rPr lang="en-US" dirty="0"/>
              <a:t>-</a:t>
            </a:r>
            <a:r>
              <a:rPr lang="ru-RU" dirty="0"/>
              <a:t>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484" y="4352544"/>
            <a:ext cx="7065032" cy="1312760"/>
          </a:xfrm>
        </p:spPr>
        <p:txBody>
          <a:bodyPr>
            <a:normAutofit fontScale="92500"/>
          </a:bodyPr>
          <a:lstStyle/>
          <a:p>
            <a:r>
              <a:rPr lang="ru-RU" dirty="0"/>
              <a:t>Работу выполнила: Карабаза Владислава Витальевна, </a:t>
            </a:r>
          </a:p>
          <a:p>
            <a:r>
              <a:rPr lang="ru-RU" dirty="0"/>
              <a:t>ИБ-1501</a:t>
            </a:r>
          </a:p>
          <a:p>
            <a:r>
              <a:rPr lang="ru-RU" dirty="0"/>
              <a:t> проверила: д.э.н., профессор, Стельмашонок Елена Викторовна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4116">
            <a:off x="10000507" y="4436275"/>
            <a:ext cx="1412701" cy="181633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63484" y="6441767"/>
            <a:ext cx="7065032" cy="8324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Санкт-Петербург, 2016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63484" y="47978"/>
            <a:ext cx="7065032" cy="8324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Санкт-Петербургский государственный экономический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26045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1223">
            <a:off x="9548561" y="4222409"/>
            <a:ext cx="2503896" cy="2503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Понятие </a:t>
            </a:r>
            <a:r>
              <a:rPr lang="en-US"/>
              <a:t>Dos- </a:t>
            </a:r>
            <a:r>
              <a:rPr lang="ru-RU"/>
              <a:t>и </a:t>
            </a:r>
            <a:r>
              <a:rPr lang="en-US"/>
              <a:t>ddos</a:t>
            </a:r>
            <a:r>
              <a:rPr lang="ru-RU"/>
              <a:t>-атак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/>
              <a:t>DoS</a:t>
            </a:r>
            <a:r>
              <a:rPr lang="ru-RU" b="1" dirty="0"/>
              <a:t>-атака</a:t>
            </a:r>
            <a:r>
              <a:rPr lang="ru-RU" dirty="0"/>
              <a:t> (англ. </a:t>
            </a:r>
            <a:r>
              <a:rPr lang="ru-RU" i="1" dirty="0" err="1"/>
              <a:t>Denial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Service</a:t>
            </a:r>
            <a:r>
              <a:rPr lang="ru-RU" i="1" dirty="0"/>
              <a:t> </a:t>
            </a:r>
            <a:r>
              <a:rPr lang="ru-RU" dirty="0"/>
              <a:t>– «отказ в обслуживании»)</a:t>
            </a:r>
          </a:p>
          <a:p>
            <a:pPr algn="just"/>
            <a:r>
              <a:rPr lang="ru-RU" b="1" dirty="0" err="1"/>
              <a:t>DDoS</a:t>
            </a:r>
            <a:r>
              <a:rPr lang="ru-RU" b="1" dirty="0"/>
              <a:t>-атака</a:t>
            </a:r>
            <a:r>
              <a:rPr lang="ru-RU" dirty="0"/>
              <a:t> (англ. </a:t>
            </a:r>
            <a:r>
              <a:rPr lang="ru-RU" i="1" dirty="0" err="1"/>
              <a:t>Distributed</a:t>
            </a:r>
            <a:r>
              <a:rPr lang="ru-RU" i="1" dirty="0"/>
              <a:t> </a:t>
            </a:r>
            <a:r>
              <a:rPr lang="ru-RU" i="1" dirty="0" err="1"/>
              <a:t>Denial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Service</a:t>
            </a:r>
            <a:r>
              <a:rPr lang="ru-RU" i="1" dirty="0"/>
              <a:t> </a:t>
            </a:r>
            <a:r>
              <a:rPr lang="en-US" dirty="0"/>
              <a:t>–</a:t>
            </a:r>
            <a:r>
              <a:rPr lang="ru-RU" dirty="0"/>
              <a:t> «распределённый отказ обслуживания»)</a:t>
            </a:r>
          </a:p>
          <a:p>
            <a:pPr algn="just"/>
            <a:r>
              <a:rPr lang="ru-RU" b="1" dirty="0" err="1"/>
              <a:t>DoS</a:t>
            </a:r>
            <a:r>
              <a:rPr lang="ru-RU" b="1" dirty="0"/>
              <a:t>-</a:t>
            </a:r>
            <a:r>
              <a:rPr lang="ru-RU" dirty="0"/>
              <a:t> и </a:t>
            </a:r>
            <a:r>
              <a:rPr lang="en-US" b="1" dirty="0"/>
              <a:t>DDoS</a:t>
            </a:r>
            <a:r>
              <a:rPr lang="ru-RU" b="1" dirty="0"/>
              <a:t>-атаки </a:t>
            </a:r>
            <a:r>
              <a:rPr lang="ru-RU" dirty="0"/>
              <a:t>— это разновидности атак злоумышленников на компьютерные системы</a:t>
            </a:r>
            <a:endParaRPr lang="en-US" dirty="0"/>
          </a:p>
          <a:p>
            <a:pPr algn="just"/>
            <a:r>
              <a:rPr lang="ru-RU" i="1" dirty="0"/>
              <a:t>Цель</a:t>
            </a:r>
            <a:r>
              <a:rPr lang="ru-RU" dirty="0"/>
              <a:t> – «парализовать» работу атакуемого веб-узла</a:t>
            </a:r>
          </a:p>
          <a:p>
            <a:pPr algn="just"/>
            <a:r>
              <a:rPr lang="ru-RU" dirty="0"/>
              <a:t> </a:t>
            </a:r>
            <a:r>
              <a:rPr lang="ru-RU" b="1" dirty="0" err="1"/>
              <a:t>DoS</a:t>
            </a:r>
            <a:r>
              <a:rPr lang="ru-RU" b="1" dirty="0"/>
              <a:t>-атаки</a:t>
            </a:r>
            <a:r>
              <a:rPr lang="ru-RU" dirty="0"/>
              <a:t>: злоумышленник использует для атаки один единственный компьютер или сеть, чтобы атаковать цель. </a:t>
            </a:r>
            <a:r>
              <a:rPr lang="ru-RU" b="1" dirty="0" err="1"/>
              <a:t>DDoS</a:t>
            </a:r>
            <a:r>
              <a:rPr lang="en-US" b="1" dirty="0"/>
              <a:t>-</a:t>
            </a:r>
            <a:r>
              <a:rPr lang="ru-RU" b="1" dirty="0"/>
              <a:t>атака </a:t>
            </a:r>
            <a:r>
              <a:rPr lang="ru-RU" dirty="0"/>
              <a:t>исходит от многочисленных компьютеров и серверов, предварительно зараженных, принадлежащих как правило различным сетям</a:t>
            </a:r>
          </a:p>
        </p:txBody>
      </p:sp>
    </p:spTree>
    <p:extLst>
      <p:ext uri="{BB962C8B-B14F-4D97-AF65-F5344CB8AC3E}">
        <p14:creationId xmlns:p14="http://schemas.microsoft.com/office/powerpoint/2010/main" val="34488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происходит </a:t>
            </a:r>
            <a:r>
              <a:rPr lang="en-US" dirty="0" err="1"/>
              <a:t>Ddos</a:t>
            </a:r>
            <a:r>
              <a:rPr lang="ru-RU" dirty="0"/>
              <a:t>-атака?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7811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На выбранный в качестве жертвы сервер обрушивается огромное количество </a:t>
            </a:r>
            <a:r>
              <a:rPr lang="ru-RU" i="1" dirty="0"/>
              <a:t>ложных запросов </a:t>
            </a:r>
            <a:r>
              <a:rPr lang="ru-RU" dirty="0"/>
              <a:t>со множества компьютеров с разных концов света. В результате сервер тратит все свои ресурсы на обслуживание этих запросов и становится практически недоступным для обычных пользователей</a:t>
            </a:r>
          </a:p>
          <a:p>
            <a:pPr algn="just"/>
            <a:r>
              <a:rPr lang="ru-RU" dirty="0">
                <a:hlinkClick r:id="rId2" action="ppaction://hlinksldjump"/>
              </a:rPr>
              <a:t>Архитектура </a:t>
            </a:r>
            <a:r>
              <a:rPr lang="en-US" dirty="0">
                <a:hlinkClick r:id="rId2" action="ppaction://hlinksldjump"/>
              </a:rPr>
              <a:t>DDoS-</a:t>
            </a:r>
            <a:r>
              <a:rPr lang="ru-RU" dirty="0">
                <a:hlinkClick r:id="rId2" action="ppaction://hlinksldjump"/>
              </a:rPr>
              <a:t>атаки:</a:t>
            </a:r>
            <a:endParaRPr lang="ru-RU" dirty="0"/>
          </a:p>
          <a:p>
            <a:pPr marL="571500" lvl="1" indent="-342900" algn="just">
              <a:buFont typeface="+mj-lt"/>
              <a:buAutoNum type="arabicPeriod"/>
            </a:pPr>
            <a:r>
              <a:rPr lang="ru-RU" b="1" i="1" dirty="0"/>
              <a:t>управляющая консоль</a:t>
            </a:r>
            <a:r>
              <a:rPr lang="ru-RU" dirty="0"/>
              <a:t>, т.е. именно тот компьютер, с которого злоумышленник подает сигнал о начале атаки</a:t>
            </a:r>
          </a:p>
          <a:p>
            <a:pPr marL="571500" lvl="1" indent="-342900" algn="just">
              <a:buFont typeface="+mj-lt"/>
              <a:buAutoNum type="arabicPeriod"/>
            </a:pPr>
            <a:r>
              <a:rPr lang="ru-RU" b="1" i="1" dirty="0"/>
              <a:t>ключевые (главные) компьютеры</a:t>
            </a:r>
            <a:r>
              <a:rPr lang="ru-RU" dirty="0"/>
              <a:t>. Это те машины, которые получают сигнал об атаке с управляющей консоли и передают его компьютерам-зомби</a:t>
            </a:r>
          </a:p>
          <a:p>
            <a:pPr marL="571500" lvl="1" indent="-342900" algn="just">
              <a:buFont typeface="+mj-lt"/>
              <a:buAutoNum type="arabicPeriod"/>
            </a:pPr>
            <a:r>
              <a:rPr lang="ru-RU" b="1" i="1" dirty="0"/>
              <a:t>агенты (компьютеры-зомби)</a:t>
            </a:r>
            <a:r>
              <a:rPr lang="ru-RU" dirty="0"/>
              <a:t> – сами "зомбированные" компьютеры, своими запросами атакующие узел-мишень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7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19232" y="5946447"/>
            <a:ext cx="4801201" cy="3253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232" y="774453"/>
            <a:ext cx="4801201" cy="4879000"/>
          </a:xfrm>
          <a:ln>
            <a:solidFill>
              <a:schemeClr val="tx1"/>
            </a:solidFill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801648" y="5920071"/>
            <a:ext cx="3624541" cy="46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Рис. 1. Архитектура </a:t>
            </a:r>
            <a:r>
              <a:rPr lang="en-US" dirty="0"/>
              <a:t>DDoS-</a:t>
            </a:r>
            <a:r>
              <a:rPr lang="ru-RU" dirty="0"/>
              <a:t>атаки</a:t>
            </a:r>
          </a:p>
        </p:txBody>
      </p:sp>
    </p:spTree>
    <p:extLst>
      <p:ext uri="{BB962C8B-B14F-4D97-AF65-F5344CB8AC3E}">
        <p14:creationId xmlns:p14="http://schemas.microsoft.com/office/powerpoint/2010/main" val="19118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Опасности </a:t>
            </a:r>
            <a:r>
              <a:rPr lang="en-US" dirty="0"/>
              <a:t>DDoS-</a:t>
            </a:r>
            <a:r>
              <a:rPr lang="ru-RU" dirty="0"/>
              <a:t>атак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7811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Отследить злоумышленника организовавшего ее </a:t>
            </a:r>
            <a:r>
              <a:rPr lang="ru-RU" i="1" u="sng" dirty="0"/>
              <a:t>практически невозможно</a:t>
            </a:r>
            <a:r>
              <a:rPr lang="ru-RU" dirty="0"/>
              <a:t>. Компьютеры-агенты, и главные компьютеры являются также пострадавшими в данной ситуации и называются «скомпрометированными»</a:t>
            </a:r>
          </a:p>
          <a:p>
            <a:pPr algn="just"/>
            <a:r>
              <a:rPr lang="ru-RU" dirty="0"/>
              <a:t>Программы для проведения атак </a:t>
            </a:r>
            <a:r>
              <a:rPr lang="ru-RU" i="1" u="sng" dirty="0"/>
              <a:t>свободно распространяются в Сети</a:t>
            </a:r>
          </a:p>
        </p:txBody>
      </p:sp>
      <p:pic>
        <p:nvPicPr>
          <p:cNvPr id="1026" name="Picture 2" descr="http://vignette3.wikia.nocookie.net/scribblenauts/images/2/25/Trojan_Horse.png/revision/latest?cb=20130728145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622">
            <a:off x="393055" y="4585239"/>
            <a:ext cx="2135029" cy="19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использования </a:t>
            </a:r>
            <a:r>
              <a:rPr lang="en-US" dirty="0"/>
              <a:t>DDoS-</a:t>
            </a:r>
            <a:r>
              <a:rPr lang="ru-RU" dirty="0"/>
              <a:t>атак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/>
              <a:t>Личная неприязнь</a:t>
            </a:r>
          </a:p>
          <a:p>
            <a:pPr algn="just"/>
            <a:r>
              <a:rPr lang="ru-RU" b="1" i="1" dirty="0"/>
              <a:t>Развлечение</a:t>
            </a:r>
          </a:p>
          <a:p>
            <a:pPr algn="just"/>
            <a:r>
              <a:rPr lang="ru-RU" b="1" i="1" dirty="0"/>
              <a:t>Политический протест</a:t>
            </a:r>
          </a:p>
          <a:p>
            <a:pPr marL="0" indent="0" algn="just">
              <a:buNone/>
            </a:pPr>
            <a:r>
              <a:rPr lang="ru-RU" dirty="0"/>
              <a:t>Наиболее известными </a:t>
            </a:r>
            <a:r>
              <a:rPr lang="ru-RU" dirty="0" err="1"/>
              <a:t>DDoS</a:t>
            </a:r>
            <a:r>
              <a:rPr lang="ru-RU" dirty="0"/>
              <a:t>-атаками с целью политического протеста были акции в поддержку Памятника Воину-освободителю в Эстонии (2007), Южной Осетии (2008), </a:t>
            </a:r>
            <a:r>
              <a:rPr lang="ru-RU" dirty="0" err="1"/>
              <a:t>Wikileaks</a:t>
            </a:r>
            <a:r>
              <a:rPr lang="ru-RU" dirty="0"/>
              <a:t> (2011), </a:t>
            </a:r>
            <a:r>
              <a:rPr lang="ru-RU" dirty="0" err="1"/>
              <a:t>Megaupload</a:t>
            </a:r>
            <a:r>
              <a:rPr lang="ru-RU" dirty="0"/>
              <a:t> (2012) и EX.UA (2012).</a:t>
            </a:r>
          </a:p>
          <a:p>
            <a:pPr algn="just"/>
            <a:r>
              <a:rPr lang="ru-RU" b="1" i="1" dirty="0"/>
              <a:t>Недобросовестная конкуренция</a:t>
            </a:r>
          </a:p>
          <a:p>
            <a:pPr algn="just"/>
            <a:r>
              <a:rPr lang="ru-RU" b="1" i="1" dirty="0"/>
              <a:t>Вымогательство или шантаж</a:t>
            </a:r>
          </a:p>
        </p:txBody>
      </p:sp>
      <p:pic>
        <p:nvPicPr>
          <p:cNvPr id="1028" name="Picture 4" descr="http://s1.iconbird.com/ico/2014/1/606/w256h2561390848193moneybag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20" y="4929755"/>
            <a:ext cx="1620544" cy="16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Универсальные методы борьбы с </a:t>
            </a:r>
            <a:r>
              <a:rPr lang="en-US" dirty="0"/>
              <a:t>DDoS-</a:t>
            </a:r>
            <a:r>
              <a:rPr lang="ru-RU" dirty="0"/>
              <a:t>атакой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Все сервера, имеющие прямой доступ во внешнюю сеть, должны быть подготовлены к простой и быстрой удаленной перезагрузке. Большим плюсом будет наличие второго, административного, сетевого интерфейса</a:t>
            </a:r>
          </a:p>
          <a:p>
            <a:pPr algn="just"/>
            <a:r>
              <a:rPr lang="ru-RU" dirty="0"/>
              <a:t>Должно быть установлено последнее ПО, касающееся обеспечения безопасности системы</a:t>
            </a:r>
          </a:p>
          <a:p>
            <a:pPr algn="just"/>
            <a:r>
              <a:rPr lang="ru-RU" dirty="0"/>
              <a:t>Все сетевые сервисы должны быть защищены брандмауэром</a:t>
            </a:r>
          </a:p>
          <a:p>
            <a:pPr algn="just"/>
            <a:r>
              <a:rPr lang="ru-RU" dirty="0"/>
              <a:t>На подходах к серверу должна быть установлена система анализа трафика, которая позволит своевременно узнать о начинающейся атаке и вовремя принять меры по ее предотвращению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https://ru.wikipedia.org/wiki/DoS-</a:t>
            </a:r>
            <a:r>
              <a:rPr lang="ru-RU" dirty="0">
                <a:hlinkClick r:id="rId2"/>
              </a:rPr>
              <a:t>атака</a:t>
            </a:r>
            <a:endParaRPr lang="ru-RU" dirty="0"/>
          </a:p>
          <a:p>
            <a:r>
              <a:rPr lang="en-US" dirty="0">
                <a:hlinkClick r:id="rId3"/>
              </a:rPr>
              <a:t>http://www.compdoc.ru/secur/xacer/what_is_ddos_attack/</a:t>
            </a:r>
            <a:endParaRPr lang="ru-RU" dirty="0"/>
          </a:p>
          <a:p>
            <a:r>
              <a:rPr lang="en-US" dirty="0">
                <a:hlinkClick r:id="rId4"/>
              </a:rPr>
              <a:t>http://ddos-protection.ru/chto-takoe-ddos</a:t>
            </a:r>
            <a:endParaRPr lang="ru-RU" dirty="0"/>
          </a:p>
          <a:p>
            <a:r>
              <a:rPr lang="en-US" dirty="0">
                <a:hlinkClick r:id="rId5"/>
              </a:rPr>
              <a:t>https://05.mvd.ru/document/1108566</a:t>
            </a:r>
            <a:endParaRPr lang="ru-RU" dirty="0"/>
          </a:p>
          <a:p>
            <a:r>
              <a:rPr lang="en-US" dirty="0">
                <a:hlinkClick r:id="rId6"/>
              </a:rPr>
              <a:t>http://vaden-pro.ru/blog/zashchita-sayta/ddos-ataka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9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638044"/>
            <a:ext cx="7729728" cy="1188720"/>
          </a:xfrm>
          <a:solidFill>
            <a:srgbClr val="9BAFB5"/>
          </a:solidFill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90" y="4417702"/>
            <a:ext cx="1587419" cy="18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256</TotalTime>
  <Words>406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Gill Sans MT</vt:lpstr>
      <vt:lpstr>Посылка</vt:lpstr>
      <vt:lpstr>Ddos-атаки</vt:lpstr>
      <vt:lpstr>Понятие Dos- и ddos-атак</vt:lpstr>
      <vt:lpstr>Как происходит Ddos-атака?</vt:lpstr>
      <vt:lpstr>Презентация PowerPoint</vt:lpstr>
      <vt:lpstr>Опасности DDoS-атак</vt:lpstr>
      <vt:lpstr>Причины использования DDoS-атак</vt:lpstr>
      <vt:lpstr>Универсальные методы борьбы с DDoS-атакой</vt:lpstr>
      <vt:lpstr>Источники информации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Ddos-атаки</dc:title>
  <dc:creator>Владислава Карабаза</dc:creator>
  <cp:lastModifiedBy>Владислава Карабаза</cp:lastModifiedBy>
  <cp:revision>17</cp:revision>
  <dcterms:created xsi:type="dcterms:W3CDTF">2016-04-08T16:41:04Z</dcterms:created>
  <dcterms:modified xsi:type="dcterms:W3CDTF">2016-04-09T16:34:33Z</dcterms:modified>
</cp:coreProperties>
</file>