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3" r:id="rId8"/>
    <p:sldId id="261" r:id="rId9"/>
    <p:sldId id="262" r:id="rId10"/>
    <p:sldId id="265"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FACB66CB-CAFC-4B62-9763-754E019E58FF}" type="datetimeFigureOut">
              <a:rPr lang="uk-UA" smtClean="0"/>
              <a:t>04.12.2016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187064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ACB66CB-CAFC-4B62-9763-754E019E58FF}" type="datetimeFigureOut">
              <a:rPr lang="uk-UA" smtClean="0"/>
              <a:t>04.12.2016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214759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ACB66CB-CAFC-4B62-9763-754E019E58FF}" type="datetimeFigureOut">
              <a:rPr lang="uk-UA" smtClean="0"/>
              <a:t>04.12.2016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7377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ACB66CB-CAFC-4B62-9763-754E019E58FF}" type="datetimeFigureOut">
              <a:rPr lang="uk-UA" smtClean="0"/>
              <a:t>04.12.2016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409079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ACB66CB-CAFC-4B62-9763-754E019E58FF}" type="datetimeFigureOut">
              <a:rPr lang="uk-UA" smtClean="0"/>
              <a:t>04.12.2016</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149864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FACB66CB-CAFC-4B62-9763-754E019E58FF}" type="datetimeFigureOut">
              <a:rPr lang="uk-UA" smtClean="0"/>
              <a:t>04.12.2016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142031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FACB66CB-CAFC-4B62-9763-754E019E58FF}" type="datetimeFigureOut">
              <a:rPr lang="uk-UA" smtClean="0"/>
              <a:t>04.12.2016</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65523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FACB66CB-CAFC-4B62-9763-754E019E58FF}" type="datetimeFigureOut">
              <a:rPr lang="uk-UA" smtClean="0"/>
              <a:t>04.12.2016</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6395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CB66CB-CAFC-4B62-9763-754E019E58FF}" type="datetimeFigureOut">
              <a:rPr lang="uk-UA" smtClean="0"/>
              <a:t>04.12.2016</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388514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ACB66CB-CAFC-4B62-9763-754E019E58FF}" type="datetimeFigureOut">
              <a:rPr lang="uk-UA" smtClean="0"/>
              <a:t>04.12.2016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391180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ACB66CB-CAFC-4B62-9763-754E019E58FF}" type="datetimeFigureOut">
              <a:rPr lang="uk-UA" smtClean="0"/>
              <a:t>04.12.2016</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29DE621-AF55-478D-A9C8-4502B7AFB1F5}" type="slidenum">
              <a:rPr lang="uk-UA" smtClean="0"/>
              <a:t>‹#›</a:t>
            </a:fld>
            <a:endParaRPr lang="uk-UA"/>
          </a:p>
        </p:txBody>
      </p:sp>
    </p:spTree>
    <p:extLst>
      <p:ext uri="{BB962C8B-B14F-4D97-AF65-F5344CB8AC3E}">
        <p14:creationId xmlns:p14="http://schemas.microsoft.com/office/powerpoint/2010/main" val="170111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B66CB-CAFC-4B62-9763-754E019E58FF}" type="datetimeFigureOut">
              <a:rPr lang="uk-UA" smtClean="0"/>
              <a:t>04.12.2016</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DE621-AF55-478D-A9C8-4502B7AFB1F5}" type="slidenum">
              <a:rPr lang="uk-UA" smtClean="0"/>
              <a:t>‹#›</a:t>
            </a:fld>
            <a:endParaRPr lang="uk-UA"/>
          </a:p>
        </p:txBody>
      </p:sp>
    </p:spTree>
    <p:extLst>
      <p:ext uri="{BB962C8B-B14F-4D97-AF65-F5344CB8AC3E}">
        <p14:creationId xmlns:p14="http://schemas.microsoft.com/office/powerpoint/2010/main" val="1194644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1V7MqCubL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ev.mysql.com/doc/refman/5.7/en/innodb-parameters.html#sysvar_innodb_adaptive_hash_inde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265835"/>
          </a:xfrm>
        </p:spPr>
        <p:txBody>
          <a:bodyPr/>
          <a:lstStyle/>
          <a:p>
            <a:r>
              <a:rPr lang="en-US" dirty="0" smtClean="0"/>
              <a:t>Task</a:t>
            </a:r>
            <a:endParaRPr lang="uk-UA" dirty="0"/>
          </a:p>
        </p:txBody>
      </p:sp>
      <p:sp>
        <p:nvSpPr>
          <p:cNvPr id="3" name="Подзаголовок 2"/>
          <p:cNvSpPr>
            <a:spLocks noGrp="1"/>
          </p:cNvSpPr>
          <p:nvPr>
            <p:ph type="subTitle" idx="1"/>
          </p:nvPr>
        </p:nvSpPr>
        <p:spPr/>
        <p:txBody>
          <a:bodyPr>
            <a:normAutofit/>
          </a:bodyPr>
          <a:lstStyle/>
          <a:p>
            <a:r>
              <a:rPr lang="en-US" sz="6000" dirty="0" smtClean="0"/>
              <a:t>SQL Optimization</a:t>
            </a:r>
            <a:endParaRPr lang="uk-UA" sz="6000" dirty="0"/>
          </a:p>
        </p:txBody>
      </p:sp>
    </p:spTree>
    <p:extLst>
      <p:ext uri="{BB962C8B-B14F-4D97-AF65-F5344CB8AC3E}">
        <p14:creationId xmlns:p14="http://schemas.microsoft.com/office/powerpoint/2010/main" val="3615485163"/>
      </p:ext>
    </p:extLst>
  </p:cSld>
  <p:clrMapOvr>
    <a:masterClrMapping/>
  </p:clrMapOvr>
  <mc:AlternateContent xmlns:mc="http://schemas.openxmlformats.org/markup-compatibility/2006" xmlns:p14="http://schemas.microsoft.com/office/powerpoint/2010/main">
    <mc:Choice Requires="p14">
      <p:transition spd="slow" p14:dur="2000" advTm="4863"/>
    </mc:Choice>
    <mc:Fallback xmlns="">
      <p:transition spd="slow" advTm="48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Let see it on Video</a:t>
            </a:r>
            <a:endParaRPr lang="uk-UA" dirty="0"/>
          </a:p>
        </p:txBody>
      </p:sp>
      <p:sp>
        <p:nvSpPr>
          <p:cNvPr id="3" name="Объект 2"/>
          <p:cNvSpPr>
            <a:spLocks noGrp="1"/>
          </p:cNvSpPr>
          <p:nvPr>
            <p:ph idx="1"/>
          </p:nvPr>
        </p:nvSpPr>
        <p:spPr>
          <a:xfrm>
            <a:off x="838200" y="2259105"/>
            <a:ext cx="10515600" cy="2207391"/>
          </a:xfrm>
        </p:spPr>
        <p:txBody>
          <a:bodyPr/>
          <a:lstStyle/>
          <a:p>
            <a:pPr marL="0" indent="0" algn="ctr">
              <a:buNone/>
            </a:pPr>
            <a:r>
              <a:rPr lang="en-US" sz="4000" dirty="0">
                <a:hlinkClick r:id="rId2"/>
              </a:rPr>
              <a:t>https://youtu.be/-</a:t>
            </a:r>
            <a:r>
              <a:rPr lang="en-US" sz="4000" dirty="0" smtClean="0">
                <a:hlinkClick r:id="rId2"/>
              </a:rPr>
              <a:t>1V7MqCubL8</a:t>
            </a:r>
            <a:endParaRPr lang="en-US" sz="4000" dirty="0" smtClean="0"/>
          </a:p>
          <a:p>
            <a:endParaRPr lang="uk-UA" dirty="0"/>
          </a:p>
        </p:txBody>
      </p:sp>
    </p:spTree>
    <p:extLst>
      <p:ext uri="{BB962C8B-B14F-4D97-AF65-F5344CB8AC3E}">
        <p14:creationId xmlns:p14="http://schemas.microsoft.com/office/powerpoint/2010/main" val="837910668"/>
      </p:ext>
    </p:extLst>
  </p:cSld>
  <p:clrMapOvr>
    <a:masterClrMapping/>
  </p:clrMapOvr>
  <mc:AlternateContent xmlns:mc="http://schemas.openxmlformats.org/markup-compatibility/2006" xmlns:p14="http://schemas.microsoft.com/office/powerpoint/2010/main">
    <mc:Choice Requires="p14">
      <p:transition spd="slow" p14:dur="2000" advTm="5531"/>
    </mc:Choice>
    <mc:Fallback xmlns="">
      <p:transition spd="slow" advTm="553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Task Description</a:t>
            </a:r>
            <a:endParaRPr lang="uk-UA" dirty="0"/>
          </a:p>
        </p:txBody>
      </p:sp>
      <p:sp>
        <p:nvSpPr>
          <p:cNvPr id="3" name="Объект 2"/>
          <p:cNvSpPr>
            <a:spLocks noGrp="1"/>
          </p:cNvSpPr>
          <p:nvPr>
            <p:ph idx="1"/>
          </p:nvPr>
        </p:nvSpPr>
        <p:spPr/>
        <p:txBody>
          <a:bodyPr/>
          <a:lstStyle/>
          <a:p>
            <a:r>
              <a:rPr lang="en-US" dirty="0" smtClean="0"/>
              <a:t>We have a set of database tables filled with sample data. We need to retrieve some information from the database, but it is currently slow. Your task is to deliver the same data as fast as possible. </a:t>
            </a:r>
          </a:p>
          <a:p>
            <a:endParaRPr lang="en-US" dirty="0" smtClean="0"/>
          </a:p>
          <a:p>
            <a:r>
              <a:rPr lang="en-US" dirty="0" smtClean="0"/>
              <a:t>When ready - provide free text description of every step of the optimization process and why you did it that way. If you do changes to the query or database structure - please include them too. </a:t>
            </a:r>
            <a:endParaRPr lang="uk-UA" dirty="0"/>
          </a:p>
        </p:txBody>
      </p:sp>
    </p:spTree>
    <p:extLst>
      <p:ext uri="{BB962C8B-B14F-4D97-AF65-F5344CB8AC3E}">
        <p14:creationId xmlns:p14="http://schemas.microsoft.com/office/powerpoint/2010/main" val="2862514980"/>
      </p:ext>
    </p:extLst>
  </p:cSld>
  <p:clrMapOvr>
    <a:masterClrMapping/>
  </p:clrMapOvr>
  <mc:AlternateContent xmlns:mc="http://schemas.openxmlformats.org/markup-compatibility/2006" xmlns:p14="http://schemas.microsoft.com/office/powerpoint/2010/main">
    <mc:Choice Requires="p14">
      <p:transition spd="slow" p14:dur="2000" advTm="10081"/>
    </mc:Choice>
    <mc:Fallback xmlns="">
      <p:transition spd="slow" advTm="1008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3654" y="85427"/>
            <a:ext cx="10515600" cy="1022611"/>
          </a:xfrm>
        </p:spPr>
        <p:txBody>
          <a:bodyPr/>
          <a:lstStyle/>
          <a:p>
            <a:pPr algn="ctr"/>
            <a:r>
              <a:rPr lang="en-US" dirty="0" smtClean="0"/>
              <a:t>Given SQL Query</a:t>
            </a:r>
            <a:endParaRPr lang="uk-UA" dirty="0"/>
          </a:p>
        </p:txBody>
      </p:sp>
      <p:sp>
        <p:nvSpPr>
          <p:cNvPr id="3" name="Объект 2"/>
          <p:cNvSpPr>
            <a:spLocks noGrp="1"/>
          </p:cNvSpPr>
          <p:nvPr>
            <p:ph idx="1"/>
          </p:nvPr>
        </p:nvSpPr>
        <p:spPr>
          <a:xfrm>
            <a:off x="279699" y="1247886"/>
            <a:ext cx="11912301" cy="5610113"/>
          </a:xfrm>
        </p:spPr>
        <p:txBody>
          <a:bodyPr>
            <a:normAutofit fontScale="55000" lnSpcReduction="20000"/>
          </a:bodyPr>
          <a:lstStyle/>
          <a:p>
            <a:pPr marL="0" indent="0">
              <a:buNone/>
            </a:pPr>
            <a:r>
              <a:rPr lang="en-US" dirty="0" smtClean="0"/>
              <a:t>SELECT SQL_NO_CACHE</a:t>
            </a:r>
          </a:p>
          <a:p>
            <a:pPr marL="0" indent="0">
              <a:buNone/>
            </a:pPr>
            <a:r>
              <a:rPr lang="en-US" dirty="0" smtClean="0"/>
              <a:t>`</a:t>
            </a:r>
            <a:r>
              <a:rPr lang="en-US" dirty="0" err="1" smtClean="0"/>
              <a:t>t`.`id</a:t>
            </a:r>
            <a:r>
              <a:rPr lang="en-US" dirty="0" smtClean="0"/>
              <a:t>` AS `t0_c0`, `</a:t>
            </a:r>
            <a:r>
              <a:rPr lang="en-US" dirty="0" err="1" smtClean="0"/>
              <a:t>t`.`name</a:t>
            </a:r>
            <a:r>
              <a:rPr lang="en-US" dirty="0" smtClean="0"/>
              <a:t>` AS `t0_c3`, `t`.`</a:t>
            </a:r>
            <a:r>
              <a:rPr lang="en-US" dirty="0" err="1" smtClean="0"/>
              <a:t>created_version</a:t>
            </a:r>
            <a:r>
              <a:rPr lang="en-US" dirty="0" smtClean="0"/>
              <a:t>` AS `t0_c32`, `t`.`</a:t>
            </a:r>
            <a:r>
              <a:rPr lang="en-US" dirty="0" err="1" smtClean="0"/>
              <a:t>order_date</a:t>
            </a:r>
            <a:r>
              <a:rPr lang="en-US" dirty="0" smtClean="0"/>
              <a:t>` AS `t0_c30`, `t`.`</a:t>
            </a:r>
            <a:r>
              <a:rPr lang="en-US" dirty="0" err="1" smtClean="0"/>
              <a:t>client_due_date</a:t>
            </a:r>
            <a:r>
              <a:rPr lang="en-US" dirty="0" smtClean="0"/>
              <a:t>` AS `t0_c47`, </a:t>
            </a:r>
          </a:p>
          <a:p>
            <a:pPr marL="0" indent="0">
              <a:buNone/>
            </a:pPr>
            <a:r>
              <a:rPr lang="en-US" dirty="0" smtClean="0"/>
              <a:t>`t`.`</a:t>
            </a:r>
            <a:r>
              <a:rPr lang="en-US" dirty="0" err="1" smtClean="0"/>
              <a:t>due_date</a:t>
            </a:r>
            <a:r>
              <a:rPr lang="en-US" dirty="0" smtClean="0"/>
              <a:t>` AS `t0_c15`, `</a:t>
            </a:r>
            <a:r>
              <a:rPr lang="en-US" dirty="0" err="1" smtClean="0"/>
              <a:t>t`.`status</a:t>
            </a:r>
            <a:r>
              <a:rPr lang="en-US" dirty="0" smtClean="0"/>
              <a:t>` AS `t0_c23`, `t`.`</a:t>
            </a:r>
            <a:r>
              <a:rPr lang="en-US" dirty="0" err="1" smtClean="0"/>
              <a:t>new_status_id</a:t>
            </a:r>
            <a:r>
              <a:rPr lang="en-US" dirty="0" smtClean="0"/>
              <a:t>` AS `t0_c36`, `t`.`</a:t>
            </a:r>
            <a:r>
              <a:rPr lang="en-US" dirty="0" err="1" smtClean="0"/>
              <a:t>create_type</a:t>
            </a:r>
            <a:r>
              <a:rPr lang="en-US" dirty="0" smtClean="0"/>
              <a:t>` AS `t0_c40`, `</a:t>
            </a:r>
            <a:r>
              <a:rPr lang="en-US" dirty="0" err="1" smtClean="0"/>
              <a:t>t`.`progress</a:t>
            </a:r>
            <a:r>
              <a:rPr lang="en-US" dirty="0" smtClean="0"/>
              <a:t>` AS `t0_c50`, `</a:t>
            </a:r>
            <a:r>
              <a:rPr lang="en-US" dirty="0" err="1" smtClean="0"/>
              <a:t>managers`.`id</a:t>
            </a:r>
            <a:r>
              <a:rPr lang="en-US" dirty="0" smtClean="0"/>
              <a:t>` AS `t1_c0`, </a:t>
            </a:r>
          </a:p>
          <a:p>
            <a:pPr marL="0" indent="0">
              <a:buNone/>
            </a:pPr>
            <a:r>
              <a:rPr lang="en-US" dirty="0" smtClean="0"/>
              <a:t>`managers`.`</a:t>
            </a:r>
            <a:r>
              <a:rPr lang="en-US" dirty="0" err="1" smtClean="0"/>
              <a:t>project_id</a:t>
            </a:r>
            <a:r>
              <a:rPr lang="en-US" dirty="0" smtClean="0"/>
              <a:t>` AS `t1_c1`, `managers`.`</a:t>
            </a:r>
            <a:r>
              <a:rPr lang="en-US" dirty="0" err="1" smtClean="0"/>
              <a:t>manager_id</a:t>
            </a:r>
            <a:r>
              <a:rPr lang="en-US" dirty="0" smtClean="0"/>
              <a:t>` AS `t1_c2`, `</a:t>
            </a:r>
            <a:r>
              <a:rPr lang="en-US" dirty="0" err="1" smtClean="0"/>
              <a:t>user`.`id</a:t>
            </a:r>
            <a:r>
              <a:rPr lang="en-US" dirty="0" smtClean="0"/>
              <a:t>` AS `t2_c0`, `user`.`</a:t>
            </a:r>
            <a:r>
              <a:rPr lang="en-US" dirty="0" err="1" smtClean="0"/>
              <a:t>first_name</a:t>
            </a:r>
            <a:r>
              <a:rPr lang="en-US" dirty="0" smtClean="0"/>
              <a:t>` AS `t2_c9`, `user`.`</a:t>
            </a:r>
            <a:r>
              <a:rPr lang="en-US" dirty="0" err="1" smtClean="0"/>
              <a:t>last_name</a:t>
            </a:r>
            <a:r>
              <a:rPr lang="en-US" dirty="0" smtClean="0"/>
              <a:t>` AS `t2_c10`, `video`.`</a:t>
            </a:r>
            <a:r>
              <a:rPr lang="en-US" dirty="0" err="1" smtClean="0"/>
              <a:t>video_lenght</a:t>
            </a:r>
            <a:r>
              <a:rPr lang="en-US" dirty="0" smtClean="0"/>
              <a:t>` AS `t3_c2`, </a:t>
            </a:r>
          </a:p>
          <a:p>
            <a:pPr marL="0" indent="0">
              <a:buNone/>
            </a:pPr>
            <a:r>
              <a:rPr lang="en-US" dirty="0" smtClean="0"/>
              <a:t>`video`.`</a:t>
            </a:r>
            <a:r>
              <a:rPr lang="en-US" dirty="0" err="1" smtClean="0"/>
              <a:t>video_lang_id</a:t>
            </a:r>
            <a:r>
              <a:rPr lang="en-US" dirty="0" smtClean="0"/>
              <a:t>` AS `t3_c5`, `</a:t>
            </a:r>
            <a:r>
              <a:rPr lang="en-US" dirty="0" err="1" smtClean="0"/>
              <a:t>video`.`id</a:t>
            </a:r>
            <a:r>
              <a:rPr lang="en-US" dirty="0" smtClean="0"/>
              <a:t>` AS `t3_c0`, `</a:t>
            </a:r>
            <a:r>
              <a:rPr lang="en-US" dirty="0" err="1" smtClean="0"/>
              <a:t>contentType</a:t>
            </a:r>
            <a:r>
              <a:rPr lang="en-US" dirty="0" smtClean="0"/>
              <a:t>`.`</a:t>
            </a:r>
            <a:r>
              <a:rPr lang="en-US" dirty="0" err="1" smtClean="0"/>
              <a:t>content_type</a:t>
            </a:r>
            <a:r>
              <a:rPr lang="en-US" dirty="0" smtClean="0"/>
              <a:t>` AS `t4_c1`, `</a:t>
            </a:r>
            <a:r>
              <a:rPr lang="en-US" dirty="0" err="1" smtClean="0"/>
              <a:t>contentType</a:t>
            </a:r>
            <a:r>
              <a:rPr lang="en-US" dirty="0" smtClean="0"/>
              <a:t>`.`id` AS `t4_c0`, `client`.`</a:t>
            </a:r>
            <a:r>
              <a:rPr lang="en-US" dirty="0" err="1" smtClean="0"/>
              <a:t>company_name</a:t>
            </a:r>
            <a:r>
              <a:rPr lang="en-US" dirty="0" smtClean="0"/>
              <a:t>` AS `t5_c1`, `</a:t>
            </a:r>
            <a:r>
              <a:rPr lang="en-US" dirty="0" err="1" smtClean="0"/>
              <a:t>client`.`id</a:t>
            </a:r>
            <a:r>
              <a:rPr lang="en-US" dirty="0" smtClean="0"/>
              <a:t>` AS `t5_c0` </a:t>
            </a:r>
          </a:p>
          <a:p>
            <a:pPr marL="0" indent="0">
              <a:buNone/>
            </a:pPr>
            <a:endParaRPr lang="en-US" dirty="0" smtClean="0"/>
          </a:p>
          <a:p>
            <a:pPr marL="0" indent="0">
              <a:buNone/>
            </a:pPr>
            <a:r>
              <a:rPr lang="en-US" dirty="0" smtClean="0"/>
              <a:t>FROM `projects` `t`  </a:t>
            </a:r>
          </a:p>
          <a:p>
            <a:pPr marL="0" indent="0">
              <a:buNone/>
            </a:pPr>
            <a:r>
              <a:rPr lang="en-US" dirty="0" smtClean="0"/>
              <a:t>LEFT OUTER JOIN `</a:t>
            </a:r>
            <a:r>
              <a:rPr lang="en-US" dirty="0" err="1" smtClean="0"/>
              <a:t>project_managers</a:t>
            </a:r>
            <a:r>
              <a:rPr lang="en-US" dirty="0" smtClean="0"/>
              <a:t>` `managers` ON (`managers`.`</a:t>
            </a:r>
            <a:r>
              <a:rPr lang="en-US" dirty="0" err="1" smtClean="0"/>
              <a:t>project_id</a:t>
            </a:r>
            <a:r>
              <a:rPr lang="en-US" dirty="0" smtClean="0"/>
              <a:t>`=`</a:t>
            </a:r>
            <a:r>
              <a:rPr lang="en-US" dirty="0" err="1" smtClean="0"/>
              <a:t>t`.`id</a:t>
            </a:r>
            <a:r>
              <a:rPr lang="en-US" dirty="0" smtClean="0"/>
              <a:t>`)  </a:t>
            </a:r>
          </a:p>
          <a:p>
            <a:pPr marL="0" indent="0">
              <a:buNone/>
            </a:pPr>
            <a:r>
              <a:rPr lang="en-US" dirty="0" smtClean="0"/>
              <a:t>LEFT OUTER JOIN `users` `user` ON (`managers`.`</a:t>
            </a:r>
            <a:r>
              <a:rPr lang="en-US" dirty="0" err="1" smtClean="0"/>
              <a:t>manager_id</a:t>
            </a:r>
            <a:r>
              <a:rPr lang="en-US" dirty="0" smtClean="0"/>
              <a:t>`=`</a:t>
            </a:r>
            <a:r>
              <a:rPr lang="en-US" dirty="0" err="1" smtClean="0"/>
              <a:t>user`.`id</a:t>
            </a:r>
            <a:r>
              <a:rPr lang="en-US" dirty="0" smtClean="0"/>
              <a:t>`)  </a:t>
            </a:r>
          </a:p>
          <a:p>
            <a:pPr marL="0" indent="0">
              <a:buNone/>
            </a:pPr>
            <a:r>
              <a:rPr lang="en-US" dirty="0" smtClean="0"/>
              <a:t>LEFT OUTER JOIN `</a:t>
            </a:r>
            <a:r>
              <a:rPr lang="en-US" dirty="0" err="1" smtClean="0"/>
              <a:t>project_videos</a:t>
            </a:r>
            <a:r>
              <a:rPr lang="en-US" dirty="0" smtClean="0"/>
              <a:t>` `video` ON (`video`.`</a:t>
            </a:r>
            <a:r>
              <a:rPr lang="en-US" dirty="0" err="1" smtClean="0"/>
              <a:t>project_id</a:t>
            </a:r>
            <a:r>
              <a:rPr lang="en-US" dirty="0" smtClean="0"/>
              <a:t>`=`</a:t>
            </a:r>
            <a:r>
              <a:rPr lang="en-US" dirty="0" err="1" smtClean="0"/>
              <a:t>t`.`id</a:t>
            </a:r>
            <a:r>
              <a:rPr lang="en-US" dirty="0" smtClean="0"/>
              <a:t>`)  </a:t>
            </a:r>
          </a:p>
          <a:p>
            <a:pPr marL="0" indent="0">
              <a:buNone/>
            </a:pPr>
            <a:r>
              <a:rPr lang="en-US" dirty="0" smtClean="0"/>
              <a:t>LEFT OUTER JOIN `</a:t>
            </a:r>
            <a:r>
              <a:rPr lang="en-US" dirty="0" err="1" smtClean="0"/>
              <a:t>content_types</a:t>
            </a:r>
            <a:r>
              <a:rPr lang="en-US" dirty="0" smtClean="0"/>
              <a:t>` `</a:t>
            </a:r>
            <a:r>
              <a:rPr lang="en-US" dirty="0" err="1" smtClean="0"/>
              <a:t>contentType</a:t>
            </a:r>
            <a:r>
              <a:rPr lang="en-US" dirty="0" smtClean="0"/>
              <a:t>` ON (`t`.`</a:t>
            </a:r>
            <a:r>
              <a:rPr lang="en-US" dirty="0" err="1" smtClean="0"/>
              <a:t>content_type_id</a:t>
            </a:r>
            <a:r>
              <a:rPr lang="en-US" dirty="0" smtClean="0"/>
              <a:t>`=`</a:t>
            </a:r>
            <a:r>
              <a:rPr lang="en-US" dirty="0" err="1" smtClean="0"/>
              <a:t>contentType</a:t>
            </a:r>
            <a:r>
              <a:rPr lang="en-US" dirty="0" smtClean="0"/>
              <a:t>`.`id`)  </a:t>
            </a:r>
          </a:p>
          <a:p>
            <a:pPr marL="0" indent="0">
              <a:buNone/>
            </a:pPr>
            <a:r>
              <a:rPr lang="en-US" dirty="0" smtClean="0"/>
              <a:t>LEFT OUTER JOIN `companies` `client` ON (`t`.`</a:t>
            </a:r>
            <a:r>
              <a:rPr lang="en-US" dirty="0" err="1" smtClean="0"/>
              <a:t>client_id</a:t>
            </a:r>
            <a:r>
              <a:rPr lang="en-US" dirty="0" smtClean="0"/>
              <a:t>`=`</a:t>
            </a:r>
            <a:r>
              <a:rPr lang="en-US" dirty="0" err="1" smtClean="0"/>
              <a:t>client`.`id</a:t>
            </a:r>
            <a:r>
              <a:rPr lang="en-US" dirty="0" smtClean="0"/>
              <a:t>`)  </a:t>
            </a:r>
          </a:p>
          <a:p>
            <a:pPr marL="0" indent="0">
              <a:buNone/>
            </a:pPr>
            <a:r>
              <a:rPr lang="en-US" dirty="0" smtClean="0"/>
              <a:t>LEFT OUTER JOIN `</a:t>
            </a:r>
            <a:r>
              <a:rPr lang="en-US" dirty="0" err="1" smtClean="0"/>
              <a:t>project_sorting_settings</a:t>
            </a:r>
            <a:r>
              <a:rPr lang="en-US" dirty="0" smtClean="0"/>
              <a:t>` `</a:t>
            </a:r>
            <a:r>
              <a:rPr lang="en-US" dirty="0" err="1" smtClean="0"/>
              <a:t>sortingSettings</a:t>
            </a:r>
            <a:r>
              <a:rPr lang="en-US" dirty="0" smtClean="0"/>
              <a:t>` ON (`</a:t>
            </a:r>
            <a:r>
              <a:rPr lang="en-US" dirty="0" err="1" smtClean="0"/>
              <a:t>sortingSettings</a:t>
            </a:r>
            <a:r>
              <a:rPr lang="en-US" dirty="0" smtClean="0"/>
              <a:t>`.`</a:t>
            </a:r>
            <a:r>
              <a:rPr lang="en-US" dirty="0" err="1" smtClean="0"/>
              <a:t>project_id</a:t>
            </a:r>
            <a:r>
              <a:rPr lang="en-US" dirty="0" smtClean="0"/>
              <a:t>`=`</a:t>
            </a:r>
            <a:r>
              <a:rPr lang="en-US" dirty="0" err="1" smtClean="0"/>
              <a:t>t`.`id</a:t>
            </a:r>
            <a:r>
              <a:rPr lang="en-US" dirty="0" smtClean="0"/>
              <a:t>`)  </a:t>
            </a:r>
          </a:p>
          <a:p>
            <a:pPr marL="0" indent="0">
              <a:buNone/>
            </a:pPr>
            <a:r>
              <a:rPr lang="en-US" dirty="0" smtClean="0"/>
              <a:t>WHERE ((`</a:t>
            </a:r>
            <a:r>
              <a:rPr lang="en-US" dirty="0" err="1" smtClean="0"/>
              <a:t>t`.`status</a:t>
            </a:r>
            <a:r>
              <a:rPr lang="en-US" dirty="0" smtClean="0"/>
              <a:t>` &lt;&gt; "DELETED" AND `</a:t>
            </a:r>
            <a:r>
              <a:rPr lang="en-US" dirty="0" err="1" smtClean="0"/>
              <a:t>t`.`status</a:t>
            </a:r>
            <a:r>
              <a:rPr lang="en-US" dirty="0" smtClean="0"/>
              <a:t>` &lt;&gt; "ARCHIVED") AND ((</a:t>
            </a:r>
            <a:r>
              <a:rPr lang="en-US" dirty="0" err="1" smtClean="0"/>
              <a:t>video.video_lenght</a:t>
            </a:r>
            <a:r>
              <a:rPr lang="en-US" dirty="0" smtClean="0"/>
              <a:t> is not null || </a:t>
            </a:r>
            <a:r>
              <a:rPr lang="en-US" dirty="0" err="1" smtClean="0"/>
              <a:t>t.project_batch_id</a:t>
            </a:r>
            <a:r>
              <a:rPr lang="en-US" dirty="0" smtClean="0"/>
              <a:t> is null) AND (`</a:t>
            </a:r>
            <a:r>
              <a:rPr lang="en-US" dirty="0" err="1" smtClean="0"/>
              <a:t>t`.`id</a:t>
            </a:r>
            <a:r>
              <a:rPr lang="en-US" dirty="0" smtClean="0"/>
              <a:t>` IN (SELECT DISTINCT `</a:t>
            </a:r>
            <a:r>
              <a:rPr lang="en-US" dirty="0" err="1" smtClean="0"/>
              <a:t>project_id</a:t>
            </a:r>
            <a:r>
              <a:rPr lang="en-US" dirty="0" smtClean="0"/>
              <a:t>` from `</a:t>
            </a:r>
            <a:r>
              <a:rPr lang="en-US" dirty="0" err="1" smtClean="0"/>
              <a:t>project_jobs</a:t>
            </a:r>
            <a:r>
              <a:rPr lang="en-US" dirty="0" smtClean="0"/>
              <a:t>` WHERE `</a:t>
            </a:r>
            <a:r>
              <a:rPr lang="en-US" dirty="0" err="1" smtClean="0"/>
              <a:t>target_lang_id</a:t>
            </a:r>
            <a:r>
              <a:rPr lang="en-US" dirty="0" smtClean="0"/>
              <a:t>` IN (8,16,19,22,24,25,35,36,44,54,60) AND `status` &lt;&gt; 'DELETED')))) 	</a:t>
            </a:r>
          </a:p>
          <a:p>
            <a:pPr marL="0" indent="0">
              <a:buNone/>
            </a:pPr>
            <a:r>
              <a:rPr lang="en-US" dirty="0" smtClean="0"/>
              <a:t>GROUP BY t.id </a:t>
            </a:r>
          </a:p>
          <a:p>
            <a:pPr marL="0" indent="0">
              <a:buNone/>
            </a:pPr>
            <a:r>
              <a:rPr lang="en-US" dirty="0" smtClean="0"/>
              <a:t>ORDER BY t.id DESC </a:t>
            </a:r>
          </a:p>
          <a:p>
            <a:endParaRPr lang="en-US" dirty="0" smtClean="0"/>
          </a:p>
          <a:p>
            <a:endParaRPr lang="uk-UA" dirty="0"/>
          </a:p>
        </p:txBody>
      </p:sp>
    </p:spTree>
    <p:extLst>
      <p:ext uri="{BB962C8B-B14F-4D97-AF65-F5344CB8AC3E}">
        <p14:creationId xmlns:p14="http://schemas.microsoft.com/office/powerpoint/2010/main" val="2030173433"/>
      </p:ext>
    </p:extLst>
  </p:cSld>
  <p:clrMapOvr>
    <a:masterClrMapping/>
  </p:clrMapOvr>
  <mc:AlternateContent xmlns:mc="http://schemas.openxmlformats.org/markup-compatibility/2006" xmlns:p14="http://schemas.microsoft.com/office/powerpoint/2010/main">
    <mc:Choice Requires="p14">
      <p:transition spd="slow" p14:dur="2000" advTm="10039"/>
    </mc:Choice>
    <mc:Fallback xmlns="">
      <p:transition spd="slow" advTm="1003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732730"/>
            <a:ext cx="10515600" cy="1325563"/>
          </a:xfrm>
        </p:spPr>
        <p:txBody>
          <a:bodyPr/>
          <a:lstStyle/>
          <a:p>
            <a:pPr algn="ctr"/>
            <a:r>
              <a:rPr lang="en-US" dirty="0" smtClean="0"/>
              <a:t>Not so good execution time</a:t>
            </a:r>
            <a:endParaRPr lang="uk-UA" dirty="0"/>
          </a:p>
        </p:txBody>
      </p:sp>
      <p:pic>
        <p:nvPicPr>
          <p:cNvPr id="4" name="Объект 3"/>
          <p:cNvPicPr>
            <a:picLocks noGrp="1" noChangeAspect="1"/>
          </p:cNvPicPr>
          <p:nvPr>
            <p:ph idx="1"/>
          </p:nvPr>
        </p:nvPicPr>
        <p:blipFill>
          <a:blip r:embed="rId2"/>
          <a:stretch>
            <a:fillRect/>
          </a:stretch>
        </p:blipFill>
        <p:spPr>
          <a:xfrm>
            <a:off x="838200" y="1850580"/>
            <a:ext cx="10515600" cy="2408081"/>
          </a:xfrm>
          <a:prstGeom prst="rect">
            <a:avLst/>
          </a:prstGeom>
        </p:spPr>
      </p:pic>
      <p:sp>
        <p:nvSpPr>
          <p:cNvPr id="6" name="Заголовок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Given SQL query execution</a:t>
            </a:r>
            <a:endParaRPr lang="uk-UA" dirty="0"/>
          </a:p>
        </p:txBody>
      </p:sp>
    </p:spTree>
    <p:extLst>
      <p:ext uri="{BB962C8B-B14F-4D97-AF65-F5344CB8AC3E}">
        <p14:creationId xmlns:p14="http://schemas.microsoft.com/office/powerpoint/2010/main" val="912935587"/>
      </p:ext>
    </p:extLst>
  </p:cSld>
  <p:clrMapOvr>
    <a:masterClrMapping/>
  </p:clrMapOvr>
  <mc:AlternateContent xmlns:mc="http://schemas.openxmlformats.org/markup-compatibility/2006" xmlns:p14="http://schemas.microsoft.com/office/powerpoint/2010/main">
    <mc:Choice Requires="p14">
      <p:transition spd="slow" p14:dur="2000" advTm="10019"/>
    </mc:Choice>
    <mc:Fallback xmlns="">
      <p:transition spd="slow" advTm="1001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Solution</a:t>
            </a:r>
            <a:endParaRPr lang="uk-UA" dirty="0"/>
          </a:p>
        </p:txBody>
      </p:sp>
      <p:sp>
        <p:nvSpPr>
          <p:cNvPr id="3" name="Объект 2"/>
          <p:cNvSpPr>
            <a:spLocks noGrp="1"/>
          </p:cNvSpPr>
          <p:nvPr>
            <p:ph idx="1"/>
          </p:nvPr>
        </p:nvSpPr>
        <p:spPr/>
        <p:txBody>
          <a:bodyPr/>
          <a:lstStyle/>
          <a:p>
            <a:r>
              <a:rPr lang="en-US" dirty="0" smtClean="0"/>
              <a:t>I spend all 2 hours and try different optimization. </a:t>
            </a:r>
          </a:p>
          <a:p>
            <a:endParaRPr lang="en-US" dirty="0" smtClean="0"/>
          </a:p>
          <a:p>
            <a:pPr marL="0" indent="0">
              <a:buNone/>
            </a:pPr>
            <a:r>
              <a:rPr lang="en-US" dirty="0" smtClean="0"/>
              <a:t>1. Add indexes</a:t>
            </a:r>
          </a:p>
          <a:p>
            <a:pPr marL="0" indent="0">
              <a:buNone/>
            </a:pPr>
            <a:r>
              <a:rPr lang="en-US" dirty="0" smtClean="0"/>
              <a:t>2. Modify query </a:t>
            </a:r>
          </a:p>
          <a:p>
            <a:pPr marL="0" indent="0">
              <a:buNone/>
            </a:pPr>
            <a:r>
              <a:rPr lang="en-US" dirty="0" smtClean="0"/>
              <a:t>3. I try to use temporary tables but it has no effect , some times in MS SQL </a:t>
            </a:r>
            <a:r>
              <a:rPr lang="en-US" dirty="0" err="1" smtClean="0"/>
              <a:t>i</a:t>
            </a:r>
            <a:r>
              <a:rPr lang="en-US" dirty="0" smtClean="0"/>
              <a:t> get good increase of speed.</a:t>
            </a:r>
          </a:p>
          <a:p>
            <a:pPr marL="0" indent="0">
              <a:buNone/>
            </a:pPr>
            <a:r>
              <a:rPr lang="en-US" dirty="0" smtClean="0"/>
              <a:t>4. Try to use </a:t>
            </a:r>
            <a:r>
              <a:rPr lang="en-US" smtClean="0"/>
              <a:t>MySQL option </a:t>
            </a:r>
            <a:endParaRPr lang="uk-UA" dirty="0"/>
          </a:p>
        </p:txBody>
      </p:sp>
    </p:spTree>
    <p:extLst>
      <p:ext uri="{BB962C8B-B14F-4D97-AF65-F5344CB8AC3E}">
        <p14:creationId xmlns:p14="http://schemas.microsoft.com/office/powerpoint/2010/main" val="1430767147"/>
      </p:ext>
    </p:extLst>
  </p:cSld>
  <p:clrMapOvr>
    <a:masterClrMapping/>
  </p:clrMapOvr>
  <mc:AlternateContent xmlns:mc="http://schemas.openxmlformats.org/markup-compatibility/2006" xmlns:p14="http://schemas.microsoft.com/office/powerpoint/2010/main">
    <mc:Choice Requires="p14">
      <p:transition spd="slow" p14:dur="2000" advTm="10144"/>
    </mc:Choice>
    <mc:Fallback xmlns="">
      <p:transition spd="slow" advTm="1014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1. Add indexes</a:t>
            </a:r>
            <a:endParaRPr lang="uk-UA" dirty="0"/>
          </a:p>
        </p:txBody>
      </p:sp>
      <p:sp>
        <p:nvSpPr>
          <p:cNvPr id="3" name="Объект 2"/>
          <p:cNvSpPr>
            <a:spLocks noGrp="1"/>
          </p:cNvSpPr>
          <p:nvPr>
            <p:ph idx="1"/>
          </p:nvPr>
        </p:nvSpPr>
        <p:spPr/>
        <p:txBody>
          <a:bodyPr>
            <a:normAutofit fontScale="70000" lnSpcReduction="20000"/>
          </a:bodyPr>
          <a:lstStyle/>
          <a:p>
            <a:pPr marL="0" indent="0">
              <a:buNone/>
            </a:pPr>
            <a:r>
              <a:rPr lang="en-US" dirty="0" smtClean="0"/>
              <a:t>ALTER TABLE `projects` ADD INDEX `</a:t>
            </a:r>
            <a:r>
              <a:rPr lang="en-US" dirty="0" err="1" smtClean="0"/>
              <a:t>i_client_id</a:t>
            </a:r>
            <a:r>
              <a:rPr lang="en-US" dirty="0" smtClean="0"/>
              <a:t>` (`</a:t>
            </a:r>
            <a:r>
              <a:rPr lang="en-US" dirty="0" err="1" smtClean="0"/>
              <a:t>client_id</a:t>
            </a:r>
            <a:r>
              <a:rPr lang="en-US" dirty="0" smtClean="0"/>
              <a:t>`) USING BTREE;</a:t>
            </a:r>
          </a:p>
          <a:p>
            <a:pPr marL="0" indent="0">
              <a:buNone/>
            </a:pPr>
            <a:r>
              <a:rPr lang="en-US" dirty="0" smtClean="0"/>
              <a:t>ALTER TABLE `projects` ADD INDEX `</a:t>
            </a:r>
            <a:r>
              <a:rPr lang="en-US" dirty="0" err="1" smtClean="0"/>
              <a:t>i_content_type_id</a:t>
            </a:r>
            <a:r>
              <a:rPr lang="en-US" dirty="0" smtClean="0"/>
              <a:t>` (`</a:t>
            </a:r>
            <a:r>
              <a:rPr lang="en-US" dirty="0" err="1" smtClean="0"/>
              <a:t>content_type_id</a:t>
            </a:r>
            <a:r>
              <a:rPr lang="en-US" dirty="0" smtClean="0"/>
              <a:t>`) USING BTREE;</a:t>
            </a:r>
          </a:p>
          <a:p>
            <a:pPr marL="0" indent="0">
              <a:buNone/>
            </a:pPr>
            <a:r>
              <a:rPr lang="en-US" dirty="0" smtClean="0"/>
              <a:t>ALTER TABLE `</a:t>
            </a:r>
            <a:r>
              <a:rPr lang="en-US" dirty="0" err="1" smtClean="0"/>
              <a:t>project_managers</a:t>
            </a:r>
            <a:r>
              <a:rPr lang="en-US" dirty="0" smtClean="0"/>
              <a:t>` ADD INDEX `</a:t>
            </a:r>
            <a:r>
              <a:rPr lang="en-US" dirty="0" err="1" smtClean="0"/>
              <a:t>i_project</a:t>
            </a:r>
            <a:r>
              <a:rPr lang="en-US" dirty="0" smtClean="0"/>
              <a:t>` (`</a:t>
            </a:r>
            <a:r>
              <a:rPr lang="en-US" dirty="0" err="1" smtClean="0"/>
              <a:t>project_id</a:t>
            </a:r>
            <a:r>
              <a:rPr lang="en-US" dirty="0" smtClean="0"/>
              <a:t>`) USING BTREE;</a:t>
            </a:r>
          </a:p>
          <a:p>
            <a:pPr marL="0" indent="0">
              <a:buNone/>
            </a:pPr>
            <a:r>
              <a:rPr lang="en-US" dirty="0" smtClean="0"/>
              <a:t>ALTER TABLE `</a:t>
            </a:r>
            <a:r>
              <a:rPr lang="en-US" dirty="0" err="1" smtClean="0"/>
              <a:t>project_managers</a:t>
            </a:r>
            <a:r>
              <a:rPr lang="en-US" dirty="0" smtClean="0"/>
              <a:t>` ADD INDEX `</a:t>
            </a:r>
            <a:r>
              <a:rPr lang="en-US" dirty="0" err="1" smtClean="0"/>
              <a:t>i_manager_i</a:t>
            </a:r>
            <a:r>
              <a:rPr lang="en-US" dirty="0" smtClean="0"/>
              <a:t>` (`</a:t>
            </a:r>
            <a:r>
              <a:rPr lang="en-US" dirty="0" err="1" smtClean="0"/>
              <a:t>manager_id</a:t>
            </a:r>
            <a:r>
              <a:rPr lang="en-US" dirty="0" smtClean="0"/>
              <a:t>`) USING BTREE;</a:t>
            </a:r>
          </a:p>
          <a:p>
            <a:pPr marL="0" indent="0">
              <a:buNone/>
            </a:pPr>
            <a:r>
              <a:rPr lang="en-US" dirty="0" smtClean="0"/>
              <a:t>ALTER TABLE `</a:t>
            </a:r>
            <a:r>
              <a:rPr lang="en-US" dirty="0" err="1" smtClean="0"/>
              <a:t>project_videos</a:t>
            </a:r>
            <a:r>
              <a:rPr lang="en-US" dirty="0" smtClean="0"/>
              <a:t>` ADD INDEX `</a:t>
            </a:r>
            <a:r>
              <a:rPr lang="en-US" dirty="0" err="1" smtClean="0"/>
              <a:t>i_project_id</a:t>
            </a:r>
            <a:r>
              <a:rPr lang="en-US" dirty="0" smtClean="0"/>
              <a:t>` (`</a:t>
            </a:r>
            <a:r>
              <a:rPr lang="en-US" dirty="0" err="1" smtClean="0"/>
              <a:t>project_id</a:t>
            </a:r>
            <a:r>
              <a:rPr lang="en-US" dirty="0" smtClean="0"/>
              <a:t>`) USING BTREE;</a:t>
            </a:r>
          </a:p>
          <a:p>
            <a:pPr marL="0" indent="0">
              <a:buNone/>
            </a:pPr>
            <a:r>
              <a:rPr lang="en-US" dirty="0" smtClean="0"/>
              <a:t>ALTER TABLE `</a:t>
            </a:r>
            <a:r>
              <a:rPr lang="en-US" dirty="0" err="1" smtClean="0"/>
              <a:t>project_sorting_settings</a:t>
            </a:r>
            <a:r>
              <a:rPr lang="en-US" dirty="0" smtClean="0"/>
              <a:t>` ADD INDEX `</a:t>
            </a:r>
            <a:r>
              <a:rPr lang="en-US" dirty="0" err="1" smtClean="0"/>
              <a:t>i_project_id</a:t>
            </a:r>
            <a:r>
              <a:rPr lang="en-US" dirty="0" smtClean="0"/>
              <a:t>` (`</a:t>
            </a:r>
            <a:r>
              <a:rPr lang="en-US" dirty="0" err="1" smtClean="0"/>
              <a:t>project_id</a:t>
            </a:r>
            <a:r>
              <a:rPr lang="en-US" dirty="0" smtClean="0"/>
              <a:t>`) USING BTREE;</a:t>
            </a:r>
          </a:p>
          <a:p>
            <a:pPr marL="0" indent="0">
              <a:buNone/>
            </a:pPr>
            <a:r>
              <a:rPr lang="en-US" dirty="0" smtClean="0"/>
              <a:t>ALTER TABLE `</a:t>
            </a:r>
            <a:r>
              <a:rPr lang="en-US" dirty="0" err="1" smtClean="0"/>
              <a:t>project_jobs</a:t>
            </a:r>
            <a:r>
              <a:rPr lang="en-US" dirty="0" smtClean="0"/>
              <a:t>` ADD INDEX `</a:t>
            </a:r>
            <a:r>
              <a:rPr lang="en-US" dirty="0" err="1" smtClean="0"/>
              <a:t>i_target_lang_id</a:t>
            </a:r>
            <a:r>
              <a:rPr lang="en-US" dirty="0" smtClean="0"/>
              <a:t>` (`</a:t>
            </a:r>
            <a:r>
              <a:rPr lang="en-US" dirty="0" err="1" smtClean="0"/>
              <a:t>target_lang_id</a:t>
            </a:r>
            <a:r>
              <a:rPr lang="en-US" dirty="0" smtClean="0"/>
              <a:t>`) USING BTREE;</a:t>
            </a:r>
          </a:p>
          <a:p>
            <a:pPr marL="0" indent="0">
              <a:buNone/>
            </a:pPr>
            <a:r>
              <a:rPr lang="en-US" dirty="0" smtClean="0"/>
              <a:t>ALTER TABLE `</a:t>
            </a:r>
            <a:r>
              <a:rPr lang="en-US" dirty="0" err="1" smtClean="0"/>
              <a:t>project_jobs</a:t>
            </a:r>
            <a:r>
              <a:rPr lang="en-US" dirty="0" smtClean="0"/>
              <a:t>` ADD INDEX `</a:t>
            </a:r>
            <a:r>
              <a:rPr lang="en-US" dirty="0" err="1" smtClean="0"/>
              <a:t>i_project_id</a:t>
            </a:r>
            <a:r>
              <a:rPr lang="en-US" dirty="0" smtClean="0"/>
              <a:t>` (`</a:t>
            </a:r>
            <a:r>
              <a:rPr lang="en-US" dirty="0" err="1" smtClean="0"/>
              <a:t>project_id</a:t>
            </a:r>
            <a:r>
              <a:rPr lang="en-US" dirty="0" smtClean="0"/>
              <a:t>`) USING BTREE; </a:t>
            </a:r>
          </a:p>
          <a:p>
            <a:pPr marL="0" indent="0">
              <a:buNone/>
            </a:pPr>
            <a:r>
              <a:rPr lang="en-US" dirty="0" smtClean="0"/>
              <a:t>ALTER TABLE `</a:t>
            </a:r>
            <a:r>
              <a:rPr lang="en-US" dirty="0" err="1" smtClean="0"/>
              <a:t>project_jobs</a:t>
            </a:r>
            <a:r>
              <a:rPr lang="en-US" dirty="0" smtClean="0"/>
              <a:t>` ADD INDEX `</a:t>
            </a:r>
            <a:r>
              <a:rPr lang="en-US" dirty="0" err="1" smtClean="0"/>
              <a:t>i_status</a:t>
            </a:r>
            <a:r>
              <a:rPr lang="en-US" dirty="0" smtClean="0"/>
              <a:t>` (`status`) USING BTREE;</a:t>
            </a:r>
          </a:p>
          <a:p>
            <a:pPr marL="0" indent="0">
              <a:buNone/>
            </a:pPr>
            <a:r>
              <a:rPr lang="en-US" dirty="0" smtClean="0"/>
              <a:t>ALTER TABLE `</a:t>
            </a:r>
            <a:r>
              <a:rPr lang="en-US" dirty="0" err="1" smtClean="0"/>
              <a:t>project_jobs</a:t>
            </a:r>
            <a:r>
              <a:rPr lang="en-US" dirty="0" smtClean="0"/>
              <a:t>` ADD INDEX (`</a:t>
            </a:r>
            <a:r>
              <a:rPr lang="en-US" dirty="0" err="1" smtClean="0"/>
              <a:t>project_id</a:t>
            </a:r>
            <a:r>
              <a:rPr lang="en-US" dirty="0" smtClean="0"/>
              <a:t>`, `</a:t>
            </a:r>
            <a:r>
              <a:rPr lang="en-US" dirty="0" err="1" smtClean="0"/>
              <a:t>target_lang_id</a:t>
            </a:r>
            <a:r>
              <a:rPr lang="en-US" dirty="0" smtClean="0"/>
              <a:t>`, `status`) USING BTREE;</a:t>
            </a:r>
          </a:p>
          <a:p>
            <a:pPr marL="0" indent="0">
              <a:buNone/>
            </a:pPr>
            <a:r>
              <a:rPr lang="en-US" dirty="0" smtClean="0"/>
              <a:t>ANALYZE TABLE `projects`, `</a:t>
            </a:r>
            <a:r>
              <a:rPr lang="en-US" dirty="0" err="1" smtClean="0"/>
              <a:t>project_managers</a:t>
            </a:r>
            <a:r>
              <a:rPr lang="en-US" dirty="0" smtClean="0"/>
              <a:t>`, `</a:t>
            </a:r>
            <a:r>
              <a:rPr lang="en-US" dirty="0" err="1" smtClean="0"/>
              <a:t>project_videos</a:t>
            </a:r>
            <a:r>
              <a:rPr lang="en-US" dirty="0" smtClean="0"/>
              <a:t>`, `</a:t>
            </a:r>
            <a:r>
              <a:rPr lang="en-US" dirty="0" err="1" smtClean="0"/>
              <a:t>project_sorting_settings</a:t>
            </a:r>
            <a:r>
              <a:rPr lang="en-US" dirty="0" smtClean="0"/>
              <a:t>`, `</a:t>
            </a:r>
            <a:r>
              <a:rPr lang="en-US" dirty="0" err="1" smtClean="0"/>
              <a:t>project_jobs</a:t>
            </a:r>
            <a:r>
              <a:rPr lang="en-US" dirty="0" smtClean="0"/>
              <a:t>`</a:t>
            </a:r>
            <a:endParaRPr lang="uk-UA" dirty="0"/>
          </a:p>
        </p:txBody>
      </p:sp>
    </p:spTree>
    <p:extLst>
      <p:ext uri="{BB962C8B-B14F-4D97-AF65-F5344CB8AC3E}">
        <p14:creationId xmlns:p14="http://schemas.microsoft.com/office/powerpoint/2010/main" val="3068578439"/>
      </p:ext>
    </p:extLst>
  </p:cSld>
  <p:clrMapOvr>
    <a:masterClrMapping/>
  </p:clrMapOvr>
  <mc:AlternateContent xmlns:mc="http://schemas.openxmlformats.org/markup-compatibility/2006" xmlns:p14="http://schemas.microsoft.com/office/powerpoint/2010/main">
    <mc:Choice Requires="p14">
      <p:transition spd="slow" p14:dur="2000" advTm="11023"/>
    </mc:Choice>
    <mc:Fallback xmlns="">
      <p:transition spd="slow" advTm="1102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9972"/>
            <a:ext cx="10515600" cy="678367"/>
          </a:xfrm>
        </p:spPr>
        <p:txBody>
          <a:bodyPr>
            <a:normAutofit fontScale="90000"/>
          </a:bodyPr>
          <a:lstStyle/>
          <a:p>
            <a:pPr algn="ctr"/>
            <a:r>
              <a:rPr lang="en-US" dirty="0" smtClean="0"/>
              <a:t>2. </a:t>
            </a:r>
            <a:r>
              <a:rPr lang="en-US" dirty="0"/>
              <a:t>M</a:t>
            </a:r>
            <a:r>
              <a:rPr lang="en-US" dirty="0" smtClean="0"/>
              <a:t>odify query </a:t>
            </a:r>
            <a:endParaRPr lang="uk-UA" dirty="0"/>
          </a:p>
        </p:txBody>
      </p:sp>
      <p:sp>
        <p:nvSpPr>
          <p:cNvPr id="3" name="Объект 2"/>
          <p:cNvSpPr>
            <a:spLocks noGrp="1"/>
          </p:cNvSpPr>
          <p:nvPr>
            <p:ph idx="1"/>
          </p:nvPr>
        </p:nvSpPr>
        <p:spPr>
          <a:xfrm>
            <a:off x="838200" y="1043492"/>
            <a:ext cx="10515600" cy="6142615"/>
          </a:xfrm>
        </p:spPr>
        <p:txBody>
          <a:bodyPr>
            <a:normAutofit fontScale="62500" lnSpcReduction="20000"/>
          </a:bodyPr>
          <a:lstStyle/>
          <a:p>
            <a:pPr marL="0" indent="0">
              <a:buNone/>
            </a:pPr>
            <a:r>
              <a:rPr lang="en-US" dirty="0" smtClean="0"/>
              <a:t>SELECT  SQL_NO_CACHE</a:t>
            </a:r>
          </a:p>
          <a:p>
            <a:pPr marL="0" indent="0">
              <a:buNone/>
            </a:pPr>
            <a:r>
              <a:rPr lang="en-US" dirty="0" smtClean="0"/>
              <a:t>`</a:t>
            </a:r>
            <a:r>
              <a:rPr lang="en-US" dirty="0" err="1" smtClean="0"/>
              <a:t>t`.`id</a:t>
            </a:r>
            <a:r>
              <a:rPr lang="en-US" dirty="0" smtClean="0"/>
              <a:t>` AS `t0_c0`, `</a:t>
            </a:r>
            <a:r>
              <a:rPr lang="en-US" dirty="0" err="1" smtClean="0"/>
              <a:t>t`.`name</a:t>
            </a:r>
            <a:r>
              <a:rPr lang="en-US" dirty="0" smtClean="0"/>
              <a:t>` AS `t0_c3`, `t`.`</a:t>
            </a:r>
            <a:r>
              <a:rPr lang="en-US" dirty="0" err="1" smtClean="0"/>
              <a:t>created_version</a:t>
            </a:r>
            <a:r>
              <a:rPr lang="en-US" dirty="0" smtClean="0"/>
              <a:t>` AS `t0_c32`, `t`.`</a:t>
            </a:r>
            <a:r>
              <a:rPr lang="en-US" dirty="0" err="1" smtClean="0"/>
              <a:t>order_date</a:t>
            </a:r>
            <a:r>
              <a:rPr lang="en-US" dirty="0" smtClean="0"/>
              <a:t>` AS `t0_c30`, `t`.`</a:t>
            </a:r>
            <a:r>
              <a:rPr lang="en-US" dirty="0" err="1" smtClean="0"/>
              <a:t>client_due_date</a:t>
            </a:r>
            <a:r>
              <a:rPr lang="en-US" dirty="0" smtClean="0"/>
              <a:t>` AS `t0_c47`, </a:t>
            </a:r>
          </a:p>
          <a:p>
            <a:pPr marL="0" indent="0">
              <a:buNone/>
            </a:pPr>
            <a:r>
              <a:rPr lang="en-US" dirty="0" smtClean="0"/>
              <a:t>`t`.`</a:t>
            </a:r>
            <a:r>
              <a:rPr lang="en-US" dirty="0" err="1" smtClean="0"/>
              <a:t>due_date</a:t>
            </a:r>
            <a:r>
              <a:rPr lang="en-US" dirty="0" smtClean="0"/>
              <a:t>` AS `t0_c15`, `</a:t>
            </a:r>
            <a:r>
              <a:rPr lang="en-US" dirty="0" err="1" smtClean="0"/>
              <a:t>t`.`status</a:t>
            </a:r>
            <a:r>
              <a:rPr lang="en-US" dirty="0" smtClean="0"/>
              <a:t>` AS `t0_c23`, `t`.`</a:t>
            </a:r>
            <a:r>
              <a:rPr lang="en-US" dirty="0" err="1" smtClean="0"/>
              <a:t>new_status_id</a:t>
            </a:r>
            <a:r>
              <a:rPr lang="en-US" dirty="0" smtClean="0"/>
              <a:t>` AS `t0_c36`, `t`.`</a:t>
            </a:r>
            <a:r>
              <a:rPr lang="en-US" dirty="0" err="1" smtClean="0"/>
              <a:t>create_type</a:t>
            </a:r>
            <a:r>
              <a:rPr lang="en-US" dirty="0" smtClean="0"/>
              <a:t>` AS `t0_c40`, `</a:t>
            </a:r>
            <a:r>
              <a:rPr lang="en-US" dirty="0" err="1" smtClean="0"/>
              <a:t>t`.`progress</a:t>
            </a:r>
            <a:r>
              <a:rPr lang="en-US" dirty="0" smtClean="0"/>
              <a:t>` AS `t0_c50`, `</a:t>
            </a:r>
            <a:r>
              <a:rPr lang="en-US" dirty="0" err="1" smtClean="0"/>
              <a:t>managers`.`id</a:t>
            </a:r>
            <a:r>
              <a:rPr lang="en-US" dirty="0" smtClean="0"/>
              <a:t>` AS `t1_c0`, </a:t>
            </a:r>
          </a:p>
          <a:p>
            <a:pPr marL="0" indent="0">
              <a:buNone/>
            </a:pPr>
            <a:r>
              <a:rPr lang="en-US" dirty="0" smtClean="0"/>
              <a:t>`managers`.`</a:t>
            </a:r>
            <a:r>
              <a:rPr lang="en-US" dirty="0" err="1" smtClean="0"/>
              <a:t>project_id</a:t>
            </a:r>
            <a:r>
              <a:rPr lang="en-US" dirty="0" smtClean="0"/>
              <a:t>` AS `t1_c1`, `managers`.`</a:t>
            </a:r>
            <a:r>
              <a:rPr lang="en-US" dirty="0" err="1" smtClean="0"/>
              <a:t>manager_id</a:t>
            </a:r>
            <a:r>
              <a:rPr lang="en-US" dirty="0" smtClean="0"/>
              <a:t>` AS `t1_c2`, `</a:t>
            </a:r>
            <a:r>
              <a:rPr lang="en-US" dirty="0" err="1" smtClean="0"/>
              <a:t>user`.`id</a:t>
            </a:r>
            <a:r>
              <a:rPr lang="en-US" dirty="0" smtClean="0"/>
              <a:t>` AS `t2_c0`, `user`.`</a:t>
            </a:r>
            <a:r>
              <a:rPr lang="en-US" dirty="0" err="1" smtClean="0"/>
              <a:t>first_name</a:t>
            </a:r>
            <a:r>
              <a:rPr lang="en-US" dirty="0" smtClean="0"/>
              <a:t>` AS `t2_c9`, `user`.`</a:t>
            </a:r>
            <a:r>
              <a:rPr lang="en-US" dirty="0" err="1" smtClean="0"/>
              <a:t>last_name</a:t>
            </a:r>
            <a:r>
              <a:rPr lang="en-US" dirty="0" smtClean="0"/>
              <a:t>` AS `t2_c10`, `video`.`</a:t>
            </a:r>
            <a:r>
              <a:rPr lang="en-US" dirty="0" err="1" smtClean="0"/>
              <a:t>video_lenght</a:t>
            </a:r>
            <a:r>
              <a:rPr lang="en-US" dirty="0" smtClean="0"/>
              <a:t>` AS `t3_c2`, </a:t>
            </a:r>
          </a:p>
          <a:p>
            <a:pPr marL="0" indent="0">
              <a:buNone/>
            </a:pPr>
            <a:r>
              <a:rPr lang="en-US" dirty="0" smtClean="0"/>
              <a:t>`video`.`</a:t>
            </a:r>
            <a:r>
              <a:rPr lang="en-US" dirty="0" err="1" smtClean="0"/>
              <a:t>video_lang_id</a:t>
            </a:r>
            <a:r>
              <a:rPr lang="en-US" dirty="0" smtClean="0"/>
              <a:t>` AS `t3_c5`, `</a:t>
            </a:r>
            <a:r>
              <a:rPr lang="en-US" dirty="0" err="1" smtClean="0"/>
              <a:t>video`.`id</a:t>
            </a:r>
            <a:r>
              <a:rPr lang="en-US" dirty="0" smtClean="0"/>
              <a:t>` AS `t3_c0`, `</a:t>
            </a:r>
            <a:r>
              <a:rPr lang="en-US" dirty="0" err="1" smtClean="0"/>
              <a:t>contentType</a:t>
            </a:r>
            <a:r>
              <a:rPr lang="en-US" dirty="0" smtClean="0"/>
              <a:t>`.`</a:t>
            </a:r>
            <a:r>
              <a:rPr lang="en-US" dirty="0" err="1" smtClean="0"/>
              <a:t>content_type</a:t>
            </a:r>
            <a:r>
              <a:rPr lang="en-US" dirty="0" smtClean="0"/>
              <a:t>` AS `t4_c1`, `</a:t>
            </a:r>
            <a:r>
              <a:rPr lang="en-US" dirty="0" err="1" smtClean="0"/>
              <a:t>contentType</a:t>
            </a:r>
            <a:r>
              <a:rPr lang="en-US" dirty="0" smtClean="0"/>
              <a:t>`.`id` AS `t4_c0`, `client`.`</a:t>
            </a:r>
            <a:r>
              <a:rPr lang="en-US" dirty="0" err="1" smtClean="0"/>
              <a:t>company_name</a:t>
            </a:r>
            <a:r>
              <a:rPr lang="en-US" dirty="0" smtClean="0"/>
              <a:t>` AS `t5_c1`, `</a:t>
            </a:r>
            <a:r>
              <a:rPr lang="en-US" dirty="0" err="1" smtClean="0"/>
              <a:t>client`.`id</a:t>
            </a:r>
            <a:r>
              <a:rPr lang="en-US" dirty="0" smtClean="0"/>
              <a:t>` AS `t5_c0` </a:t>
            </a:r>
          </a:p>
          <a:p>
            <a:pPr marL="0" indent="0">
              <a:buNone/>
            </a:pPr>
            <a:r>
              <a:rPr lang="en-US" dirty="0" smtClean="0"/>
              <a:t>FROM `projects` `t`  </a:t>
            </a:r>
          </a:p>
          <a:p>
            <a:pPr marL="0" indent="0">
              <a:buNone/>
            </a:pPr>
            <a:r>
              <a:rPr lang="en-US" dirty="0" smtClean="0"/>
              <a:t>LEFT OUTER JOIN `</a:t>
            </a:r>
            <a:r>
              <a:rPr lang="en-US" dirty="0" err="1" smtClean="0"/>
              <a:t>project_managers</a:t>
            </a:r>
            <a:r>
              <a:rPr lang="en-US" dirty="0" smtClean="0"/>
              <a:t>` `managers` ON (`managers`.`</a:t>
            </a:r>
            <a:r>
              <a:rPr lang="en-US" dirty="0" err="1" smtClean="0"/>
              <a:t>project_id</a:t>
            </a:r>
            <a:r>
              <a:rPr lang="en-US" dirty="0" smtClean="0"/>
              <a:t>`=`</a:t>
            </a:r>
            <a:r>
              <a:rPr lang="en-US" dirty="0" err="1" smtClean="0"/>
              <a:t>t`.`id</a:t>
            </a:r>
            <a:r>
              <a:rPr lang="en-US" dirty="0" smtClean="0"/>
              <a:t>`)  </a:t>
            </a:r>
          </a:p>
          <a:p>
            <a:pPr marL="0" indent="0">
              <a:buNone/>
            </a:pPr>
            <a:r>
              <a:rPr lang="en-US" dirty="0" smtClean="0"/>
              <a:t>LEFT OUTER JOIN `users` `user` ON (`managers`.`</a:t>
            </a:r>
            <a:r>
              <a:rPr lang="en-US" dirty="0" err="1" smtClean="0"/>
              <a:t>manager_id</a:t>
            </a:r>
            <a:r>
              <a:rPr lang="en-US" dirty="0" smtClean="0"/>
              <a:t>`=`</a:t>
            </a:r>
            <a:r>
              <a:rPr lang="en-US" dirty="0" err="1" smtClean="0"/>
              <a:t>user`.`id</a:t>
            </a:r>
            <a:r>
              <a:rPr lang="en-US" dirty="0" smtClean="0"/>
              <a:t>`)  </a:t>
            </a:r>
          </a:p>
          <a:p>
            <a:pPr marL="0" indent="0">
              <a:buNone/>
            </a:pPr>
            <a:r>
              <a:rPr lang="en-US" dirty="0" smtClean="0"/>
              <a:t>LEFT OUTER JOIN `</a:t>
            </a:r>
            <a:r>
              <a:rPr lang="en-US" dirty="0" err="1" smtClean="0"/>
              <a:t>project_videos</a:t>
            </a:r>
            <a:r>
              <a:rPr lang="en-US" dirty="0" smtClean="0"/>
              <a:t>` `video` ON (`video`.`</a:t>
            </a:r>
            <a:r>
              <a:rPr lang="en-US" dirty="0" err="1" smtClean="0"/>
              <a:t>project_id</a:t>
            </a:r>
            <a:r>
              <a:rPr lang="en-US" dirty="0" smtClean="0"/>
              <a:t>`=`</a:t>
            </a:r>
            <a:r>
              <a:rPr lang="en-US" dirty="0" err="1" smtClean="0"/>
              <a:t>t`.`id</a:t>
            </a:r>
            <a:r>
              <a:rPr lang="en-US" dirty="0" smtClean="0"/>
              <a:t>`)  </a:t>
            </a:r>
          </a:p>
          <a:p>
            <a:pPr marL="0" indent="0">
              <a:buNone/>
            </a:pPr>
            <a:r>
              <a:rPr lang="en-US" dirty="0" smtClean="0"/>
              <a:t>LEFT OUTER JOIN `</a:t>
            </a:r>
            <a:r>
              <a:rPr lang="en-US" dirty="0" err="1" smtClean="0"/>
              <a:t>content_types</a:t>
            </a:r>
            <a:r>
              <a:rPr lang="en-US" dirty="0" smtClean="0"/>
              <a:t>` `</a:t>
            </a:r>
            <a:r>
              <a:rPr lang="en-US" dirty="0" err="1" smtClean="0"/>
              <a:t>contentType</a:t>
            </a:r>
            <a:r>
              <a:rPr lang="en-US" dirty="0" smtClean="0"/>
              <a:t>` ON (`t`.`</a:t>
            </a:r>
            <a:r>
              <a:rPr lang="en-US" dirty="0" err="1" smtClean="0"/>
              <a:t>content_type_id</a:t>
            </a:r>
            <a:r>
              <a:rPr lang="en-US" dirty="0" smtClean="0"/>
              <a:t>`=`</a:t>
            </a:r>
            <a:r>
              <a:rPr lang="en-US" dirty="0" err="1" smtClean="0"/>
              <a:t>contentType</a:t>
            </a:r>
            <a:r>
              <a:rPr lang="en-US" dirty="0" smtClean="0"/>
              <a:t>`.`id`)  </a:t>
            </a:r>
          </a:p>
          <a:p>
            <a:pPr marL="0" indent="0">
              <a:buNone/>
            </a:pPr>
            <a:r>
              <a:rPr lang="en-US" dirty="0" smtClean="0"/>
              <a:t>LEFT OUTER JOIN `companies` `client` ON (`t`.`</a:t>
            </a:r>
            <a:r>
              <a:rPr lang="en-US" dirty="0" err="1" smtClean="0"/>
              <a:t>client_id</a:t>
            </a:r>
            <a:r>
              <a:rPr lang="en-US" dirty="0" smtClean="0"/>
              <a:t>`=`</a:t>
            </a:r>
            <a:r>
              <a:rPr lang="en-US" dirty="0" err="1" smtClean="0"/>
              <a:t>client`.`id</a:t>
            </a:r>
            <a:r>
              <a:rPr lang="en-US" dirty="0" smtClean="0"/>
              <a:t>`)  </a:t>
            </a:r>
          </a:p>
          <a:p>
            <a:pPr marL="0" indent="0">
              <a:buNone/>
            </a:pPr>
            <a:r>
              <a:rPr lang="en-US" dirty="0" smtClean="0"/>
              <a:t>LEFT OUTER JOIN `</a:t>
            </a:r>
            <a:r>
              <a:rPr lang="en-US" dirty="0" err="1" smtClean="0"/>
              <a:t>project_sorting_settings</a:t>
            </a:r>
            <a:r>
              <a:rPr lang="en-US" dirty="0" smtClean="0"/>
              <a:t>` `</a:t>
            </a:r>
            <a:r>
              <a:rPr lang="en-US" dirty="0" err="1" smtClean="0"/>
              <a:t>sortingSettings</a:t>
            </a:r>
            <a:r>
              <a:rPr lang="en-US" dirty="0" smtClean="0"/>
              <a:t>` ON (`</a:t>
            </a:r>
            <a:r>
              <a:rPr lang="en-US" dirty="0" err="1" smtClean="0"/>
              <a:t>sortingSettings</a:t>
            </a:r>
            <a:r>
              <a:rPr lang="en-US" dirty="0" smtClean="0"/>
              <a:t>`.`</a:t>
            </a:r>
            <a:r>
              <a:rPr lang="en-US" dirty="0" err="1" smtClean="0"/>
              <a:t>project_id</a:t>
            </a:r>
            <a:r>
              <a:rPr lang="en-US" dirty="0" smtClean="0"/>
              <a:t>`=`</a:t>
            </a:r>
            <a:r>
              <a:rPr lang="en-US" dirty="0" err="1" smtClean="0"/>
              <a:t>t`.`id</a:t>
            </a:r>
            <a:r>
              <a:rPr lang="en-US" dirty="0" smtClean="0"/>
              <a:t>`)  </a:t>
            </a:r>
          </a:p>
          <a:p>
            <a:pPr marL="0" indent="0">
              <a:buNone/>
            </a:pPr>
            <a:r>
              <a:rPr lang="en-US" dirty="0" smtClean="0"/>
              <a:t>WHERE ( (`</a:t>
            </a:r>
            <a:r>
              <a:rPr lang="en-US" dirty="0" err="1" smtClean="0"/>
              <a:t>t`.`status</a:t>
            </a:r>
            <a:r>
              <a:rPr lang="en-US" dirty="0" smtClean="0"/>
              <a:t>` &lt;&gt; "DELETED" AND `</a:t>
            </a:r>
            <a:r>
              <a:rPr lang="en-US" dirty="0" err="1" smtClean="0"/>
              <a:t>t`.`status</a:t>
            </a:r>
            <a:r>
              <a:rPr lang="en-US" dirty="0" smtClean="0"/>
              <a:t>` &lt;&gt; "ARCHIVED") 	AND ( (</a:t>
            </a:r>
            <a:r>
              <a:rPr lang="en-US" dirty="0" err="1" smtClean="0"/>
              <a:t>video.video_lenght</a:t>
            </a:r>
            <a:r>
              <a:rPr lang="en-US" dirty="0" smtClean="0"/>
              <a:t> is not null || </a:t>
            </a:r>
            <a:r>
              <a:rPr lang="en-US" dirty="0" err="1" smtClean="0"/>
              <a:t>t.project_batch_id</a:t>
            </a:r>
            <a:r>
              <a:rPr lang="en-US" dirty="0" smtClean="0"/>
              <a:t> is null) AND  Exists (SELECT 1 from `</a:t>
            </a:r>
            <a:r>
              <a:rPr lang="en-US" dirty="0" err="1" smtClean="0"/>
              <a:t>project_jobs</a:t>
            </a:r>
            <a:r>
              <a:rPr lang="en-US" dirty="0" smtClean="0"/>
              <a:t>` WHERE `</a:t>
            </a:r>
            <a:r>
              <a:rPr lang="en-US" dirty="0" err="1" smtClean="0"/>
              <a:t>project_id</a:t>
            </a:r>
            <a:r>
              <a:rPr lang="en-US" dirty="0" smtClean="0"/>
              <a:t>` = `</a:t>
            </a:r>
            <a:r>
              <a:rPr lang="en-US" dirty="0" err="1" smtClean="0"/>
              <a:t>t`.`id</a:t>
            </a:r>
            <a:r>
              <a:rPr lang="en-US" dirty="0" smtClean="0"/>
              <a:t>` and `</a:t>
            </a:r>
            <a:r>
              <a:rPr lang="en-US" dirty="0" err="1" smtClean="0"/>
              <a:t>target_lang_id</a:t>
            </a:r>
            <a:r>
              <a:rPr lang="en-US" dirty="0" smtClean="0"/>
              <a:t>` IN (8,16,19,22,24,25,35,36,44,54,60) AND `status` &lt;&gt; 'DELETED'  LIMIT 1 )  ))</a:t>
            </a:r>
          </a:p>
          <a:p>
            <a:pPr marL="0" indent="0">
              <a:buNone/>
            </a:pPr>
            <a:r>
              <a:rPr lang="en-US" dirty="0" smtClean="0"/>
              <a:t>GROUP BY t.id </a:t>
            </a:r>
          </a:p>
          <a:p>
            <a:pPr marL="0" indent="0">
              <a:buNone/>
            </a:pPr>
            <a:r>
              <a:rPr lang="en-US" dirty="0" smtClean="0"/>
              <a:t>ORDER BY t.id DESC;</a:t>
            </a:r>
          </a:p>
        </p:txBody>
      </p:sp>
    </p:spTree>
    <p:extLst>
      <p:ext uri="{BB962C8B-B14F-4D97-AF65-F5344CB8AC3E}">
        <p14:creationId xmlns:p14="http://schemas.microsoft.com/office/powerpoint/2010/main" val="3471353228"/>
      </p:ext>
    </p:extLst>
  </p:cSld>
  <p:clrMapOvr>
    <a:masterClrMapping/>
  </p:clrMapOvr>
  <mc:AlternateContent xmlns:mc="http://schemas.openxmlformats.org/markup-compatibility/2006" xmlns:p14="http://schemas.microsoft.com/office/powerpoint/2010/main">
    <mc:Choice Requires="p14">
      <p:transition spd="slow" p14:dur="2000" advTm="10929"/>
    </mc:Choice>
    <mc:Fallback xmlns="">
      <p:transition spd="slow" advTm="1092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3 and 4 steps</a:t>
            </a:r>
            <a:endParaRPr lang="uk-UA" dirty="0"/>
          </a:p>
        </p:txBody>
      </p:sp>
      <p:sp>
        <p:nvSpPr>
          <p:cNvPr id="3" name="Объект 2"/>
          <p:cNvSpPr>
            <a:spLocks noGrp="1"/>
          </p:cNvSpPr>
          <p:nvPr>
            <p:ph idx="1"/>
          </p:nvPr>
        </p:nvSpPr>
        <p:spPr/>
        <p:txBody>
          <a:bodyPr/>
          <a:lstStyle/>
          <a:p>
            <a:pPr marL="0" indent="0">
              <a:buNone/>
            </a:pPr>
            <a:r>
              <a:rPr lang="en-US" dirty="0" smtClean="0"/>
              <a:t>I try to use temporary tables but it has no effect , some times in MS SQL </a:t>
            </a:r>
            <a:r>
              <a:rPr lang="en-US" dirty="0" err="1" smtClean="0"/>
              <a:t>i</a:t>
            </a:r>
            <a:r>
              <a:rPr lang="en-US" dirty="0" smtClean="0"/>
              <a:t> get good increase of speed.</a:t>
            </a:r>
          </a:p>
          <a:p>
            <a:pPr marL="0" indent="0">
              <a:buNone/>
            </a:pPr>
            <a:endParaRPr lang="en-US" dirty="0" smtClean="0"/>
          </a:p>
          <a:p>
            <a:pPr marL="0" indent="0">
              <a:buNone/>
            </a:pPr>
            <a:r>
              <a:rPr lang="en-US" dirty="0" smtClean="0"/>
              <a:t>We can try to use this option </a:t>
            </a:r>
          </a:p>
          <a:p>
            <a:pPr marL="0" indent="0">
              <a:buNone/>
            </a:pPr>
            <a:endParaRPr lang="en-US" dirty="0" smtClean="0"/>
          </a:p>
          <a:p>
            <a:pPr marL="0" indent="0">
              <a:buNone/>
            </a:pPr>
            <a:r>
              <a:rPr lang="en-US" dirty="0" smtClean="0">
                <a:hlinkClick r:id="rId2"/>
              </a:rPr>
              <a:t>http://dev.mysql.com/doc/refman/5.7/en/innodb-parameters.html#sysvar_innodb_adaptive_hash_index</a:t>
            </a:r>
            <a:endParaRPr lang="en-US" dirty="0" smtClean="0"/>
          </a:p>
          <a:p>
            <a:pPr marL="0" indent="0">
              <a:buNone/>
            </a:pPr>
            <a:endParaRPr lang="en-US" dirty="0" smtClean="0"/>
          </a:p>
          <a:p>
            <a:pPr marL="0" indent="0">
              <a:buNone/>
            </a:pPr>
            <a:r>
              <a:rPr lang="en-US" dirty="0" smtClean="0"/>
              <a:t> but </a:t>
            </a:r>
            <a:r>
              <a:rPr lang="en-US" dirty="0" err="1" smtClean="0"/>
              <a:t>i</a:t>
            </a:r>
            <a:r>
              <a:rPr lang="en-US" dirty="0" smtClean="0"/>
              <a:t> don't know that version of MySQL you use</a:t>
            </a:r>
            <a:endParaRPr lang="uk-UA" dirty="0"/>
          </a:p>
        </p:txBody>
      </p:sp>
    </p:spTree>
    <p:extLst>
      <p:ext uri="{BB962C8B-B14F-4D97-AF65-F5344CB8AC3E}">
        <p14:creationId xmlns:p14="http://schemas.microsoft.com/office/powerpoint/2010/main" val="4008697382"/>
      </p:ext>
    </p:extLst>
  </p:cSld>
  <p:clrMapOvr>
    <a:masterClrMapping/>
  </p:clrMapOvr>
  <mc:AlternateContent xmlns:mc="http://schemas.openxmlformats.org/markup-compatibility/2006" xmlns:p14="http://schemas.microsoft.com/office/powerpoint/2010/main">
    <mc:Choice Requires="p14">
      <p:transition spd="slow" p14:dur="2000" advTm="10048"/>
    </mc:Choice>
    <mc:Fallback xmlns="">
      <p:transition spd="slow" advTm="1004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SQL query execution after optimization</a:t>
            </a:r>
            <a:endParaRPr lang="uk-UA" dirty="0"/>
          </a:p>
        </p:txBody>
      </p:sp>
      <p:pic>
        <p:nvPicPr>
          <p:cNvPr id="4" name="Объект 3"/>
          <p:cNvPicPr>
            <a:picLocks noGrp="1" noChangeAspect="1"/>
          </p:cNvPicPr>
          <p:nvPr>
            <p:ph idx="1"/>
          </p:nvPr>
        </p:nvPicPr>
        <p:blipFill>
          <a:blip r:embed="rId2"/>
          <a:stretch>
            <a:fillRect/>
          </a:stretch>
        </p:blipFill>
        <p:spPr>
          <a:xfrm>
            <a:off x="838200" y="1812198"/>
            <a:ext cx="10515600" cy="2398784"/>
          </a:xfrm>
          <a:prstGeom prst="rect">
            <a:avLst/>
          </a:prstGeom>
        </p:spPr>
      </p:pic>
      <p:sp>
        <p:nvSpPr>
          <p:cNvPr id="5" name="Заголовок 1"/>
          <p:cNvSpPr txBox="1">
            <a:spLocks/>
          </p:cNvSpPr>
          <p:nvPr/>
        </p:nvSpPr>
        <p:spPr>
          <a:xfrm>
            <a:off x="838200" y="433249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More better :)</a:t>
            </a:r>
            <a:endParaRPr lang="uk-UA" dirty="0"/>
          </a:p>
        </p:txBody>
      </p:sp>
    </p:spTree>
    <p:extLst>
      <p:ext uri="{BB962C8B-B14F-4D97-AF65-F5344CB8AC3E}">
        <p14:creationId xmlns:p14="http://schemas.microsoft.com/office/powerpoint/2010/main" val="4118123862"/>
      </p:ext>
    </p:extLst>
  </p:cSld>
  <p:clrMapOvr>
    <a:masterClrMapping/>
  </p:clrMapOvr>
  <mc:AlternateContent xmlns:mc="http://schemas.openxmlformats.org/markup-compatibility/2006" xmlns:p14="http://schemas.microsoft.com/office/powerpoint/2010/main">
    <mc:Choice Requires="p14">
      <p:transition spd="slow" p14:dur="2000" advTm="7069"/>
    </mc:Choice>
    <mc:Fallback xmlns="">
      <p:transition spd="slow" advTm="7069"/>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1147</Words>
  <Application>Microsoft Office PowerPoint</Application>
  <PresentationFormat>Широкоэкранный</PresentationFormat>
  <Paragraphs>72</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Task</vt:lpstr>
      <vt:lpstr>Task Description</vt:lpstr>
      <vt:lpstr>Given SQL Query</vt:lpstr>
      <vt:lpstr>Not so good execution time</vt:lpstr>
      <vt:lpstr>Solution</vt:lpstr>
      <vt:lpstr>1. Add indexes</vt:lpstr>
      <vt:lpstr>2. Modify query </vt:lpstr>
      <vt:lpstr>3 and 4 steps</vt:lpstr>
      <vt:lpstr>SQL query execution after optimization</vt:lpstr>
      <vt:lpstr>Let see it on Video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dc:title>
  <dc:creator>Евгений Татаринов</dc:creator>
  <cp:lastModifiedBy>Евгений Татаринов</cp:lastModifiedBy>
  <cp:revision>8</cp:revision>
  <dcterms:created xsi:type="dcterms:W3CDTF">2016-12-03T21:38:41Z</dcterms:created>
  <dcterms:modified xsi:type="dcterms:W3CDTF">2016-12-03T22:47:10Z</dcterms:modified>
</cp:coreProperties>
</file>