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3" r:id="rId5"/>
    <p:sldId id="265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C4CA6-D933-4970-B12C-9CC8A42DB05C}" type="doc">
      <dgm:prSet loTypeId="urn:microsoft.com/office/officeart/2005/8/layout/hList7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9F8954-ED8C-4F01-BB7E-B3173C270395}">
      <dgm:prSet/>
      <dgm:spPr/>
      <dgm:t>
        <a:bodyPr/>
        <a:lstStyle/>
        <a:p>
          <a:pPr rtl="0"/>
          <a:r>
            <a:rPr lang="ru-RU" dirty="0" err="1" smtClean="0"/>
            <a:t>Bajaj</a:t>
          </a:r>
          <a:r>
            <a:rPr lang="ru-RU" dirty="0" smtClean="0"/>
            <a:t> </a:t>
          </a:r>
          <a:r>
            <a:rPr lang="ru-RU" dirty="0" err="1" smtClean="0"/>
            <a:t>Auto</a:t>
          </a:r>
          <a:r>
            <a:rPr lang="ru-RU" dirty="0" smtClean="0"/>
            <a:t> — индийский производитель транспортных средств. Компания базируется в городе Пуна, имеет заводы в </a:t>
          </a:r>
          <a:r>
            <a:rPr lang="ru-RU" dirty="0" err="1" smtClean="0"/>
            <a:t>Чакане</a:t>
          </a:r>
          <a:r>
            <a:rPr lang="ru-RU" dirty="0" smtClean="0"/>
            <a:t>, </a:t>
          </a:r>
          <a:r>
            <a:rPr lang="ru-RU" dirty="0" err="1" smtClean="0"/>
            <a:t>Аурангабаде</a:t>
          </a:r>
          <a:r>
            <a:rPr lang="ru-RU" dirty="0" smtClean="0"/>
            <a:t> и </a:t>
          </a:r>
          <a:r>
            <a:rPr lang="ru-RU" dirty="0" err="1" smtClean="0"/>
            <a:t>Пантнагаре</a:t>
          </a:r>
          <a:r>
            <a:rPr lang="ru-RU" dirty="0" smtClean="0"/>
            <a:t>. Производит и экспортирует мотороллеры (</a:t>
          </a:r>
          <a:r>
            <a:rPr lang="ru-RU" dirty="0" err="1" smtClean="0"/>
            <a:t>моторикши</a:t>
          </a:r>
          <a:r>
            <a:rPr lang="ru-RU" dirty="0" smtClean="0"/>
            <a:t>), мотоциклы, </a:t>
          </a:r>
          <a:r>
            <a:rPr lang="ru-RU" dirty="0" err="1" smtClean="0"/>
            <a:t>автомобили.Сегодня</a:t>
          </a:r>
          <a:r>
            <a:rPr lang="ru-RU" dirty="0" smtClean="0"/>
            <a:t> продукция </a:t>
          </a:r>
          <a:r>
            <a:rPr lang="ru-RU" dirty="0" err="1" smtClean="0"/>
            <a:t>Bajaj</a:t>
          </a:r>
          <a:r>
            <a:rPr lang="ru-RU" dirty="0" smtClean="0"/>
            <a:t> </a:t>
          </a:r>
          <a:r>
            <a:rPr lang="ru-RU" dirty="0" err="1" smtClean="0"/>
            <a:t>Auto</a:t>
          </a:r>
          <a:r>
            <a:rPr lang="ru-RU" dirty="0" smtClean="0"/>
            <a:t> реализуется в 50 странах мира, и спрос продолжает расти благодаря широкому выбору для потребителей с разными ценовыми запросами.</a:t>
          </a:r>
          <a:endParaRPr lang="ru-RU" dirty="0"/>
        </a:p>
      </dgm:t>
    </dgm:pt>
    <dgm:pt modelId="{0848AF00-51E6-4C84-99E8-B7304DC7FC62}" type="parTrans" cxnId="{CF3A46C1-D7E5-4800-8C82-60D2326F4CDE}">
      <dgm:prSet/>
      <dgm:spPr/>
      <dgm:t>
        <a:bodyPr/>
        <a:lstStyle/>
        <a:p>
          <a:endParaRPr lang="ru-RU"/>
        </a:p>
      </dgm:t>
    </dgm:pt>
    <dgm:pt modelId="{0ADB783B-8273-420A-A4E6-A43067A4645F}" type="sibTrans" cxnId="{CF3A46C1-D7E5-4800-8C82-60D2326F4CDE}">
      <dgm:prSet/>
      <dgm:spPr/>
      <dgm:t>
        <a:bodyPr/>
        <a:lstStyle/>
        <a:p>
          <a:endParaRPr lang="ru-RU"/>
        </a:p>
      </dgm:t>
    </dgm:pt>
    <dgm:pt modelId="{2D8336C8-807D-4939-B33E-EBF1171C510B}" type="pres">
      <dgm:prSet presAssocID="{FCAC4CA6-D933-4970-B12C-9CC8A42DB0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69F422-0EFB-44E6-851D-BF19CC7426CD}" type="pres">
      <dgm:prSet presAssocID="{FCAC4CA6-D933-4970-B12C-9CC8A42DB05C}" presName="fgShape" presStyleLbl="fgShp" presStyleIdx="0" presStyleCnt="1"/>
      <dgm:spPr/>
    </dgm:pt>
    <dgm:pt modelId="{F84A8C85-3C5F-4D83-809C-7D844F228ED6}" type="pres">
      <dgm:prSet presAssocID="{FCAC4CA6-D933-4970-B12C-9CC8A42DB05C}" presName="linComp" presStyleCnt="0"/>
      <dgm:spPr/>
    </dgm:pt>
    <dgm:pt modelId="{89237DB3-9290-4D74-91D9-CC08B2897D07}" type="pres">
      <dgm:prSet presAssocID="{089F8954-ED8C-4F01-BB7E-B3173C270395}" presName="compNode" presStyleCnt="0"/>
      <dgm:spPr/>
    </dgm:pt>
    <dgm:pt modelId="{4B7F9895-233A-4456-942B-B57DB5BA9FD9}" type="pres">
      <dgm:prSet presAssocID="{089F8954-ED8C-4F01-BB7E-B3173C270395}" presName="bkgdShape" presStyleLbl="node1" presStyleIdx="0" presStyleCnt="1"/>
      <dgm:spPr/>
      <dgm:t>
        <a:bodyPr/>
        <a:lstStyle/>
        <a:p>
          <a:endParaRPr lang="ru-RU"/>
        </a:p>
      </dgm:t>
    </dgm:pt>
    <dgm:pt modelId="{1643DA27-82DF-4BBE-941E-9770C12DA7CA}" type="pres">
      <dgm:prSet presAssocID="{089F8954-ED8C-4F01-BB7E-B3173C270395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B684F-2FCB-46C2-A251-C11360F4EA93}" type="pres">
      <dgm:prSet presAssocID="{089F8954-ED8C-4F01-BB7E-B3173C270395}" presName="invisiNode" presStyleLbl="node1" presStyleIdx="0" presStyleCnt="1"/>
      <dgm:spPr/>
    </dgm:pt>
    <dgm:pt modelId="{1B1810DD-AC54-4FC6-BF2B-D3FE7B685AB9}" type="pres">
      <dgm:prSet presAssocID="{089F8954-ED8C-4F01-BB7E-B3173C270395}" presName="imagNode" presStyleLbl="fgImgPlace1" presStyleIdx="0" presStyleCnt="1"/>
      <dgm:spPr/>
    </dgm:pt>
  </dgm:ptLst>
  <dgm:cxnLst>
    <dgm:cxn modelId="{063F699B-B871-4DA3-9D20-2A9B532552BC}" type="presOf" srcId="{089F8954-ED8C-4F01-BB7E-B3173C270395}" destId="{1643DA27-82DF-4BBE-941E-9770C12DA7CA}" srcOrd="1" destOrd="0" presId="urn:microsoft.com/office/officeart/2005/8/layout/hList7"/>
    <dgm:cxn modelId="{CF3A46C1-D7E5-4800-8C82-60D2326F4CDE}" srcId="{FCAC4CA6-D933-4970-B12C-9CC8A42DB05C}" destId="{089F8954-ED8C-4F01-BB7E-B3173C270395}" srcOrd="0" destOrd="0" parTransId="{0848AF00-51E6-4C84-99E8-B7304DC7FC62}" sibTransId="{0ADB783B-8273-420A-A4E6-A43067A4645F}"/>
    <dgm:cxn modelId="{ADDD421B-88CE-4D3D-ACD5-ED015579BECF}" type="presOf" srcId="{089F8954-ED8C-4F01-BB7E-B3173C270395}" destId="{4B7F9895-233A-4456-942B-B57DB5BA9FD9}" srcOrd="0" destOrd="0" presId="urn:microsoft.com/office/officeart/2005/8/layout/hList7"/>
    <dgm:cxn modelId="{9E05E03E-D26D-402F-A1BE-82E02E09EF6C}" type="presOf" srcId="{FCAC4CA6-D933-4970-B12C-9CC8A42DB05C}" destId="{2D8336C8-807D-4939-B33E-EBF1171C510B}" srcOrd="0" destOrd="0" presId="urn:microsoft.com/office/officeart/2005/8/layout/hList7"/>
    <dgm:cxn modelId="{A1AC0923-62DB-4328-AE05-3B396AF1859B}" type="presParOf" srcId="{2D8336C8-807D-4939-B33E-EBF1171C510B}" destId="{3F69F422-0EFB-44E6-851D-BF19CC7426CD}" srcOrd="0" destOrd="0" presId="urn:microsoft.com/office/officeart/2005/8/layout/hList7"/>
    <dgm:cxn modelId="{D6C077D6-8B51-4CF4-A262-4225AC523BAA}" type="presParOf" srcId="{2D8336C8-807D-4939-B33E-EBF1171C510B}" destId="{F84A8C85-3C5F-4D83-809C-7D844F228ED6}" srcOrd="1" destOrd="0" presId="urn:microsoft.com/office/officeart/2005/8/layout/hList7"/>
    <dgm:cxn modelId="{F9255839-A2A5-46A5-9B9B-B86E600BE7AA}" type="presParOf" srcId="{F84A8C85-3C5F-4D83-809C-7D844F228ED6}" destId="{89237DB3-9290-4D74-91D9-CC08B2897D07}" srcOrd="0" destOrd="0" presId="urn:microsoft.com/office/officeart/2005/8/layout/hList7"/>
    <dgm:cxn modelId="{4A5F7F89-FAF1-429F-8071-96DDF59D85F6}" type="presParOf" srcId="{89237DB3-9290-4D74-91D9-CC08B2897D07}" destId="{4B7F9895-233A-4456-942B-B57DB5BA9FD9}" srcOrd="0" destOrd="0" presId="urn:microsoft.com/office/officeart/2005/8/layout/hList7"/>
    <dgm:cxn modelId="{A2644D49-4F06-452B-A4AA-A1B602C1F238}" type="presParOf" srcId="{89237DB3-9290-4D74-91D9-CC08B2897D07}" destId="{1643DA27-82DF-4BBE-941E-9770C12DA7CA}" srcOrd="1" destOrd="0" presId="urn:microsoft.com/office/officeart/2005/8/layout/hList7"/>
    <dgm:cxn modelId="{99798337-D441-4E05-86B7-8E86A2FEE47B}" type="presParOf" srcId="{89237DB3-9290-4D74-91D9-CC08B2897D07}" destId="{77FB684F-2FCB-46C2-A251-C11360F4EA93}" srcOrd="2" destOrd="0" presId="urn:microsoft.com/office/officeart/2005/8/layout/hList7"/>
    <dgm:cxn modelId="{140184AA-042F-4057-B855-5FC4FE31D115}" type="presParOf" srcId="{89237DB3-9290-4D74-91D9-CC08B2897D07}" destId="{1B1810DD-AC54-4FC6-BF2B-D3FE7B685AB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F9895-233A-4456-942B-B57DB5BA9FD9}">
      <dsp:nvSpPr>
        <dsp:cNvPr id="0" name=""/>
        <dsp:cNvSpPr/>
      </dsp:nvSpPr>
      <dsp:spPr>
        <a:xfrm>
          <a:off x="0" y="0"/>
          <a:ext cx="8501122" cy="5500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Bajaj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Auto</a:t>
          </a:r>
          <a:r>
            <a:rPr lang="ru-RU" sz="2000" kern="1200" dirty="0" smtClean="0"/>
            <a:t> — индийский производитель транспортных средств. Компания базируется в городе Пуна, имеет заводы в </a:t>
          </a:r>
          <a:r>
            <a:rPr lang="ru-RU" sz="2000" kern="1200" dirty="0" err="1" smtClean="0"/>
            <a:t>Чакане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Аурангабаде</a:t>
          </a:r>
          <a:r>
            <a:rPr lang="ru-RU" sz="2000" kern="1200" dirty="0" smtClean="0"/>
            <a:t> и </a:t>
          </a:r>
          <a:r>
            <a:rPr lang="ru-RU" sz="2000" kern="1200" dirty="0" err="1" smtClean="0"/>
            <a:t>Пантнагаре</a:t>
          </a:r>
          <a:r>
            <a:rPr lang="ru-RU" sz="2000" kern="1200" dirty="0" smtClean="0"/>
            <a:t>. Производит и экспортирует мотороллеры (</a:t>
          </a:r>
          <a:r>
            <a:rPr lang="ru-RU" sz="2000" kern="1200" dirty="0" err="1" smtClean="0"/>
            <a:t>моторикши</a:t>
          </a:r>
          <a:r>
            <a:rPr lang="ru-RU" sz="2000" kern="1200" dirty="0" smtClean="0"/>
            <a:t>), мотоциклы, </a:t>
          </a:r>
          <a:r>
            <a:rPr lang="ru-RU" sz="2000" kern="1200" dirty="0" err="1" smtClean="0"/>
            <a:t>автомобили.Сегодня</a:t>
          </a:r>
          <a:r>
            <a:rPr lang="ru-RU" sz="2000" kern="1200" dirty="0" smtClean="0"/>
            <a:t> продукция </a:t>
          </a:r>
          <a:r>
            <a:rPr lang="ru-RU" sz="2000" kern="1200" dirty="0" err="1" smtClean="0"/>
            <a:t>Bajaj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Auto</a:t>
          </a:r>
          <a:r>
            <a:rPr lang="ru-RU" sz="2000" kern="1200" dirty="0" smtClean="0"/>
            <a:t> реализуется в 50 странах мира, и спрос продолжает расти благодаря широкому выбору для потребителей с разными ценовыми запросами.</a:t>
          </a:r>
          <a:endParaRPr lang="ru-RU" sz="2000" kern="1200" dirty="0"/>
        </a:p>
      </dsp:txBody>
      <dsp:txXfrm>
        <a:off x="0" y="2200290"/>
        <a:ext cx="8501122" cy="2200290"/>
      </dsp:txXfrm>
    </dsp:sp>
    <dsp:sp modelId="{1B1810DD-AC54-4FC6-BF2B-D3FE7B685AB9}">
      <dsp:nvSpPr>
        <dsp:cNvPr id="0" name=""/>
        <dsp:cNvSpPr/>
      </dsp:nvSpPr>
      <dsp:spPr>
        <a:xfrm>
          <a:off x="3334690" y="330043"/>
          <a:ext cx="1831741" cy="183174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69F422-0EFB-44E6-851D-BF19CC7426CD}">
      <dsp:nvSpPr>
        <dsp:cNvPr id="0" name=""/>
        <dsp:cNvSpPr/>
      </dsp:nvSpPr>
      <dsp:spPr>
        <a:xfrm>
          <a:off x="340044" y="4400580"/>
          <a:ext cx="7821032" cy="825108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tint val="4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tint val="4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2228-A530-4D3D-B115-D088EFC33EF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3B14-0005-4740-A261-11239BBB9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2228-A530-4D3D-B115-D088EFC33EF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3B14-0005-4740-A261-11239BBB9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2228-A530-4D3D-B115-D088EFC33EF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3B14-0005-4740-A261-11239BBB9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2228-A530-4D3D-B115-D088EFC33EF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3B14-0005-4740-A261-11239BBB9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2228-A530-4D3D-B115-D088EFC33EF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3B14-0005-4740-A261-11239BBB9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2228-A530-4D3D-B115-D088EFC33EF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3B14-0005-4740-A261-11239BBB9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2228-A530-4D3D-B115-D088EFC33EF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3B14-0005-4740-A261-11239BBB9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2228-A530-4D3D-B115-D088EFC33EF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3B14-0005-4740-A261-11239BBB9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2228-A530-4D3D-B115-D088EFC33EF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3B14-0005-4740-A261-11239BBB9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2228-A530-4D3D-B115-D088EFC33EF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3B14-0005-4740-A261-11239BBB9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2228-A530-4D3D-B115-D088EFC33EF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073B14-0005-4740-A261-11239BBB98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222228-A530-4D3D-B115-D088EFC33EF8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073B14-0005-4740-A261-11239BBB98B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Пресс-релиз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596" y="5857892"/>
            <a:ext cx="4143404" cy="900122"/>
          </a:xfrm>
        </p:spPr>
        <p:txBody>
          <a:bodyPr>
            <a:normAutofit/>
          </a:bodyPr>
          <a:lstStyle/>
          <a:p>
            <a:r>
              <a:rPr lang="ru-RU" dirty="0" smtClean="0"/>
              <a:t>Галицкова Алина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В России объявлен старт продаж </a:t>
            </a:r>
            <a:r>
              <a:rPr lang="ru-RU" sz="3600" b="1" dirty="0" err="1" smtClean="0">
                <a:solidFill>
                  <a:schemeClr val="tx1"/>
                </a:solidFill>
              </a:rPr>
              <a:t>квадрацикла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Bajaj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Qute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Валерий\Desktop\Bajaj_Qute_car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792961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14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7 октября 2016 года Российский дистрибьютор индийской компании </a:t>
            </a:r>
            <a:r>
              <a:rPr lang="ru-RU" sz="2200" b="1" dirty="0" err="1" smtClean="0">
                <a:solidFill>
                  <a:schemeClr val="tx1"/>
                </a:solidFill>
              </a:rPr>
              <a:t>Bajaj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Auto</a:t>
            </a:r>
            <a:r>
              <a:rPr lang="ru-RU" sz="2200" b="1" dirty="0" smtClean="0">
                <a:solidFill>
                  <a:schemeClr val="tx1"/>
                </a:solidFill>
              </a:rPr>
              <a:t> LTD начал продавать </a:t>
            </a:r>
            <a:r>
              <a:rPr lang="ru-RU" sz="2200" b="1" dirty="0" err="1" smtClean="0">
                <a:solidFill>
                  <a:schemeClr val="tx1"/>
                </a:solidFill>
              </a:rPr>
              <a:t>микромобиль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Bajaj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Qute</a:t>
            </a:r>
            <a:r>
              <a:rPr lang="ru-RU" sz="2200" b="1" dirty="0" smtClean="0">
                <a:solidFill>
                  <a:schemeClr val="tx1"/>
                </a:solidFill>
              </a:rPr>
              <a:t>. По документам индийский карлик значится </a:t>
            </a:r>
            <a:r>
              <a:rPr lang="ru-RU" sz="2200" b="1" dirty="0" err="1" smtClean="0">
                <a:solidFill>
                  <a:schemeClr val="tx1"/>
                </a:solidFill>
              </a:rPr>
              <a:t>квадрациклом</a:t>
            </a:r>
            <a:r>
              <a:rPr lang="ru-RU" sz="2200" b="1" dirty="0" smtClean="0">
                <a:solidFill>
                  <a:schemeClr val="tx1"/>
                </a:solidFill>
              </a:rPr>
              <a:t>. 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Валерий\Desktop\neformal_budut_li_pokupat_v_rossii_bajaj_q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8143932" cy="3518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4071966" cy="4357718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ru-RU" sz="1200" b="1" dirty="0" smtClean="0"/>
              <a:t>        </a:t>
            </a:r>
            <a:r>
              <a:rPr lang="ru-RU" sz="1270" b="1" dirty="0" smtClean="0"/>
              <a:t>Это транспортное средство представляет собой, скорее, мотоколяску, а не автомобиль. Для того чтобы ездить на нем, достаточно водительских прав категории B. В Индии, на собственной родине, его не продают из-за сложностей с </a:t>
            </a:r>
            <a:r>
              <a:rPr lang="ru-RU" sz="1270" b="1" dirty="0" err="1" smtClean="0"/>
              <a:t>сертифицированием</a:t>
            </a:r>
            <a:r>
              <a:rPr lang="ru-RU" sz="1270" b="1" dirty="0" smtClean="0"/>
              <a:t>. За рубежом его стоимость оказалась на 2 тысячи долларов выше, чем было заявлено компанией-производителем. </a:t>
            </a:r>
            <a:br>
              <a:rPr lang="ru-RU" sz="1270" b="1" dirty="0" smtClean="0"/>
            </a:br>
            <a:r>
              <a:rPr lang="ru-RU" sz="1270" b="1" dirty="0" smtClean="0"/>
              <a:t>Базовая версия машины будет стоить в РФ 330 тысяч рублей. </a:t>
            </a:r>
            <a:br>
              <a:rPr lang="ru-RU" sz="1270" b="1" dirty="0" smtClean="0"/>
            </a:br>
            <a:r>
              <a:rPr lang="ru-RU" sz="1270" b="1" dirty="0" smtClean="0"/>
              <a:t>У авто бензиновый мотор на 217 кубических сантиметров, мощность которого не превышает 13 лошадиных сил. Максимальная скорость машины ограничена 70 километрами в час. Производитель подчеркивает, что </a:t>
            </a:r>
            <a:r>
              <a:rPr lang="ru-RU" sz="1270" b="1" dirty="0" err="1" smtClean="0"/>
              <a:t>Bajaj</a:t>
            </a:r>
            <a:r>
              <a:rPr lang="ru-RU" sz="1270" b="1" dirty="0" smtClean="0"/>
              <a:t> </a:t>
            </a:r>
            <a:r>
              <a:rPr lang="ru-RU" sz="1270" b="1" dirty="0" err="1" smtClean="0"/>
              <a:t>Qute</a:t>
            </a:r>
            <a:r>
              <a:rPr lang="ru-RU" sz="1270" b="1" dirty="0" smtClean="0"/>
              <a:t> </a:t>
            </a:r>
            <a:r>
              <a:rPr lang="ru-RU" sz="1270" b="1" dirty="0" err="1" smtClean="0"/>
              <a:t>экологичен</a:t>
            </a:r>
            <a:r>
              <a:rPr lang="ru-RU" sz="1270" b="1" dirty="0" smtClean="0"/>
              <a:t> и отличается экономичностью.</a:t>
            </a:r>
          </a:p>
          <a:p>
            <a:pPr>
              <a:buNone/>
            </a:pPr>
            <a:r>
              <a:rPr lang="ru-RU" sz="1270" b="1" dirty="0" smtClean="0"/>
              <a:t>        </a:t>
            </a:r>
            <a:r>
              <a:rPr lang="ru-RU" sz="1270" b="1" dirty="0" err="1" smtClean="0"/>
              <a:t>Bajaj</a:t>
            </a:r>
            <a:r>
              <a:rPr lang="ru-RU" sz="1270" b="1" dirty="0" smtClean="0"/>
              <a:t> </a:t>
            </a:r>
            <a:r>
              <a:rPr lang="ru-RU" sz="1270" b="1" dirty="0" err="1" smtClean="0"/>
              <a:t>Qute</a:t>
            </a:r>
            <a:r>
              <a:rPr lang="ru-RU" sz="1270" b="1" dirty="0" smtClean="0"/>
              <a:t> не будет конкурировать на нашем рынке с легковушками, а займет место в секторе коммерческого транспорта — от курьерских служб до доставки продуктов питания.</a:t>
            </a:r>
          </a:p>
          <a:p>
            <a:pPr>
              <a:buNone/>
            </a:pPr>
            <a:r>
              <a:rPr lang="ru-RU" sz="1270" b="1" dirty="0" smtClean="0"/>
              <a:t>        Сегодня продукция </a:t>
            </a:r>
            <a:r>
              <a:rPr lang="ru-RU" sz="1270" b="1" dirty="0" err="1" smtClean="0"/>
              <a:t>Bajaj</a:t>
            </a:r>
            <a:r>
              <a:rPr lang="ru-RU" sz="1270" b="1" dirty="0" smtClean="0"/>
              <a:t> </a:t>
            </a:r>
            <a:r>
              <a:rPr lang="ru-RU" sz="1270" b="1" dirty="0" err="1" smtClean="0"/>
              <a:t>Auto</a:t>
            </a:r>
            <a:r>
              <a:rPr lang="ru-RU" sz="1270" b="1" dirty="0" smtClean="0"/>
              <a:t> реализуется в 50 странах мира, и спрос продолжает расти благодаря широкому выбору для потребителей с разными ценовыми запросами.</a:t>
            </a:r>
          </a:p>
          <a:p>
            <a:pPr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050" name="Picture 2" descr="C:\Users\Валерий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928670"/>
            <a:ext cx="3929090" cy="2714644"/>
          </a:xfrm>
          <a:prstGeom prst="rect">
            <a:avLst/>
          </a:prstGeom>
          <a:noFill/>
        </p:spPr>
      </p:pic>
      <p:pic>
        <p:nvPicPr>
          <p:cNvPr id="2051" name="Picture 3" descr="C:\Users\Валерий\Desktop\c9b8d96bf1de1a109e43737936a422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71942"/>
            <a:ext cx="4045723" cy="26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50112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 descr="C:\Users\Валерий\Desktop\logo_baja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1428736"/>
            <a:ext cx="5715040" cy="1757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6643734" cy="1428760"/>
          </a:xfrm>
        </p:spPr>
        <p:txBody>
          <a:bodyPr/>
          <a:lstStyle/>
          <a:p>
            <a:r>
              <a:rPr lang="ru-RU" dirty="0" smtClean="0"/>
              <a:t>Галицкова А.К.</a:t>
            </a:r>
            <a:endParaRPr lang="ru-RU" dirty="0" smtClean="0"/>
          </a:p>
          <a:p>
            <a:r>
              <a:rPr lang="en-US" dirty="0" smtClean="0"/>
              <a:t>www.alinkagk@mail.ru</a:t>
            </a:r>
            <a:endParaRPr lang="ru-RU" dirty="0" smtClean="0"/>
          </a:p>
        </p:txBody>
      </p:sp>
      <p:pic>
        <p:nvPicPr>
          <p:cNvPr id="4" name="Picture 2" descr="C:\Users\Валерий\Desktop\cyberscooty-icon-signa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7500990" cy="3763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154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Пресс-релиз</vt:lpstr>
      <vt:lpstr>В России объявлен старт продаж квадрацикла Bajaj Qute </vt:lpstr>
      <vt:lpstr>7 октября 2016 года Российский дистрибьютор индийской компании Bajaj Auto LTD начал продавать микромобиль Bajaj Qute. По документам индийский карлик значится квадрациклом.    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Пресс-релиз</dc:title>
  <dc:creator>Валерий</dc:creator>
  <cp:lastModifiedBy>Алинка</cp:lastModifiedBy>
  <cp:revision>28</cp:revision>
  <dcterms:created xsi:type="dcterms:W3CDTF">2016-10-10T14:52:58Z</dcterms:created>
  <dcterms:modified xsi:type="dcterms:W3CDTF">2017-01-20T20:27:57Z</dcterms:modified>
</cp:coreProperties>
</file>