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6" r:id="rId6"/>
    <p:sldId id="267" r:id="rId7"/>
    <p:sldId id="260" r:id="rId8"/>
    <p:sldId id="268" r:id="rId9"/>
    <p:sldId id="263" r:id="rId10"/>
    <p:sldId id="262" r:id="rId11"/>
    <p:sldId id="269" r:id="rId12"/>
    <p:sldId id="270" r:id="rId13"/>
    <p:sldId id="271"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a:srgbClr val="72C7E7"/>
    <a:srgbClr val="3C8A2E"/>
    <a:srgbClr val="00A1DE"/>
    <a:srgbClr val="92D4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28" autoAdjust="0"/>
    <p:restoredTop sz="94660"/>
  </p:normalViewPr>
  <p:slideViewPr>
    <p:cSldViewPr>
      <p:cViewPr varScale="1">
        <p:scale>
          <a:sx n="65" d="100"/>
          <a:sy n="65" d="100"/>
        </p:scale>
        <p:origin x="-60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0284331032632564E-2"/>
          <c:y val="4.6153842659460646E-2"/>
          <c:w val="0.88414094578388613"/>
          <c:h val="0.86692770541128861"/>
        </c:manualLayout>
      </c:layout>
      <c:pieChart>
        <c:varyColors val="1"/>
        <c:ser>
          <c:idx val="0"/>
          <c:order val="0"/>
          <c:tx>
            <c:strRef>
              <c:f>Sheet1!$B$1</c:f>
              <c:strCache>
                <c:ptCount val="1"/>
                <c:pt idx="0">
                  <c:v>Q1</c:v>
                </c:pt>
              </c:strCache>
            </c:strRef>
          </c:tx>
          <c:spPr>
            <a:ln w="12700">
              <a:solidFill>
                <a:schemeClr val="bg1"/>
              </a:solidFill>
            </a:ln>
          </c:spPr>
          <c:dPt>
            <c:idx val="0"/>
            <c:spPr>
              <a:solidFill>
                <a:srgbClr val="002776"/>
              </a:solidFill>
              <a:ln w="12700">
                <a:solidFill>
                  <a:schemeClr val="bg1"/>
                </a:solidFill>
              </a:ln>
            </c:spPr>
          </c:dPt>
          <c:dPt>
            <c:idx val="1"/>
            <c:spPr>
              <a:solidFill>
                <a:srgbClr val="92D400"/>
              </a:solidFill>
              <a:ln w="12700">
                <a:solidFill>
                  <a:schemeClr val="bg1"/>
                </a:solidFill>
              </a:ln>
            </c:spPr>
          </c:dPt>
          <c:dPt>
            <c:idx val="2"/>
            <c:spPr>
              <a:solidFill>
                <a:srgbClr val="00A1DE"/>
              </a:solidFill>
              <a:ln w="12700">
                <a:solidFill>
                  <a:schemeClr val="bg1"/>
                </a:solidFill>
              </a:ln>
            </c:spPr>
          </c:dPt>
          <c:dPt>
            <c:idx val="3"/>
            <c:spPr>
              <a:solidFill>
                <a:srgbClr val="3C8A2E"/>
              </a:solidFill>
              <a:ln w="12700">
                <a:solidFill>
                  <a:schemeClr val="bg1"/>
                </a:solidFill>
              </a:ln>
            </c:spPr>
          </c:dPt>
          <c:dPt>
            <c:idx val="4"/>
            <c:spPr>
              <a:solidFill>
                <a:srgbClr val="72C7E7"/>
              </a:solidFill>
              <a:ln w="12700">
                <a:solidFill>
                  <a:schemeClr val="bg1"/>
                </a:solidFill>
              </a:ln>
            </c:spPr>
          </c:dPt>
          <c:dLbls>
            <c:dLbl>
              <c:idx val="0"/>
              <c:layout/>
              <c:tx>
                <c:rich>
                  <a:bodyPr/>
                  <a:lstStyle/>
                  <a:p>
                    <a:r>
                      <a:rPr b="0" smtClean="0">
                        <a:latin typeface="Arial" pitchFamily="34" charset="0"/>
                        <a:cs typeface="Arial" pitchFamily="34" charset="0"/>
                      </a:rPr>
                      <a:t>44%</a:t>
                    </a:r>
                    <a:endParaRPr b="0">
                      <a:latin typeface="Arial" pitchFamily="34" charset="0"/>
                      <a:cs typeface="Arial" pitchFamily="34" charset="0"/>
                    </a:endParaRPr>
                  </a:p>
                </c:rich>
              </c:tx>
              <c:dLblPos val="inEnd"/>
              <c:showCatName val="1"/>
            </c:dLbl>
            <c:dLbl>
              <c:idx val="1"/>
              <c:layout/>
              <c:tx>
                <c:rich>
                  <a:bodyPr/>
                  <a:lstStyle/>
                  <a:p>
                    <a:r>
                      <a:rPr b="0" smtClean="0">
                        <a:latin typeface="Arial" pitchFamily="34" charset="0"/>
                        <a:cs typeface="Arial" pitchFamily="34" charset="0"/>
                      </a:rPr>
                      <a:t>8%</a:t>
                    </a:r>
                    <a:endParaRPr b="0">
                      <a:latin typeface="Arial" pitchFamily="34" charset="0"/>
                      <a:cs typeface="Arial" pitchFamily="34" charset="0"/>
                    </a:endParaRPr>
                  </a:p>
                </c:rich>
              </c:tx>
              <c:dLblPos val="inEnd"/>
              <c:showCatName val="1"/>
            </c:dLbl>
            <c:dLbl>
              <c:idx val="2"/>
              <c:layout/>
              <c:tx>
                <c:rich>
                  <a:bodyPr/>
                  <a:lstStyle/>
                  <a:p>
                    <a:r>
                      <a:rPr b="0" smtClean="0">
                        <a:latin typeface="Arial" pitchFamily="34" charset="0"/>
                        <a:cs typeface="Arial" pitchFamily="34" charset="0"/>
                      </a:rPr>
                      <a:t>8%</a:t>
                    </a:r>
                    <a:endParaRPr b="0">
                      <a:latin typeface="Arial" pitchFamily="34" charset="0"/>
                      <a:cs typeface="Arial" pitchFamily="34" charset="0"/>
                    </a:endParaRPr>
                  </a:p>
                </c:rich>
              </c:tx>
              <c:dLblPos val="inEnd"/>
              <c:showCatName val="1"/>
            </c:dLbl>
            <c:dLbl>
              <c:idx val="3"/>
              <c:layout/>
              <c:tx>
                <c:rich>
                  <a:bodyPr/>
                  <a:lstStyle/>
                  <a:p>
                    <a:r>
                      <a:rPr b="0" smtClean="0">
                        <a:latin typeface="Arial" pitchFamily="34" charset="0"/>
                        <a:cs typeface="Arial" pitchFamily="34" charset="0"/>
                      </a:rPr>
                      <a:t>7%</a:t>
                    </a:r>
                    <a:endParaRPr b="0">
                      <a:latin typeface="Arial" pitchFamily="34" charset="0"/>
                      <a:cs typeface="Arial" pitchFamily="34" charset="0"/>
                    </a:endParaRPr>
                  </a:p>
                </c:rich>
              </c:tx>
              <c:dLblPos val="inEnd"/>
              <c:showCatName val="1"/>
            </c:dLbl>
            <c:dLbl>
              <c:idx val="4"/>
              <c:layout/>
              <c:tx>
                <c:rich>
                  <a:bodyPr/>
                  <a:lstStyle/>
                  <a:p>
                    <a:pPr>
                      <a:defRPr lang="nl-NL" b="0">
                        <a:solidFill>
                          <a:schemeClr val="tx2"/>
                        </a:solidFill>
                        <a:latin typeface="Arial" pitchFamily="34" charset="0"/>
                        <a:cs typeface="Arial" pitchFamily="34" charset="0"/>
                      </a:defRPr>
                    </a:pPr>
                    <a:r>
                      <a:rPr b="0" smtClean="0">
                        <a:latin typeface="Arial" pitchFamily="34" charset="0"/>
                        <a:cs typeface="Arial" pitchFamily="34" charset="0"/>
                      </a:rPr>
                      <a:t>17%</a:t>
                    </a:r>
                    <a:endParaRPr b="0">
                      <a:latin typeface="Arial" pitchFamily="34" charset="0"/>
                      <a:cs typeface="Arial" pitchFamily="34" charset="0"/>
                    </a:endParaRPr>
                  </a:p>
                </c:rich>
              </c:tx>
              <c:spPr/>
              <c:dLblPos val="inEnd"/>
              <c:showCatName val="1"/>
            </c:dLbl>
            <c:txPr>
              <a:bodyPr/>
              <a:lstStyle/>
              <a:p>
                <a:pPr>
                  <a:defRPr lang="nl-NL" b="0">
                    <a:solidFill>
                      <a:schemeClr val="bg1"/>
                    </a:solidFill>
                    <a:latin typeface="Arial" pitchFamily="34" charset="0"/>
                    <a:cs typeface="Arial" pitchFamily="34" charset="0"/>
                  </a:defRPr>
                </a:pPr>
                <a:endParaRPr lang="en-US"/>
              </a:p>
            </c:txPr>
            <c:dLblPos val="inEnd"/>
            <c:showCatName val="1"/>
            <c:showLeaderLines val="1"/>
          </c:dLbls>
          <c:cat>
            <c:strRef>
              <c:f>Sheet1!$A$2:$A$6</c:f>
              <c:strCache>
                <c:ptCount val="5"/>
                <c:pt idx="0">
                  <c:v>A</c:v>
                </c:pt>
                <c:pt idx="1">
                  <c:v>B</c:v>
                </c:pt>
                <c:pt idx="2">
                  <c:v>C</c:v>
                </c:pt>
                <c:pt idx="3">
                  <c:v>D</c:v>
                </c:pt>
                <c:pt idx="4">
                  <c:v>E</c:v>
                </c:pt>
              </c:strCache>
            </c:strRef>
          </c:cat>
          <c:val>
            <c:numRef>
              <c:f>Sheet1!$B$2:$B$6</c:f>
              <c:numCache>
                <c:formatCode>General</c:formatCode>
                <c:ptCount val="5"/>
                <c:pt idx="0">
                  <c:v>44</c:v>
                </c:pt>
                <c:pt idx="1">
                  <c:v>8</c:v>
                </c:pt>
                <c:pt idx="2">
                  <c:v>8</c:v>
                </c:pt>
                <c:pt idx="3">
                  <c:v>7</c:v>
                </c:pt>
                <c:pt idx="4">
                  <c:v>17</c:v>
                </c:pt>
              </c:numCache>
            </c:numRef>
          </c:val>
        </c:ser>
        <c:dLbls>
          <c:showVal val="1"/>
        </c:dLbls>
        <c:firstSliceAng val="0"/>
      </c:pieChart>
    </c:plotArea>
    <c:plotVisOnly val="1"/>
  </c:chart>
  <c:txPr>
    <a:bodyPr/>
    <a:lstStyle/>
    <a:p>
      <a:pPr>
        <a:defRPr sz="12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2E7FA0-9911-44F9-A3C4-7F297BAA8A5B}" type="datetimeFigureOut">
              <a:rPr lang="en-US" smtClean="0"/>
              <a:pPr/>
              <a:t>10/29/2009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05637A-BE78-4F63-9D2F-69EED7DA38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05637A-BE78-4F63-9D2F-69EED7DA38BD}"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05637A-BE78-4F63-9D2F-69EED7DA38BD}"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7E019-58C6-4043-9315-FBDEAB87AB4C}"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2B5A54-15A2-4D9B-A656-5EC9602862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7E019-58C6-4043-9315-FBDEAB87AB4C}" type="datetimeFigureOut">
              <a:rPr lang="en-US" smtClean="0"/>
              <a:pPr/>
              <a:t>10/29/2009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B5A54-15A2-4D9B-A656-5EC9602862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384048" y="362856"/>
            <a:ext cx="2133600" cy="394148"/>
          </a:xfrm>
          <a:prstGeom prst="rect">
            <a:avLst/>
          </a:prstGeom>
          <a:noFill/>
          <a:ln w="9525">
            <a:noFill/>
            <a:miter lim="800000"/>
            <a:headEnd/>
            <a:tailEnd/>
          </a:ln>
        </p:spPr>
      </p:pic>
      <p:sp>
        <p:nvSpPr>
          <p:cNvPr id="8" name="Title 1"/>
          <p:cNvSpPr>
            <a:spLocks noGrp="1"/>
          </p:cNvSpPr>
          <p:nvPr>
            <p:ph type="ctrTitle"/>
          </p:nvPr>
        </p:nvSpPr>
        <p:spPr>
          <a:xfrm>
            <a:off x="384048" y="1805226"/>
            <a:ext cx="8423275" cy="861774"/>
          </a:xfrm>
        </p:spPr>
        <p:txBody>
          <a:bodyPr rtlCol="0">
            <a:noAutofit/>
          </a:bodyPr>
          <a:lstStyle/>
          <a:p>
            <a:pPr algn="l">
              <a:lnSpc>
                <a:spcPts val="2800"/>
              </a:lnSpc>
              <a:defRPr/>
            </a:pPr>
            <a:r>
              <a:rPr lang="en-GB" sz="2800" dirty="0" smtClean="0">
                <a:solidFill>
                  <a:srgbClr val="002776"/>
                </a:solidFill>
                <a:latin typeface="Times New Roman" pitchFamily="18" charset="0"/>
                <a:cs typeface="Times New Roman" pitchFamily="18" charset="0"/>
              </a:rPr>
              <a:t>The Indian FDI </a:t>
            </a:r>
            <a:r>
              <a:rPr lang="en-GB" sz="2800" smtClean="0">
                <a:solidFill>
                  <a:srgbClr val="002776"/>
                </a:solidFill>
                <a:latin typeface="Times New Roman" pitchFamily="18" charset="0"/>
                <a:cs typeface="Times New Roman" pitchFamily="18" charset="0"/>
              </a:rPr>
              <a:t>Regime </a:t>
            </a:r>
            <a:r>
              <a:rPr lang="en-GB" sz="2800" smtClean="0">
                <a:solidFill>
                  <a:srgbClr val="002776"/>
                </a:solidFill>
                <a:latin typeface="Times New Roman" pitchFamily="18" charset="0"/>
                <a:cs typeface="Times New Roman" pitchFamily="18" charset="0"/>
              </a:rPr>
              <a:t/>
            </a:r>
            <a:br>
              <a:rPr lang="en-GB" sz="2800" smtClean="0">
                <a:solidFill>
                  <a:srgbClr val="002776"/>
                </a:solidFill>
                <a:latin typeface="Times New Roman" pitchFamily="18" charset="0"/>
                <a:cs typeface="Times New Roman" pitchFamily="18" charset="0"/>
              </a:rPr>
            </a:br>
            <a:r>
              <a:rPr lang="en-GB" sz="2800" smtClean="0">
                <a:solidFill>
                  <a:srgbClr val="92D400"/>
                </a:solidFill>
                <a:latin typeface="Times New Roman" pitchFamily="18" charset="0"/>
                <a:cs typeface="Times New Roman" pitchFamily="18" charset="0"/>
              </a:rPr>
              <a:t>Navigating </a:t>
            </a:r>
            <a:r>
              <a:rPr lang="en-GB" sz="2800" dirty="0" smtClean="0">
                <a:solidFill>
                  <a:srgbClr val="92D400"/>
                </a:solidFill>
                <a:latin typeface="Times New Roman" pitchFamily="18" charset="0"/>
                <a:cs typeface="Times New Roman" pitchFamily="18" charset="0"/>
              </a:rPr>
              <a:t>through the Maze</a:t>
            </a:r>
          </a:p>
        </p:txBody>
      </p:sp>
      <p:sp>
        <p:nvSpPr>
          <p:cNvPr id="11" name="Subtitle 2"/>
          <p:cNvSpPr>
            <a:spLocks noGrp="1"/>
          </p:cNvSpPr>
          <p:nvPr>
            <p:ph type="subTitle" idx="1"/>
          </p:nvPr>
        </p:nvSpPr>
        <p:spPr bwMode="auto">
          <a:xfrm>
            <a:off x="384048" y="5855835"/>
            <a:ext cx="5399087" cy="592137"/>
          </a:xfrm>
        </p:spPr>
        <p:txBody>
          <a:bodyPr wrap="square" numCol="1" compatLnSpc="1">
            <a:prstTxWarp prst="textNoShape">
              <a:avLst/>
            </a:prstTxWarp>
            <a:normAutofit fontScale="92500" lnSpcReduction="20000"/>
          </a:bodyPr>
          <a:lstStyle/>
          <a:p>
            <a:pPr algn="l"/>
            <a:r>
              <a:rPr lang="en-GB" sz="1900" b="1" dirty="0" smtClean="0">
                <a:solidFill>
                  <a:srgbClr val="002776"/>
                </a:solidFill>
                <a:latin typeface="Arial" pitchFamily="34" charset="0"/>
                <a:cs typeface="Arial" pitchFamily="34" charset="0"/>
              </a:rPr>
              <a:t>3</a:t>
            </a:r>
            <a:r>
              <a:rPr lang="en-GB" sz="1900" b="1" baseline="30000" dirty="0" smtClean="0">
                <a:solidFill>
                  <a:srgbClr val="002776"/>
                </a:solidFill>
                <a:latin typeface="Arial" pitchFamily="34" charset="0"/>
                <a:cs typeface="Arial" pitchFamily="34" charset="0"/>
              </a:rPr>
              <a:t>rd </a:t>
            </a:r>
            <a:r>
              <a:rPr lang="en-GB" sz="1900" baseline="30000" dirty="0" smtClean="0"/>
              <a:t> </a:t>
            </a:r>
            <a:r>
              <a:rPr lang="en-GB" sz="1900" b="1" dirty="0" smtClean="0">
                <a:solidFill>
                  <a:srgbClr val="002776"/>
                </a:solidFill>
                <a:latin typeface="Arial" pitchFamily="34" charset="0"/>
                <a:cs typeface="Arial" pitchFamily="34" charset="0"/>
              </a:rPr>
              <a:t>November 2009</a:t>
            </a:r>
          </a:p>
          <a:p>
            <a:pPr algn="l"/>
            <a:r>
              <a:rPr lang="en-GB" sz="1900" b="1" dirty="0" smtClean="0">
                <a:solidFill>
                  <a:srgbClr val="002776"/>
                </a:solidFill>
                <a:latin typeface="Arial" pitchFamily="34" charset="0"/>
                <a:cs typeface="Arial" pitchFamily="34" charset="0"/>
              </a:rPr>
              <a:t>N. C. </a:t>
            </a:r>
            <a:r>
              <a:rPr lang="en-GB" sz="1900" b="1" dirty="0" err="1" smtClean="0">
                <a:solidFill>
                  <a:srgbClr val="002776"/>
                </a:solidFill>
                <a:latin typeface="Arial" pitchFamily="34" charset="0"/>
                <a:cs typeface="Arial" pitchFamily="34" charset="0"/>
              </a:rPr>
              <a:t>Hegde</a:t>
            </a:r>
            <a:r>
              <a:rPr lang="en-GB" sz="1900" b="1" dirty="0" smtClean="0">
                <a:solidFill>
                  <a:srgbClr val="002776"/>
                </a:solidFill>
                <a:latin typeface="Arial" pitchFamily="34" charset="0"/>
                <a:cs typeface="Arial" pitchFamily="34" charset="0"/>
              </a:rPr>
              <a:t> </a:t>
            </a:r>
          </a:p>
          <a:p>
            <a:pPr algn="l"/>
            <a:endParaRPr lang="en-GB" sz="1800" b="1" dirty="0" smtClean="0">
              <a:solidFill>
                <a:srgbClr val="002776"/>
              </a:solidFill>
              <a:latin typeface="Arial" pitchFamily="34" charset="0"/>
              <a:cs typeface="Arial" pitchFamily="34" charset="0"/>
            </a:endParaRPr>
          </a:p>
        </p:txBody>
      </p:sp>
      <p:pic>
        <p:nvPicPr>
          <p:cNvPr id="12" name="Picture 6"/>
          <p:cNvPicPr>
            <a:picLocks noChangeAspect="1" noChangeArrowheads="1"/>
          </p:cNvPicPr>
          <p:nvPr/>
        </p:nvPicPr>
        <p:blipFill>
          <a:blip r:embed="rId3" cstate="print"/>
          <a:srcRect/>
          <a:stretch>
            <a:fillRect/>
          </a:stretch>
        </p:blipFill>
        <p:spPr bwMode="auto">
          <a:xfrm>
            <a:off x="3810000" y="2959888"/>
            <a:ext cx="5334000" cy="348761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56616" y="1399032"/>
            <a:ext cx="8423275" cy="1600200"/>
          </a:xfrm>
        </p:spPr>
        <p:txBody>
          <a:bodyPr>
            <a:noAutofit/>
          </a:bodyPr>
          <a:lstStyle/>
          <a:p>
            <a:pPr algn="l" fontAlgn="auto">
              <a:lnSpc>
                <a:spcPts val="4888"/>
              </a:lnSpc>
              <a:spcAft>
                <a:spcPts val="0"/>
              </a:spcAft>
              <a:defRPr/>
            </a:pPr>
            <a:r>
              <a:rPr lang="en-US" sz="2800" b="1" dirty="0" smtClean="0">
                <a:solidFill>
                  <a:srgbClr val="002776"/>
                </a:solidFill>
                <a:latin typeface="Arial" pitchFamily="34" charset="0"/>
                <a:cs typeface="Arial" pitchFamily="34" charset="0"/>
              </a:rPr>
              <a:t>Resent developments</a:t>
            </a:r>
            <a:endParaRPr lang="en-US" sz="2800" b="1" dirty="0">
              <a:solidFill>
                <a:srgbClr val="002776"/>
              </a:solidFill>
              <a:latin typeface="Arial" pitchFamily="34" charset="0"/>
              <a:cs typeface="Arial" pitchFamily="34" charset="0"/>
            </a:endParaRPr>
          </a:p>
        </p:txBody>
      </p:sp>
      <p:sp>
        <p:nvSpPr>
          <p:cNvPr id="6"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10</a:t>
            </a:fld>
            <a:endParaRPr lang="en-GB"/>
          </a:p>
        </p:txBody>
      </p:sp>
      <p:sp>
        <p:nvSpPr>
          <p:cNvPr id="7"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pic>
        <p:nvPicPr>
          <p:cNvPr id="9" name="Picture 5"/>
          <p:cNvPicPr>
            <a:picLocks noChangeAspect="1" noChangeArrowheads="1"/>
          </p:cNvPicPr>
          <p:nvPr/>
        </p:nvPicPr>
        <p:blipFill>
          <a:blip r:embed="rId2" cstate="print"/>
          <a:srcRect/>
          <a:stretch>
            <a:fillRect/>
          </a:stretch>
        </p:blipFill>
        <p:spPr bwMode="auto">
          <a:xfrm>
            <a:off x="4278702" y="2863644"/>
            <a:ext cx="4865298" cy="3581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bwMode="auto">
          <a:xfrm>
            <a:off x="2277190" y="1344168"/>
            <a:ext cx="4589621" cy="3947001"/>
            <a:chOff x="1489" y="1070"/>
            <a:chExt cx="3261" cy="2590"/>
          </a:xfrm>
        </p:grpSpPr>
        <p:sp>
          <p:nvSpPr>
            <p:cNvPr id="5" name="Freeform 4"/>
            <p:cNvSpPr>
              <a:spLocks/>
            </p:cNvSpPr>
            <p:nvPr/>
          </p:nvSpPr>
          <p:spPr bwMode="auto">
            <a:xfrm>
              <a:off x="3123" y="1070"/>
              <a:ext cx="1627" cy="1584"/>
            </a:xfrm>
            <a:custGeom>
              <a:avLst/>
              <a:gdLst>
                <a:gd name="T0" fmla="*/ 0 w 1627"/>
                <a:gd name="T1" fmla="*/ 0 h 1584"/>
                <a:gd name="T2" fmla="*/ 1627 w 1627"/>
                <a:gd name="T3" fmla="*/ 1265 h 1584"/>
                <a:gd name="T4" fmla="*/ 1480 w 1627"/>
                <a:gd name="T5" fmla="*/ 1276 h 1584"/>
                <a:gd name="T6" fmla="*/ 1476 w 1627"/>
                <a:gd name="T7" fmla="*/ 1304 h 1584"/>
                <a:gd name="T8" fmla="*/ 1483 w 1627"/>
                <a:gd name="T9" fmla="*/ 1339 h 1584"/>
                <a:gd name="T10" fmla="*/ 1494 w 1627"/>
                <a:gd name="T11" fmla="*/ 1382 h 1584"/>
                <a:gd name="T12" fmla="*/ 1502 w 1627"/>
                <a:gd name="T13" fmla="*/ 1423 h 1584"/>
                <a:gd name="T14" fmla="*/ 1499 w 1627"/>
                <a:gd name="T15" fmla="*/ 1461 h 1584"/>
                <a:gd name="T16" fmla="*/ 1487 w 1627"/>
                <a:gd name="T17" fmla="*/ 1499 h 1584"/>
                <a:gd name="T18" fmla="*/ 1461 w 1627"/>
                <a:gd name="T19" fmla="*/ 1530 h 1584"/>
                <a:gd name="T20" fmla="*/ 1431 w 1627"/>
                <a:gd name="T21" fmla="*/ 1555 h 1584"/>
                <a:gd name="T22" fmla="*/ 1394 w 1627"/>
                <a:gd name="T23" fmla="*/ 1572 h 1584"/>
                <a:gd name="T24" fmla="*/ 1348 w 1627"/>
                <a:gd name="T25" fmla="*/ 1582 h 1584"/>
                <a:gd name="T26" fmla="*/ 1307 w 1627"/>
                <a:gd name="T27" fmla="*/ 1584 h 1584"/>
                <a:gd name="T28" fmla="*/ 1271 w 1627"/>
                <a:gd name="T29" fmla="*/ 1579 h 1584"/>
                <a:gd name="T30" fmla="*/ 1235 w 1627"/>
                <a:gd name="T31" fmla="*/ 1568 h 1584"/>
                <a:gd name="T32" fmla="*/ 1205 w 1627"/>
                <a:gd name="T33" fmla="*/ 1548 h 1584"/>
                <a:gd name="T34" fmla="*/ 1177 w 1627"/>
                <a:gd name="T35" fmla="*/ 1519 h 1584"/>
                <a:gd name="T36" fmla="*/ 1154 w 1627"/>
                <a:gd name="T37" fmla="*/ 1486 h 1584"/>
                <a:gd name="T38" fmla="*/ 1142 w 1627"/>
                <a:gd name="T39" fmla="*/ 1441 h 1584"/>
                <a:gd name="T40" fmla="*/ 1147 w 1627"/>
                <a:gd name="T41" fmla="*/ 1396 h 1584"/>
                <a:gd name="T42" fmla="*/ 1159 w 1627"/>
                <a:gd name="T43" fmla="*/ 1351 h 1584"/>
                <a:gd name="T44" fmla="*/ 1168 w 1627"/>
                <a:gd name="T45" fmla="*/ 1306 h 1584"/>
                <a:gd name="T46" fmla="*/ 1167 w 1627"/>
                <a:gd name="T47" fmla="*/ 1284 h 1584"/>
                <a:gd name="T48" fmla="*/ 892 w 1627"/>
                <a:gd name="T49" fmla="*/ 1273 h 1584"/>
                <a:gd name="T50" fmla="*/ 895 w 1627"/>
                <a:gd name="T51" fmla="*/ 1198 h 1584"/>
                <a:gd name="T52" fmla="*/ 889 w 1627"/>
                <a:gd name="T53" fmla="*/ 1149 h 1584"/>
                <a:gd name="T54" fmla="*/ 878 w 1627"/>
                <a:gd name="T55" fmla="*/ 1119 h 1584"/>
                <a:gd name="T56" fmla="*/ 855 w 1627"/>
                <a:gd name="T57" fmla="*/ 1095 h 1584"/>
                <a:gd name="T58" fmla="*/ 824 w 1627"/>
                <a:gd name="T59" fmla="*/ 1080 h 1584"/>
                <a:gd name="T60" fmla="*/ 786 w 1627"/>
                <a:gd name="T61" fmla="*/ 1075 h 1584"/>
                <a:gd name="T62" fmla="*/ 731 w 1627"/>
                <a:gd name="T63" fmla="*/ 1078 h 1584"/>
                <a:gd name="T64" fmla="*/ 679 w 1627"/>
                <a:gd name="T65" fmla="*/ 1082 h 1584"/>
                <a:gd name="T66" fmla="*/ 625 w 1627"/>
                <a:gd name="T67" fmla="*/ 1082 h 1584"/>
                <a:gd name="T68" fmla="*/ 571 w 1627"/>
                <a:gd name="T69" fmla="*/ 1073 h 1584"/>
                <a:gd name="T70" fmla="*/ 530 w 1627"/>
                <a:gd name="T71" fmla="*/ 1049 h 1584"/>
                <a:gd name="T72" fmla="*/ 506 w 1627"/>
                <a:gd name="T73" fmla="*/ 1016 h 1584"/>
                <a:gd name="T74" fmla="*/ 496 w 1627"/>
                <a:gd name="T75" fmla="*/ 972 h 1584"/>
                <a:gd name="T76" fmla="*/ 498 w 1627"/>
                <a:gd name="T77" fmla="*/ 923 h 1584"/>
                <a:gd name="T78" fmla="*/ 491 w 1627"/>
                <a:gd name="T79" fmla="*/ 878 h 1584"/>
                <a:gd name="T80" fmla="*/ 480 w 1627"/>
                <a:gd name="T81" fmla="*/ 849 h 1584"/>
                <a:gd name="T82" fmla="*/ 463 w 1627"/>
                <a:gd name="T83" fmla="*/ 831 h 1584"/>
                <a:gd name="T84" fmla="*/ 423 w 1627"/>
                <a:gd name="T85" fmla="*/ 813 h 1584"/>
                <a:gd name="T86" fmla="*/ 371 w 1627"/>
                <a:gd name="T87" fmla="*/ 799 h 1584"/>
                <a:gd name="T88" fmla="*/ 313 w 1627"/>
                <a:gd name="T89" fmla="*/ 789 h 1584"/>
                <a:gd name="T90" fmla="*/ 269 w 1627"/>
                <a:gd name="T91" fmla="*/ 775 h 1584"/>
                <a:gd name="T92" fmla="*/ 231 w 1627"/>
                <a:gd name="T93" fmla="*/ 753 h 1584"/>
                <a:gd name="T94" fmla="*/ 200 w 1627"/>
                <a:gd name="T95" fmla="*/ 724 h 1584"/>
                <a:gd name="T96" fmla="*/ 180 w 1627"/>
                <a:gd name="T97" fmla="*/ 687 h 1584"/>
                <a:gd name="T98" fmla="*/ 177 w 1627"/>
                <a:gd name="T99" fmla="*/ 646 h 1584"/>
                <a:gd name="T100" fmla="*/ 189 w 1627"/>
                <a:gd name="T101" fmla="*/ 601 h 1584"/>
                <a:gd name="T102" fmla="*/ 199 w 1627"/>
                <a:gd name="T103" fmla="*/ 550 h 1584"/>
                <a:gd name="T104" fmla="*/ 207 w 1627"/>
                <a:gd name="T105" fmla="*/ 502 h 1584"/>
                <a:gd name="T106" fmla="*/ 199 w 1627"/>
                <a:gd name="T107" fmla="*/ 454 h 1584"/>
                <a:gd name="T108" fmla="*/ 179 w 1627"/>
                <a:gd name="T109" fmla="*/ 410 h 1584"/>
                <a:gd name="T110" fmla="*/ 159 w 1627"/>
                <a:gd name="T111" fmla="*/ 384 h 1584"/>
                <a:gd name="T112" fmla="*/ 134 w 1627"/>
                <a:gd name="T113" fmla="*/ 360 h 1584"/>
                <a:gd name="T114" fmla="*/ 104 w 1627"/>
                <a:gd name="T115" fmla="*/ 343 h 1584"/>
                <a:gd name="T116" fmla="*/ 66 w 1627"/>
                <a:gd name="T117" fmla="*/ 331 h 1584"/>
                <a:gd name="T118" fmla="*/ 21 w 1627"/>
                <a:gd name="T119" fmla="*/ 330 h 15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627"/>
                <a:gd name="T181" fmla="*/ 0 h 1584"/>
                <a:gd name="T182" fmla="*/ 1627 w 1627"/>
                <a:gd name="T183" fmla="*/ 1584 h 15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627" h="1584">
                  <a:moveTo>
                    <a:pt x="0" y="330"/>
                  </a:moveTo>
                  <a:lnTo>
                    <a:pt x="0" y="0"/>
                  </a:lnTo>
                  <a:lnTo>
                    <a:pt x="1626" y="0"/>
                  </a:lnTo>
                  <a:lnTo>
                    <a:pt x="1627" y="1265"/>
                  </a:lnTo>
                  <a:lnTo>
                    <a:pt x="1486" y="1265"/>
                  </a:lnTo>
                  <a:lnTo>
                    <a:pt x="1480" y="1276"/>
                  </a:lnTo>
                  <a:lnTo>
                    <a:pt x="1476" y="1291"/>
                  </a:lnTo>
                  <a:lnTo>
                    <a:pt x="1476" y="1304"/>
                  </a:lnTo>
                  <a:lnTo>
                    <a:pt x="1478" y="1320"/>
                  </a:lnTo>
                  <a:lnTo>
                    <a:pt x="1483" y="1339"/>
                  </a:lnTo>
                  <a:lnTo>
                    <a:pt x="1489" y="1365"/>
                  </a:lnTo>
                  <a:lnTo>
                    <a:pt x="1494" y="1382"/>
                  </a:lnTo>
                  <a:lnTo>
                    <a:pt x="1499" y="1403"/>
                  </a:lnTo>
                  <a:lnTo>
                    <a:pt x="1502" y="1423"/>
                  </a:lnTo>
                  <a:lnTo>
                    <a:pt x="1502" y="1442"/>
                  </a:lnTo>
                  <a:lnTo>
                    <a:pt x="1499" y="1461"/>
                  </a:lnTo>
                  <a:lnTo>
                    <a:pt x="1494" y="1481"/>
                  </a:lnTo>
                  <a:lnTo>
                    <a:pt x="1487" y="1499"/>
                  </a:lnTo>
                  <a:lnTo>
                    <a:pt x="1476" y="1513"/>
                  </a:lnTo>
                  <a:lnTo>
                    <a:pt x="1461" y="1530"/>
                  </a:lnTo>
                  <a:lnTo>
                    <a:pt x="1445" y="1543"/>
                  </a:lnTo>
                  <a:lnTo>
                    <a:pt x="1431" y="1555"/>
                  </a:lnTo>
                  <a:lnTo>
                    <a:pt x="1414" y="1565"/>
                  </a:lnTo>
                  <a:lnTo>
                    <a:pt x="1394" y="1572"/>
                  </a:lnTo>
                  <a:lnTo>
                    <a:pt x="1370" y="1579"/>
                  </a:lnTo>
                  <a:lnTo>
                    <a:pt x="1348" y="1582"/>
                  </a:lnTo>
                  <a:lnTo>
                    <a:pt x="1328" y="1584"/>
                  </a:lnTo>
                  <a:lnTo>
                    <a:pt x="1307" y="1584"/>
                  </a:lnTo>
                  <a:lnTo>
                    <a:pt x="1287" y="1582"/>
                  </a:lnTo>
                  <a:lnTo>
                    <a:pt x="1271" y="1579"/>
                  </a:lnTo>
                  <a:lnTo>
                    <a:pt x="1253" y="1574"/>
                  </a:lnTo>
                  <a:lnTo>
                    <a:pt x="1235" y="1568"/>
                  </a:lnTo>
                  <a:lnTo>
                    <a:pt x="1221" y="1560"/>
                  </a:lnTo>
                  <a:lnTo>
                    <a:pt x="1205" y="1548"/>
                  </a:lnTo>
                  <a:lnTo>
                    <a:pt x="1191" y="1534"/>
                  </a:lnTo>
                  <a:lnTo>
                    <a:pt x="1177" y="1519"/>
                  </a:lnTo>
                  <a:lnTo>
                    <a:pt x="1164" y="1503"/>
                  </a:lnTo>
                  <a:lnTo>
                    <a:pt x="1154" y="1486"/>
                  </a:lnTo>
                  <a:lnTo>
                    <a:pt x="1147" y="1465"/>
                  </a:lnTo>
                  <a:lnTo>
                    <a:pt x="1142" y="1441"/>
                  </a:lnTo>
                  <a:lnTo>
                    <a:pt x="1142" y="1418"/>
                  </a:lnTo>
                  <a:lnTo>
                    <a:pt x="1147" y="1396"/>
                  </a:lnTo>
                  <a:lnTo>
                    <a:pt x="1153" y="1373"/>
                  </a:lnTo>
                  <a:lnTo>
                    <a:pt x="1159" y="1351"/>
                  </a:lnTo>
                  <a:lnTo>
                    <a:pt x="1166" y="1325"/>
                  </a:lnTo>
                  <a:lnTo>
                    <a:pt x="1168" y="1306"/>
                  </a:lnTo>
                  <a:lnTo>
                    <a:pt x="1168" y="1294"/>
                  </a:lnTo>
                  <a:lnTo>
                    <a:pt x="1167" y="1284"/>
                  </a:lnTo>
                  <a:lnTo>
                    <a:pt x="1163" y="1273"/>
                  </a:lnTo>
                  <a:lnTo>
                    <a:pt x="892" y="1273"/>
                  </a:lnTo>
                  <a:lnTo>
                    <a:pt x="896" y="1225"/>
                  </a:lnTo>
                  <a:lnTo>
                    <a:pt x="895" y="1198"/>
                  </a:lnTo>
                  <a:lnTo>
                    <a:pt x="892" y="1173"/>
                  </a:lnTo>
                  <a:lnTo>
                    <a:pt x="889" y="1149"/>
                  </a:lnTo>
                  <a:lnTo>
                    <a:pt x="885" y="1133"/>
                  </a:lnTo>
                  <a:lnTo>
                    <a:pt x="878" y="1119"/>
                  </a:lnTo>
                  <a:lnTo>
                    <a:pt x="869" y="1106"/>
                  </a:lnTo>
                  <a:lnTo>
                    <a:pt x="855" y="1095"/>
                  </a:lnTo>
                  <a:lnTo>
                    <a:pt x="839" y="1085"/>
                  </a:lnTo>
                  <a:lnTo>
                    <a:pt x="824" y="1080"/>
                  </a:lnTo>
                  <a:lnTo>
                    <a:pt x="810" y="1077"/>
                  </a:lnTo>
                  <a:lnTo>
                    <a:pt x="786" y="1075"/>
                  </a:lnTo>
                  <a:lnTo>
                    <a:pt x="758" y="1075"/>
                  </a:lnTo>
                  <a:lnTo>
                    <a:pt x="731" y="1078"/>
                  </a:lnTo>
                  <a:lnTo>
                    <a:pt x="701" y="1080"/>
                  </a:lnTo>
                  <a:lnTo>
                    <a:pt x="679" y="1082"/>
                  </a:lnTo>
                  <a:lnTo>
                    <a:pt x="649" y="1084"/>
                  </a:lnTo>
                  <a:lnTo>
                    <a:pt x="625" y="1082"/>
                  </a:lnTo>
                  <a:lnTo>
                    <a:pt x="604" y="1080"/>
                  </a:lnTo>
                  <a:lnTo>
                    <a:pt x="571" y="1073"/>
                  </a:lnTo>
                  <a:lnTo>
                    <a:pt x="550" y="1063"/>
                  </a:lnTo>
                  <a:lnTo>
                    <a:pt x="530" y="1049"/>
                  </a:lnTo>
                  <a:lnTo>
                    <a:pt x="518" y="1033"/>
                  </a:lnTo>
                  <a:lnTo>
                    <a:pt x="506" y="1016"/>
                  </a:lnTo>
                  <a:lnTo>
                    <a:pt x="498" y="995"/>
                  </a:lnTo>
                  <a:lnTo>
                    <a:pt x="496" y="972"/>
                  </a:lnTo>
                  <a:lnTo>
                    <a:pt x="496" y="944"/>
                  </a:lnTo>
                  <a:lnTo>
                    <a:pt x="498" y="923"/>
                  </a:lnTo>
                  <a:lnTo>
                    <a:pt x="496" y="902"/>
                  </a:lnTo>
                  <a:lnTo>
                    <a:pt x="491" y="878"/>
                  </a:lnTo>
                  <a:lnTo>
                    <a:pt x="487" y="864"/>
                  </a:lnTo>
                  <a:lnTo>
                    <a:pt x="480" y="849"/>
                  </a:lnTo>
                  <a:lnTo>
                    <a:pt x="471" y="840"/>
                  </a:lnTo>
                  <a:lnTo>
                    <a:pt x="463" y="831"/>
                  </a:lnTo>
                  <a:lnTo>
                    <a:pt x="444" y="823"/>
                  </a:lnTo>
                  <a:lnTo>
                    <a:pt x="423" y="813"/>
                  </a:lnTo>
                  <a:lnTo>
                    <a:pt x="399" y="806"/>
                  </a:lnTo>
                  <a:lnTo>
                    <a:pt x="371" y="799"/>
                  </a:lnTo>
                  <a:lnTo>
                    <a:pt x="343" y="793"/>
                  </a:lnTo>
                  <a:lnTo>
                    <a:pt x="313" y="789"/>
                  </a:lnTo>
                  <a:lnTo>
                    <a:pt x="292" y="782"/>
                  </a:lnTo>
                  <a:lnTo>
                    <a:pt x="269" y="775"/>
                  </a:lnTo>
                  <a:lnTo>
                    <a:pt x="247" y="766"/>
                  </a:lnTo>
                  <a:lnTo>
                    <a:pt x="231" y="753"/>
                  </a:lnTo>
                  <a:lnTo>
                    <a:pt x="213" y="738"/>
                  </a:lnTo>
                  <a:lnTo>
                    <a:pt x="200" y="724"/>
                  </a:lnTo>
                  <a:lnTo>
                    <a:pt x="189" y="707"/>
                  </a:lnTo>
                  <a:lnTo>
                    <a:pt x="180" y="687"/>
                  </a:lnTo>
                  <a:lnTo>
                    <a:pt x="177" y="666"/>
                  </a:lnTo>
                  <a:lnTo>
                    <a:pt x="177" y="646"/>
                  </a:lnTo>
                  <a:lnTo>
                    <a:pt x="182" y="628"/>
                  </a:lnTo>
                  <a:lnTo>
                    <a:pt x="189" y="601"/>
                  </a:lnTo>
                  <a:lnTo>
                    <a:pt x="196" y="574"/>
                  </a:lnTo>
                  <a:lnTo>
                    <a:pt x="199" y="550"/>
                  </a:lnTo>
                  <a:lnTo>
                    <a:pt x="204" y="526"/>
                  </a:lnTo>
                  <a:lnTo>
                    <a:pt x="207" y="502"/>
                  </a:lnTo>
                  <a:lnTo>
                    <a:pt x="204" y="477"/>
                  </a:lnTo>
                  <a:lnTo>
                    <a:pt x="199" y="454"/>
                  </a:lnTo>
                  <a:lnTo>
                    <a:pt x="190" y="432"/>
                  </a:lnTo>
                  <a:lnTo>
                    <a:pt x="179" y="410"/>
                  </a:lnTo>
                  <a:lnTo>
                    <a:pt x="166" y="393"/>
                  </a:lnTo>
                  <a:lnTo>
                    <a:pt x="159" y="384"/>
                  </a:lnTo>
                  <a:lnTo>
                    <a:pt x="146" y="371"/>
                  </a:lnTo>
                  <a:lnTo>
                    <a:pt x="134" y="360"/>
                  </a:lnTo>
                  <a:lnTo>
                    <a:pt x="121" y="351"/>
                  </a:lnTo>
                  <a:lnTo>
                    <a:pt x="104" y="343"/>
                  </a:lnTo>
                  <a:lnTo>
                    <a:pt x="87" y="337"/>
                  </a:lnTo>
                  <a:lnTo>
                    <a:pt x="66" y="331"/>
                  </a:lnTo>
                  <a:lnTo>
                    <a:pt x="42" y="330"/>
                  </a:lnTo>
                  <a:lnTo>
                    <a:pt x="21" y="330"/>
                  </a:lnTo>
                  <a:lnTo>
                    <a:pt x="0" y="330"/>
                  </a:lnTo>
                  <a:close/>
                </a:path>
              </a:pathLst>
            </a:custGeom>
            <a:solidFill>
              <a:srgbClr val="92D400"/>
            </a:solidFill>
            <a:ln w="17463">
              <a:solidFill>
                <a:srgbClr val="FFFFFF"/>
              </a:solidFill>
              <a:round/>
              <a:headEnd/>
              <a:tailEnd/>
            </a:ln>
          </p:spPr>
          <p:txBody>
            <a:bodyPr/>
            <a:lstStyle/>
            <a:p>
              <a:pPr lvl="0" algn="r"/>
              <a:r>
                <a:rPr lang="en-US" altLang="ja-JP" dirty="0" smtClean="0">
                  <a:solidFill>
                    <a:schemeClr val="bg1"/>
                  </a:solidFill>
                  <a:latin typeface="Arial" pitchFamily="34" charset="0"/>
                  <a:cs typeface="Arial" pitchFamily="34" charset="0"/>
                </a:rPr>
                <a:t>Registration for VCFs’ –</a:t>
              </a:r>
              <a:r>
                <a:rPr lang="en-US" altLang="ja-JP" b="1" dirty="0" smtClean="0">
                  <a:solidFill>
                    <a:schemeClr val="bg1"/>
                  </a:solidFill>
                  <a:latin typeface="Arial" pitchFamily="34" charset="0"/>
                  <a:cs typeface="Arial" pitchFamily="34" charset="0"/>
                </a:rPr>
                <a:t> </a:t>
              </a:r>
            </a:p>
            <a:p>
              <a:endParaRPr lang="en-GB" dirty="0"/>
            </a:p>
          </p:txBody>
        </p:sp>
        <p:sp>
          <p:nvSpPr>
            <p:cNvPr id="6" name="Freeform 5"/>
            <p:cNvSpPr>
              <a:spLocks/>
            </p:cNvSpPr>
            <p:nvPr/>
          </p:nvSpPr>
          <p:spPr bwMode="auto">
            <a:xfrm>
              <a:off x="3116" y="2333"/>
              <a:ext cx="1634" cy="1327"/>
            </a:xfrm>
            <a:custGeom>
              <a:avLst/>
              <a:gdLst>
                <a:gd name="T0" fmla="*/ 0 w 1634"/>
                <a:gd name="T1" fmla="*/ 1327 h 1327"/>
                <a:gd name="T2" fmla="*/ 1633 w 1634"/>
                <a:gd name="T3" fmla="*/ 0 h 1327"/>
                <a:gd name="T4" fmla="*/ 1480 w 1634"/>
                <a:gd name="T5" fmla="*/ 26 h 1327"/>
                <a:gd name="T6" fmla="*/ 1485 w 1634"/>
                <a:gd name="T7" fmla="*/ 69 h 1327"/>
                <a:gd name="T8" fmla="*/ 1501 w 1634"/>
                <a:gd name="T9" fmla="*/ 129 h 1327"/>
                <a:gd name="T10" fmla="*/ 1506 w 1634"/>
                <a:gd name="T11" fmla="*/ 177 h 1327"/>
                <a:gd name="T12" fmla="*/ 1496 w 1634"/>
                <a:gd name="T13" fmla="*/ 226 h 1327"/>
                <a:gd name="T14" fmla="*/ 1462 w 1634"/>
                <a:gd name="T15" fmla="*/ 268 h 1327"/>
                <a:gd name="T16" fmla="*/ 1420 w 1634"/>
                <a:gd name="T17" fmla="*/ 299 h 1327"/>
                <a:gd name="T18" fmla="*/ 1369 w 1634"/>
                <a:gd name="T19" fmla="*/ 315 h 1327"/>
                <a:gd name="T20" fmla="*/ 1295 w 1634"/>
                <a:gd name="T21" fmla="*/ 314 h 1327"/>
                <a:gd name="T22" fmla="*/ 1247 w 1634"/>
                <a:gd name="T23" fmla="*/ 304 h 1327"/>
                <a:gd name="T24" fmla="*/ 1199 w 1634"/>
                <a:gd name="T25" fmla="*/ 270 h 1327"/>
                <a:gd name="T26" fmla="*/ 1167 w 1634"/>
                <a:gd name="T27" fmla="*/ 229 h 1327"/>
                <a:gd name="T28" fmla="*/ 1153 w 1634"/>
                <a:gd name="T29" fmla="*/ 185 h 1327"/>
                <a:gd name="T30" fmla="*/ 1156 w 1634"/>
                <a:gd name="T31" fmla="*/ 137 h 1327"/>
                <a:gd name="T32" fmla="*/ 1167 w 1634"/>
                <a:gd name="T33" fmla="*/ 93 h 1327"/>
                <a:gd name="T34" fmla="*/ 1178 w 1634"/>
                <a:gd name="T35" fmla="*/ 48 h 1327"/>
                <a:gd name="T36" fmla="*/ 1173 w 1634"/>
                <a:gd name="T37" fmla="*/ 6 h 1327"/>
                <a:gd name="T38" fmla="*/ 902 w 1634"/>
                <a:gd name="T39" fmla="*/ 52 h 1327"/>
                <a:gd name="T40" fmla="*/ 897 w 1634"/>
                <a:gd name="T41" fmla="*/ 112 h 1327"/>
                <a:gd name="T42" fmla="*/ 894 w 1634"/>
                <a:gd name="T43" fmla="*/ 161 h 1327"/>
                <a:gd name="T44" fmla="*/ 882 w 1634"/>
                <a:gd name="T45" fmla="*/ 203 h 1327"/>
                <a:gd name="T46" fmla="*/ 858 w 1634"/>
                <a:gd name="T47" fmla="*/ 232 h 1327"/>
                <a:gd name="T48" fmla="*/ 824 w 1634"/>
                <a:gd name="T49" fmla="*/ 247 h 1327"/>
                <a:gd name="T50" fmla="*/ 786 w 1634"/>
                <a:gd name="T51" fmla="*/ 251 h 1327"/>
                <a:gd name="T52" fmla="*/ 739 w 1634"/>
                <a:gd name="T53" fmla="*/ 249 h 1327"/>
                <a:gd name="T54" fmla="*/ 697 w 1634"/>
                <a:gd name="T55" fmla="*/ 246 h 1327"/>
                <a:gd name="T56" fmla="*/ 643 w 1634"/>
                <a:gd name="T57" fmla="*/ 243 h 1327"/>
                <a:gd name="T58" fmla="*/ 595 w 1634"/>
                <a:gd name="T59" fmla="*/ 249 h 1327"/>
                <a:gd name="T60" fmla="*/ 551 w 1634"/>
                <a:gd name="T61" fmla="*/ 266 h 1327"/>
                <a:gd name="T62" fmla="*/ 519 w 1634"/>
                <a:gd name="T63" fmla="*/ 295 h 1327"/>
                <a:gd name="T64" fmla="*/ 501 w 1634"/>
                <a:gd name="T65" fmla="*/ 332 h 1327"/>
                <a:gd name="T66" fmla="*/ 501 w 1634"/>
                <a:gd name="T67" fmla="*/ 374 h 1327"/>
                <a:gd name="T68" fmla="*/ 501 w 1634"/>
                <a:gd name="T69" fmla="*/ 421 h 1327"/>
                <a:gd name="T70" fmla="*/ 491 w 1634"/>
                <a:gd name="T71" fmla="*/ 459 h 1327"/>
                <a:gd name="T72" fmla="*/ 471 w 1634"/>
                <a:gd name="T73" fmla="*/ 490 h 1327"/>
                <a:gd name="T74" fmla="*/ 430 w 1634"/>
                <a:gd name="T75" fmla="*/ 511 h 1327"/>
                <a:gd name="T76" fmla="*/ 386 w 1634"/>
                <a:gd name="T77" fmla="*/ 524 h 1327"/>
                <a:gd name="T78" fmla="*/ 334 w 1634"/>
                <a:gd name="T79" fmla="*/ 535 h 1327"/>
                <a:gd name="T80" fmla="*/ 287 w 1634"/>
                <a:gd name="T81" fmla="*/ 547 h 1327"/>
                <a:gd name="T82" fmla="*/ 248 w 1634"/>
                <a:gd name="T83" fmla="*/ 562 h 1327"/>
                <a:gd name="T84" fmla="*/ 218 w 1634"/>
                <a:gd name="T85" fmla="*/ 585 h 1327"/>
                <a:gd name="T86" fmla="*/ 193 w 1634"/>
                <a:gd name="T87" fmla="*/ 620 h 1327"/>
                <a:gd name="T88" fmla="*/ 180 w 1634"/>
                <a:gd name="T89" fmla="*/ 664 h 1327"/>
                <a:gd name="T90" fmla="*/ 186 w 1634"/>
                <a:gd name="T91" fmla="*/ 709 h 1327"/>
                <a:gd name="T92" fmla="*/ 200 w 1634"/>
                <a:gd name="T93" fmla="*/ 765 h 1327"/>
                <a:gd name="T94" fmla="*/ 208 w 1634"/>
                <a:gd name="T95" fmla="*/ 813 h 1327"/>
                <a:gd name="T96" fmla="*/ 206 w 1634"/>
                <a:gd name="T97" fmla="*/ 860 h 1327"/>
                <a:gd name="T98" fmla="*/ 193 w 1634"/>
                <a:gd name="T99" fmla="*/ 902 h 1327"/>
                <a:gd name="T100" fmla="*/ 173 w 1634"/>
                <a:gd name="T101" fmla="*/ 945 h 1327"/>
                <a:gd name="T102" fmla="*/ 141 w 1634"/>
                <a:gd name="T103" fmla="*/ 991 h 1327"/>
                <a:gd name="T104" fmla="*/ 108 w 1634"/>
                <a:gd name="T105" fmla="*/ 1021 h 1327"/>
                <a:gd name="T106" fmla="*/ 74 w 1634"/>
                <a:gd name="T107" fmla="*/ 1039 h 1327"/>
                <a:gd name="T108" fmla="*/ 23 w 1634"/>
                <a:gd name="T109" fmla="*/ 1049 h 132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4"/>
                <a:gd name="T166" fmla="*/ 0 h 1327"/>
                <a:gd name="T167" fmla="*/ 1634 w 1634"/>
                <a:gd name="T168" fmla="*/ 1327 h 132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4" h="1327">
                  <a:moveTo>
                    <a:pt x="0" y="1049"/>
                  </a:moveTo>
                  <a:lnTo>
                    <a:pt x="0" y="1327"/>
                  </a:lnTo>
                  <a:lnTo>
                    <a:pt x="1634" y="1327"/>
                  </a:lnTo>
                  <a:lnTo>
                    <a:pt x="1633" y="0"/>
                  </a:lnTo>
                  <a:lnTo>
                    <a:pt x="1487" y="0"/>
                  </a:lnTo>
                  <a:lnTo>
                    <a:pt x="1480" y="26"/>
                  </a:lnTo>
                  <a:lnTo>
                    <a:pt x="1480" y="44"/>
                  </a:lnTo>
                  <a:lnTo>
                    <a:pt x="1485" y="69"/>
                  </a:lnTo>
                  <a:lnTo>
                    <a:pt x="1493" y="96"/>
                  </a:lnTo>
                  <a:lnTo>
                    <a:pt x="1501" y="129"/>
                  </a:lnTo>
                  <a:lnTo>
                    <a:pt x="1506" y="154"/>
                  </a:lnTo>
                  <a:lnTo>
                    <a:pt x="1506" y="177"/>
                  </a:lnTo>
                  <a:lnTo>
                    <a:pt x="1503" y="202"/>
                  </a:lnTo>
                  <a:lnTo>
                    <a:pt x="1496" y="226"/>
                  </a:lnTo>
                  <a:lnTo>
                    <a:pt x="1480" y="249"/>
                  </a:lnTo>
                  <a:lnTo>
                    <a:pt x="1462" y="268"/>
                  </a:lnTo>
                  <a:lnTo>
                    <a:pt x="1442" y="287"/>
                  </a:lnTo>
                  <a:lnTo>
                    <a:pt x="1420" y="299"/>
                  </a:lnTo>
                  <a:lnTo>
                    <a:pt x="1393" y="309"/>
                  </a:lnTo>
                  <a:lnTo>
                    <a:pt x="1369" y="315"/>
                  </a:lnTo>
                  <a:lnTo>
                    <a:pt x="1335" y="316"/>
                  </a:lnTo>
                  <a:lnTo>
                    <a:pt x="1295" y="314"/>
                  </a:lnTo>
                  <a:lnTo>
                    <a:pt x="1270" y="309"/>
                  </a:lnTo>
                  <a:lnTo>
                    <a:pt x="1247" y="304"/>
                  </a:lnTo>
                  <a:lnTo>
                    <a:pt x="1226" y="291"/>
                  </a:lnTo>
                  <a:lnTo>
                    <a:pt x="1199" y="270"/>
                  </a:lnTo>
                  <a:lnTo>
                    <a:pt x="1182" y="250"/>
                  </a:lnTo>
                  <a:lnTo>
                    <a:pt x="1167" y="229"/>
                  </a:lnTo>
                  <a:lnTo>
                    <a:pt x="1158" y="206"/>
                  </a:lnTo>
                  <a:lnTo>
                    <a:pt x="1153" y="185"/>
                  </a:lnTo>
                  <a:lnTo>
                    <a:pt x="1153" y="161"/>
                  </a:lnTo>
                  <a:lnTo>
                    <a:pt x="1156" y="137"/>
                  </a:lnTo>
                  <a:lnTo>
                    <a:pt x="1161" y="115"/>
                  </a:lnTo>
                  <a:lnTo>
                    <a:pt x="1167" y="93"/>
                  </a:lnTo>
                  <a:lnTo>
                    <a:pt x="1174" y="71"/>
                  </a:lnTo>
                  <a:lnTo>
                    <a:pt x="1178" y="48"/>
                  </a:lnTo>
                  <a:lnTo>
                    <a:pt x="1178" y="28"/>
                  </a:lnTo>
                  <a:lnTo>
                    <a:pt x="1173" y="6"/>
                  </a:lnTo>
                  <a:lnTo>
                    <a:pt x="899" y="6"/>
                  </a:lnTo>
                  <a:lnTo>
                    <a:pt x="902" y="52"/>
                  </a:lnTo>
                  <a:lnTo>
                    <a:pt x="899" y="85"/>
                  </a:lnTo>
                  <a:lnTo>
                    <a:pt x="897" y="112"/>
                  </a:lnTo>
                  <a:lnTo>
                    <a:pt x="897" y="136"/>
                  </a:lnTo>
                  <a:lnTo>
                    <a:pt x="894" y="161"/>
                  </a:lnTo>
                  <a:lnTo>
                    <a:pt x="889" y="187"/>
                  </a:lnTo>
                  <a:lnTo>
                    <a:pt x="882" y="203"/>
                  </a:lnTo>
                  <a:lnTo>
                    <a:pt x="872" y="219"/>
                  </a:lnTo>
                  <a:lnTo>
                    <a:pt x="858" y="232"/>
                  </a:lnTo>
                  <a:lnTo>
                    <a:pt x="842" y="242"/>
                  </a:lnTo>
                  <a:lnTo>
                    <a:pt x="824" y="247"/>
                  </a:lnTo>
                  <a:lnTo>
                    <a:pt x="804" y="250"/>
                  </a:lnTo>
                  <a:lnTo>
                    <a:pt x="786" y="251"/>
                  </a:lnTo>
                  <a:lnTo>
                    <a:pt x="762" y="251"/>
                  </a:lnTo>
                  <a:lnTo>
                    <a:pt x="739" y="249"/>
                  </a:lnTo>
                  <a:lnTo>
                    <a:pt x="721" y="247"/>
                  </a:lnTo>
                  <a:lnTo>
                    <a:pt x="697" y="246"/>
                  </a:lnTo>
                  <a:lnTo>
                    <a:pt x="671" y="243"/>
                  </a:lnTo>
                  <a:lnTo>
                    <a:pt x="643" y="243"/>
                  </a:lnTo>
                  <a:lnTo>
                    <a:pt x="619" y="246"/>
                  </a:lnTo>
                  <a:lnTo>
                    <a:pt x="595" y="249"/>
                  </a:lnTo>
                  <a:lnTo>
                    <a:pt x="570" y="256"/>
                  </a:lnTo>
                  <a:lnTo>
                    <a:pt x="551" y="266"/>
                  </a:lnTo>
                  <a:lnTo>
                    <a:pt x="532" y="278"/>
                  </a:lnTo>
                  <a:lnTo>
                    <a:pt x="519" y="295"/>
                  </a:lnTo>
                  <a:lnTo>
                    <a:pt x="506" y="314"/>
                  </a:lnTo>
                  <a:lnTo>
                    <a:pt x="501" y="332"/>
                  </a:lnTo>
                  <a:lnTo>
                    <a:pt x="498" y="353"/>
                  </a:lnTo>
                  <a:lnTo>
                    <a:pt x="501" y="374"/>
                  </a:lnTo>
                  <a:lnTo>
                    <a:pt x="502" y="397"/>
                  </a:lnTo>
                  <a:lnTo>
                    <a:pt x="501" y="421"/>
                  </a:lnTo>
                  <a:lnTo>
                    <a:pt x="496" y="439"/>
                  </a:lnTo>
                  <a:lnTo>
                    <a:pt x="491" y="459"/>
                  </a:lnTo>
                  <a:lnTo>
                    <a:pt x="482" y="477"/>
                  </a:lnTo>
                  <a:lnTo>
                    <a:pt x="471" y="490"/>
                  </a:lnTo>
                  <a:lnTo>
                    <a:pt x="453" y="503"/>
                  </a:lnTo>
                  <a:lnTo>
                    <a:pt x="430" y="511"/>
                  </a:lnTo>
                  <a:lnTo>
                    <a:pt x="407" y="518"/>
                  </a:lnTo>
                  <a:lnTo>
                    <a:pt x="386" y="524"/>
                  </a:lnTo>
                  <a:lnTo>
                    <a:pt x="364" y="530"/>
                  </a:lnTo>
                  <a:lnTo>
                    <a:pt x="334" y="535"/>
                  </a:lnTo>
                  <a:lnTo>
                    <a:pt x="311" y="540"/>
                  </a:lnTo>
                  <a:lnTo>
                    <a:pt x="287" y="547"/>
                  </a:lnTo>
                  <a:lnTo>
                    <a:pt x="268" y="554"/>
                  </a:lnTo>
                  <a:lnTo>
                    <a:pt x="248" y="562"/>
                  </a:lnTo>
                  <a:lnTo>
                    <a:pt x="232" y="573"/>
                  </a:lnTo>
                  <a:lnTo>
                    <a:pt x="218" y="585"/>
                  </a:lnTo>
                  <a:lnTo>
                    <a:pt x="203" y="603"/>
                  </a:lnTo>
                  <a:lnTo>
                    <a:pt x="193" y="620"/>
                  </a:lnTo>
                  <a:lnTo>
                    <a:pt x="184" y="640"/>
                  </a:lnTo>
                  <a:lnTo>
                    <a:pt x="180" y="664"/>
                  </a:lnTo>
                  <a:lnTo>
                    <a:pt x="183" y="686"/>
                  </a:lnTo>
                  <a:lnTo>
                    <a:pt x="186" y="709"/>
                  </a:lnTo>
                  <a:lnTo>
                    <a:pt x="193" y="736"/>
                  </a:lnTo>
                  <a:lnTo>
                    <a:pt x="200" y="765"/>
                  </a:lnTo>
                  <a:lnTo>
                    <a:pt x="206" y="792"/>
                  </a:lnTo>
                  <a:lnTo>
                    <a:pt x="208" y="813"/>
                  </a:lnTo>
                  <a:lnTo>
                    <a:pt x="208" y="833"/>
                  </a:lnTo>
                  <a:lnTo>
                    <a:pt x="206" y="860"/>
                  </a:lnTo>
                  <a:lnTo>
                    <a:pt x="199" y="883"/>
                  </a:lnTo>
                  <a:lnTo>
                    <a:pt x="193" y="902"/>
                  </a:lnTo>
                  <a:lnTo>
                    <a:pt x="184" y="921"/>
                  </a:lnTo>
                  <a:lnTo>
                    <a:pt x="173" y="945"/>
                  </a:lnTo>
                  <a:lnTo>
                    <a:pt x="158" y="972"/>
                  </a:lnTo>
                  <a:lnTo>
                    <a:pt x="141" y="991"/>
                  </a:lnTo>
                  <a:lnTo>
                    <a:pt x="124" y="1007"/>
                  </a:lnTo>
                  <a:lnTo>
                    <a:pt x="108" y="1021"/>
                  </a:lnTo>
                  <a:lnTo>
                    <a:pt x="91" y="1032"/>
                  </a:lnTo>
                  <a:lnTo>
                    <a:pt x="74" y="1039"/>
                  </a:lnTo>
                  <a:lnTo>
                    <a:pt x="50" y="1045"/>
                  </a:lnTo>
                  <a:lnTo>
                    <a:pt x="23" y="1049"/>
                  </a:lnTo>
                  <a:lnTo>
                    <a:pt x="0" y="1049"/>
                  </a:lnTo>
                  <a:close/>
                </a:path>
              </a:pathLst>
            </a:custGeom>
            <a:solidFill>
              <a:srgbClr val="3C8A2E"/>
            </a:solidFill>
            <a:ln w="17463">
              <a:solidFill>
                <a:srgbClr val="FFFFFF"/>
              </a:solidFill>
              <a:round/>
              <a:headEnd/>
              <a:tailEnd/>
            </a:ln>
          </p:spPr>
          <p:txBody>
            <a:bodyPr/>
            <a:lstStyle/>
            <a:p>
              <a:pPr lvl="0" algn="r">
                <a:lnSpc>
                  <a:spcPct val="200000"/>
                </a:lnSpc>
                <a:defRPr/>
              </a:pPr>
              <a:endParaRPr lang="en-GB" altLang="ja-JP" dirty="0" smtClean="0">
                <a:solidFill>
                  <a:schemeClr val="bg1"/>
                </a:solidFill>
                <a:latin typeface="Arial" pitchFamily="34" charset="0"/>
                <a:cs typeface="Arial" pitchFamily="34" charset="0"/>
              </a:endParaRPr>
            </a:p>
            <a:p>
              <a:pPr lvl="0" algn="r">
                <a:lnSpc>
                  <a:spcPct val="200000"/>
                </a:lnSpc>
                <a:defRPr/>
              </a:pPr>
              <a:r>
                <a:rPr lang="en-US" altLang="ja-JP" dirty="0" smtClean="0">
                  <a:solidFill>
                    <a:schemeClr val="bg1"/>
                  </a:solidFill>
                  <a:latin typeface="Arial" pitchFamily="34" charset="0"/>
                  <a:cs typeface="Arial" pitchFamily="34" charset="0"/>
                </a:rPr>
                <a:t>RBI  seems </a:t>
              </a:r>
            </a:p>
            <a:p>
              <a:pPr lvl="0" algn="r">
                <a:defRPr/>
              </a:pPr>
              <a:r>
                <a:rPr lang="en-US" altLang="ja-JP" dirty="0" smtClean="0">
                  <a:solidFill>
                    <a:schemeClr val="bg1"/>
                  </a:solidFill>
                  <a:latin typeface="Arial" pitchFamily="34" charset="0"/>
                  <a:cs typeface="Arial" pitchFamily="34" charset="0"/>
                </a:rPr>
                <a:t>to be garnering </a:t>
              </a:r>
            </a:p>
            <a:p>
              <a:pPr lvl="0" algn="r">
                <a:defRPr/>
              </a:pPr>
              <a:r>
                <a:rPr lang="en-US" altLang="ja-JP" dirty="0" smtClean="0">
                  <a:solidFill>
                    <a:schemeClr val="bg1"/>
                  </a:solidFill>
                  <a:latin typeface="Arial" pitchFamily="34" charset="0"/>
                  <a:cs typeface="Arial" pitchFamily="34" charset="0"/>
                </a:rPr>
                <a:t>revenues for minor FDI violations</a:t>
              </a:r>
            </a:p>
            <a:p>
              <a:pPr>
                <a:defRPr/>
              </a:pPr>
              <a:endParaRPr lang="en-GB" dirty="0"/>
            </a:p>
          </p:txBody>
        </p:sp>
        <p:sp>
          <p:nvSpPr>
            <p:cNvPr id="7" name="Freeform 6"/>
            <p:cNvSpPr>
              <a:spLocks/>
            </p:cNvSpPr>
            <p:nvPr/>
          </p:nvSpPr>
          <p:spPr bwMode="auto">
            <a:xfrm>
              <a:off x="1489" y="2076"/>
              <a:ext cx="1627" cy="1584"/>
            </a:xfrm>
            <a:custGeom>
              <a:avLst/>
              <a:gdLst>
                <a:gd name="T0" fmla="*/ 1627 w 1628"/>
                <a:gd name="T1" fmla="*/ 1584 h 1584"/>
                <a:gd name="T2" fmla="*/ 0 w 1628"/>
                <a:gd name="T3" fmla="*/ 319 h 1584"/>
                <a:gd name="T4" fmla="*/ 147 w 1628"/>
                <a:gd name="T5" fmla="*/ 308 h 1584"/>
                <a:gd name="T6" fmla="*/ 151 w 1628"/>
                <a:gd name="T7" fmla="*/ 280 h 1584"/>
                <a:gd name="T8" fmla="*/ 144 w 1628"/>
                <a:gd name="T9" fmla="*/ 244 h 1584"/>
                <a:gd name="T10" fmla="*/ 133 w 1628"/>
                <a:gd name="T11" fmla="*/ 202 h 1584"/>
                <a:gd name="T12" fmla="*/ 126 w 1628"/>
                <a:gd name="T13" fmla="*/ 161 h 1584"/>
                <a:gd name="T14" fmla="*/ 127 w 1628"/>
                <a:gd name="T15" fmla="*/ 123 h 1584"/>
                <a:gd name="T16" fmla="*/ 140 w 1628"/>
                <a:gd name="T17" fmla="*/ 85 h 1584"/>
                <a:gd name="T18" fmla="*/ 166 w 1628"/>
                <a:gd name="T19" fmla="*/ 54 h 1584"/>
                <a:gd name="T20" fmla="*/ 196 w 1628"/>
                <a:gd name="T21" fmla="*/ 28 h 1584"/>
                <a:gd name="T22" fmla="*/ 233 w 1628"/>
                <a:gd name="T23" fmla="*/ 10 h 1584"/>
                <a:gd name="T24" fmla="*/ 279 w 1628"/>
                <a:gd name="T25" fmla="*/ 2 h 1584"/>
                <a:gd name="T26" fmla="*/ 320 w 1628"/>
                <a:gd name="T27" fmla="*/ 0 h 1584"/>
                <a:gd name="T28" fmla="*/ 356 w 1628"/>
                <a:gd name="T29" fmla="*/ 4 h 1584"/>
                <a:gd name="T30" fmla="*/ 392 w 1628"/>
                <a:gd name="T31" fmla="*/ 16 h 1584"/>
                <a:gd name="T32" fmla="*/ 422 w 1628"/>
                <a:gd name="T33" fmla="*/ 36 h 1584"/>
                <a:gd name="T34" fmla="*/ 450 w 1628"/>
                <a:gd name="T35" fmla="*/ 65 h 1584"/>
                <a:gd name="T36" fmla="*/ 473 w 1628"/>
                <a:gd name="T37" fmla="*/ 98 h 1584"/>
                <a:gd name="T38" fmla="*/ 485 w 1628"/>
                <a:gd name="T39" fmla="*/ 143 h 1584"/>
                <a:gd name="T40" fmla="*/ 480 w 1628"/>
                <a:gd name="T41" fmla="*/ 188 h 1584"/>
                <a:gd name="T42" fmla="*/ 469 w 1628"/>
                <a:gd name="T43" fmla="*/ 233 h 1584"/>
                <a:gd name="T44" fmla="*/ 457 w 1628"/>
                <a:gd name="T45" fmla="*/ 278 h 1584"/>
                <a:gd name="T46" fmla="*/ 460 w 1628"/>
                <a:gd name="T47" fmla="*/ 300 h 1584"/>
                <a:gd name="T48" fmla="*/ 734 w 1628"/>
                <a:gd name="T49" fmla="*/ 311 h 1584"/>
                <a:gd name="T50" fmla="*/ 727 w 1628"/>
                <a:gd name="T51" fmla="*/ 394 h 1584"/>
                <a:gd name="T52" fmla="*/ 730 w 1628"/>
                <a:gd name="T53" fmla="*/ 444 h 1584"/>
                <a:gd name="T54" fmla="*/ 737 w 1628"/>
                <a:gd name="T55" fmla="*/ 494 h 1584"/>
                <a:gd name="T56" fmla="*/ 755 w 1628"/>
                <a:gd name="T57" fmla="*/ 525 h 1584"/>
                <a:gd name="T58" fmla="*/ 785 w 1628"/>
                <a:gd name="T59" fmla="*/ 548 h 1584"/>
                <a:gd name="T60" fmla="*/ 820 w 1628"/>
                <a:gd name="T61" fmla="*/ 558 h 1584"/>
                <a:gd name="T62" fmla="*/ 863 w 1628"/>
                <a:gd name="T63" fmla="*/ 559 h 1584"/>
                <a:gd name="T64" fmla="*/ 904 w 1628"/>
                <a:gd name="T65" fmla="*/ 555 h 1584"/>
                <a:gd name="T66" fmla="*/ 955 w 1628"/>
                <a:gd name="T67" fmla="*/ 549 h 1584"/>
                <a:gd name="T68" fmla="*/ 1007 w 1628"/>
                <a:gd name="T69" fmla="*/ 552 h 1584"/>
                <a:gd name="T70" fmla="*/ 1055 w 1628"/>
                <a:gd name="T71" fmla="*/ 565 h 1584"/>
                <a:gd name="T72" fmla="*/ 1094 w 1628"/>
                <a:gd name="T73" fmla="*/ 588 h 1584"/>
                <a:gd name="T74" fmla="*/ 1118 w 1628"/>
                <a:gd name="T75" fmla="*/ 621 h 1584"/>
                <a:gd name="T76" fmla="*/ 1128 w 1628"/>
                <a:gd name="T77" fmla="*/ 661 h 1584"/>
                <a:gd name="T78" fmla="*/ 1124 w 1628"/>
                <a:gd name="T79" fmla="*/ 706 h 1584"/>
                <a:gd name="T80" fmla="*/ 1128 w 1628"/>
                <a:gd name="T81" fmla="*/ 749 h 1584"/>
                <a:gd name="T82" fmla="*/ 1144 w 1628"/>
                <a:gd name="T83" fmla="*/ 785 h 1584"/>
                <a:gd name="T84" fmla="*/ 1172 w 1628"/>
                <a:gd name="T85" fmla="*/ 811 h 1584"/>
                <a:gd name="T86" fmla="*/ 1219 w 1628"/>
                <a:gd name="T87" fmla="*/ 826 h 1584"/>
                <a:gd name="T88" fmla="*/ 1262 w 1628"/>
                <a:gd name="T89" fmla="*/ 837 h 1584"/>
                <a:gd name="T90" fmla="*/ 1315 w 1628"/>
                <a:gd name="T91" fmla="*/ 847 h 1584"/>
                <a:gd name="T92" fmla="*/ 1358 w 1628"/>
                <a:gd name="T93" fmla="*/ 861 h 1584"/>
                <a:gd name="T94" fmla="*/ 1394 w 1628"/>
                <a:gd name="T95" fmla="*/ 881 h 1584"/>
                <a:gd name="T96" fmla="*/ 1423 w 1628"/>
                <a:gd name="T97" fmla="*/ 911 h 1584"/>
                <a:gd name="T98" fmla="*/ 1442 w 1628"/>
                <a:gd name="T99" fmla="*/ 946 h 1584"/>
                <a:gd name="T100" fmla="*/ 1443 w 1628"/>
                <a:gd name="T101" fmla="*/ 996 h 1584"/>
                <a:gd name="T102" fmla="*/ 1433 w 1628"/>
                <a:gd name="T103" fmla="*/ 1044 h 1584"/>
                <a:gd name="T104" fmla="*/ 1419 w 1628"/>
                <a:gd name="T105" fmla="*/ 1100 h 1584"/>
                <a:gd name="T106" fmla="*/ 1416 w 1628"/>
                <a:gd name="T107" fmla="*/ 1141 h 1584"/>
                <a:gd name="T108" fmla="*/ 1426 w 1628"/>
                <a:gd name="T109" fmla="*/ 1190 h 1584"/>
                <a:gd name="T110" fmla="*/ 1444 w 1628"/>
                <a:gd name="T111" fmla="*/ 1224 h 1584"/>
                <a:gd name="T112" fmla="*/ 1474 w 1628"/>
                <a:gd name="T113" fmla="*/ 1261 h 1584"/>
                <a:gd name="T114" fmla="*/ 1514 w 1628"/>
                <a:gd name="T115" fmla="*/ 1289 h 1584"/>
                <a:gd name="T116" fmla="*/ 1555 w 1628"/>
                <a:gd name="T117" fmla="*/ 1302 h 1584"/>
                <a:gd name="T118" fmla="*/ 1601 w 1628"/>
                <a:gd name="T119" fmla="*/ 1306 h 15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628"/>
                <a:gd name="T181" fmla="*/ 0 h 1584"/>
                <a:gd name="T182" fmla="*/ 1628 w 1628"/>
                <a:gd name="T183" fmla="*/ 1584 h 15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628" h="1584">
                  <a:moveTo>
                    <a:pt x="1628" y="1305"/>
                  </a:moveTo>
                  <a:lnTo>
                    <a:pt x="1628" y="1584"/>
                  </a:lnTo>
                  <a:lnTo>
                    <a:pt x="1" y="1584"/>
                  </a:lnTo>
                  <a:lnTo>
                    <a:pt x="0" y="319"/>
                  </a:lnTo>
                  <a:lnTo>
                    <a:pt x="141" y="319"/>
                  </a:lnTo>
                  <a:lnTo>
                    <a:pt x="147" y="308"/>
                  </a:lnTo>
                  <a:lnTo>
                    <a:pt x="151" y="292"/>
                  </a:lnTo>
                  <a:lnTo>
                    <a:pt x="151" y="280"/>
                  </a:lnTo>
                  <a:lnTo>
                    <a:pt x="150" y="264"/>
                  </a:lnTo>
                  <a:lnTo>
                    <a:pt x="144" y="244"/>
                  </a:lnTo>
                  <a:lnTo>
                    <a:pt x="138" y="219"/>
                  </a:lnTo>
                  <a:lnTo>
                    <a:pt x="133" y="202"/>
                  </a:lnTo>
                  <a:lnTo>
                    <a:pt x="127" y="181"/>
                  </a:lnTo>
                  <a:lnTo>
                    <a:pt x="126" y="161"/>
                  </a:lnTo>
                  <a:lnTo>
                    <a:pt x="126" y="141"/>
                  </a:lnTo>
                  <a:lnTo>
                    <a:pt x="127" y="123"/>
                  </a:lnTo>
                  <a:lnTo>
                    <a:pt x="133" y="103"/>
                  </a:lnTo>
                  <a:lnTo>
                    <a:pt x="140" y="85"/>
                  </a:lnTo>
                  <a:lnTo>
                    <a:pt x="151" y="71"/>
                  </a:lnTo>
                  <a:lnTo>
                    <a:pt x="166" y="54"/>
                  </a:lnTo>
                  <a:lnTo>
                    <a:pt x="181" y="41"/>
                  </a:lnTo>
                  <a:lnTo>
                    <a:pt x="196" y="28"/>
                  </a:lnTo>
                  <a:lnTo>
                    <a:pt x="213" y="19"/>
                  </a:lnTo>
                  <a:lnTo>
                    <a:pt x="233" y="10"/>
                  </a:lnTo>
                  <a:lnTo>
                    <a:pt x="255" y="4"/>
                  </a:lnTo>
                  <a:lnTo>
                    <a:pt x="279" y="2"/>
                  </a:lnTo>
                  <a:lnTo>
                    <a:pt x="299" y="0"/>
                  </a:lnTo>
                  <a:lnTo>
                    <a:pt x="320" y="0"/>
                  </a:lnTo>
                  <a:lnTo>
                    <a:pt x="340" y="2"/>
                  </a:lnTo>
                  <a:lnTo>
                    <a:pt x="356" y="4"/>
                  </a:lnTo>
                  <a:lnTo>
                    <a:pt x="374" y="10"/>
                  </a:lnTo>
                  <a:lnTo>
                    <a:pt x="392" y="16"/>
                  </a:lnTo>
                  <a:lnTo>
                    <a:pt x="406" y="24"/>
                  </a:lnTo>
                  <a:lnTo>
                    <a:pt x="422" y="36"/>
                  </a:lnTo>
                  <a:lnTo>
                    <a:pt x="436" y="50"/>
                  </a:lnTo>
                  <a:lnTo>
                    <a:pt x="450" y="65"/>
                  </a:lnTo>
                  <a:lnTo>
                    <a:pt x="463" y="81"/>
                  </a:lnTo>
                  <a:lnTo>
                    <a:pt x="473" y="98"/>
                  </a:lnTo>
                  <a:lnTo>
                    <a:pt x="480" y="119"/>
                  </a:lnTo>
                  <a:lnTo>
                    <a:pt x="485" y="143"/>
                  </a:lnTo>
                  <a:lnTo>
                    <a:pt x="485" y="165"/>
                  </a:lnTo>
                  <a:lnTo>
                    <a:pt x="480" y="188"/>
                  </a:lnTo>
                  <a:lnTo>
                    <a:pt x="474" y="211"/>
                  </a:lnTo>
                  <a:lnTo>
                    <a:pt x="469" y="233"/>
                  </a:lnTo>
                  <a:lnTo>
                    <a:pt x="461" y="259"/>
                  </a:lnTo>
                  <a:lnTo>
                    <a:pt x="457" y="278"/>
                  </a:lnTo>
                  <a:lnTo>
                    <a:pt x="457" y="290"/>
                  </a:lnTo>
                  <a:lnTo>
                    <a:pt x="460" y="300"/>
                  </a:lnTo>
                  <a:lnTo>
                    <a:pt x="464" y="311"/>
                  </a:lnTo>
                  <a:lnTo>
                    <a:pt x="734" y="311"/>
                  </a:lnTo>
                  <a:lnTo>
                    <a:pt x="728" y="363"/>
                  </a:lnTo>
                  <a:lnTo>
                    <a:pt x="727" y="394"/>
                  </a:lnTo>
                  <a:lnTo>
                    <a:pt x="728" y="420"/>
                  </a:lnTo>
                  <a:lnTo>
                    <a:pt x="730" y="444"/>
                  </a:lnTo>
                  <a:lnTo>
                    <a:pt x="733" y="469"/>
                  </a:lnTo>
                  <a:lnTo>
                    <a:pt x="737" y="494"/>
                  </a:lnTo>
                  <a:lnTo>
                    <a:pt x="745" y="511"/>
                  </a:lnTo>
                  <a:lnTo>
                    <a:pt x="755" y="525"/>
                  </a:lnTo>
                  <a:lnTo>
                    <a:pt x="768" y="538"/>
                  </a:lnTo>
                  <a:lnTo>
                    <a:pt x="785" y="548"/>
                  </a:lnTo>
                  <a:lnTo>
                    <a:pt x="803" y="555"/>
                  </a:lnTo>
                  <a:lnTo>
                    <a:pt x="821" y="558"/>
                  </a:lnTo>
                  <a:lnTo>
                    <a:pt x="841" y="559"/>
                  </a:lnTo>
                  <a:lnTo>
                    <a:pt x="864" y="559"/>
                  </a:lnTo>
                  <a:lnTo>
                    <a:pt x="888" y="556"/>
                  </a:lnTo>
                  <a:lnTo>
                    <a:pt x="905" y="555"/>
                  </a:lnTo>
                  <a:lnTo>
                    <a:pt x="930" y="552"/>
                  </a:lnTo>
                  <a:lnTo>
                    <a:pt x="956" y="549"/>
                  </a:lnTo>
                  <a:lnTo>
                    <a:pt x="984" y="549"/>
                  </a:lnTo>
                  <a:lnTo>
                    <a:pt x="1008" y="552"/>
                  </a:lnTo>
                  <a:lnTo>
                    <a:pt x="1032" y="556"/>
                  </a:lnTo>
                  <a:lnTo>
                    <a:pt x="1056" y="565"/>
                  </a:lnTo>
                  <a:lnTo>
                    <a:pt x="1076" y="573"/>
                  </a:lnTo>
                  <a:lnTo>
                    <a:pt x="1095" y="588"/>
                  </a:lnTo>
                  <a:lnTo>
                    <a:pt x="1108" y="603"/>
                  </a:lnTo>
                  <a:lnTo>
                    <a:pt x="1119" y="621"/>
                  </a:lnTo>
                  <a:lnTo>
                    <a:pt x="1126" y="641"/>
                  </a:lnTo>
                  <a:lnTo>
                    <a:pt x="1129" y="661"/>
                  </a:lnTo>
                  <a:lnTo>
                    <a:pt x="1126" y="684"/>
                  </a:lnTo>
                  <a:lnTo>
                    <a:pt x="1125" y="706"/>
                  </a:lnTo>
                  <a:lnTo>
                    <a:pt x="1126" y="729"/>
                  </a:lnTo>
                  <a:lnTo>
                    <a:pt x="1129" y="749"/>
                  </a:lnTo>
                  <a:lnTo>
                    <a:pt x="1136" y="767"/>
                  </a:lnTo>
                  <a:lnTo>
                    <a:pt x="1145" y="785"/>
                  </a:lnTo>
                  <a:lnTo>
                    <a:pt x="1156" y="798"/>
                  </a:lnTo>
                  <a:lnTo>
                    <a:pt x="1173" y="811"/>
                  </a:lnTo>
                  <a:lnTo>
                    <a:pt x="1196" y="819"/>
                  </a:lnTo>
                  <a:lnTo>
                    <a:pt x="1220" y="826"/>
                  </a:lnTo>
                  <a:lnTo>
                    <a:pt x="1239" y="832"/>
                  </a:lnTo>
                  <a:lnTo>
                    <a:pt x="1263" y="837"/>
                  </a:lnTo>
                  <a:lnTo>
                    <a:pt x="1292" y="843"/>
                  </a:lnTo>
                  <a:lnTo>
                    <a:pt x="1316" y="847"/>
                  </a:lnTo>
                  <a:lnTo>
                    <a:pt x="1340" y="854"/>
                  </a:lnTo>
                  <a:lnTo>
                    <a:pt x="1359" y="861"/>
                  </a:lnTo>
                  <a:lnTo>
                    <a:pt x="1379" y="870"/>
                  </a:lnTo>
                  <a:lnTo>
                    <a:pt x="1395" y="881"/>
                  </a:lnTo>
                  <a:lnTo>
                    <a:pt x="1407" y="893"/>
                  </a:lnTo>
                  <a:lnTo>
                    <a:pt x="1424" y="911"/>
                  </a:lnTo>
                  <a:lnTo>
                    <a:pt x="1434" y="928"/>
                  </a:lnTo>
                  <a:lnTo>
                    <a:pt x="1443" y="946"/>
                  </a:lnTo>
                  <a:lnTo>
                    <a:pt x="1447" y="972"/>
                  </a:lnTo>
                  <a:lnTo>
                    <a:pt x="1444" y="996"/>
                  </a:lnTo>
                  <a:lnTo>
                    <a:pt x="1440" y="1017"/>
                  </a:lnTo>
                  <a:lnTo>
                    <a:pt x="1434" y="1044"/>
                  </a:lnTo>
                  <a:lnTo>
                    <a:pt x="1427" y="1073"/>
                  </a:lnTo>
                  <a:lnTo>
                    <a:pt x="1420" y="1100"/>
                  </a:lnTo>
                  <a:lnTo>
                    <a:pt x="1417" y="1123"/>
                  </a:lnTo>
                  <a:lnTo>
                    <a:pt x="1417" y="1141"/>
                  </a:lnTo>
                  <a:lnTo>
                    <a:pt x="1421" y="1168"/>
                  </a:lnTo>
                  <a:lnTo>
                    <a:pt x="1427" y="1190"/>
                  </a:lnTo>
                  <a:lnTo>
                    <a:pt x="1436" y="1207"/>
                  </a:lnTo>
                  <a:lnTo>
                    <a:pt x="1445" y="1224"/>
                  </a:lnTo>
                  <a:lnTo>
                    <a:pt x="1460" y="1243"/>
                  </a:lnTo>
                  <a:lnTo>
                    <a:pt x="1475" y="1261"/>
                  </a:lnTo>
                  <a:lnTo>
                    <a:pt x="1493" y="1277"/>
                  </a:lnTo>
                  <a:lnTo>
                    <a:pt x="1515" y="1289"/>
                  </a:lnTo>
                  <a:lnTo>
                    <a:pt x="1534" y="1296"/>
                  </a:lnTo>
                  <a:lnTo>
                    <a:pt x="1556" y="1302"/>
                  </a:lnTo>
                  <a:lnTo>
                    <a:pt x="1577" y="1305"/>
                  </a:lnTo>
                  <a:lnTo>
                    <a:pt x="1602" y="1306"/>
                  </a:lnTo>
                  <a:lnTo>
                    <a:pt x="1628" y="1305"/>
                  </a:lnTo>
                  <a:close/>
                </a:path>
              </a:pathLst>
            </a:custGeom>
            <a:solidFill>
              <a:srgbClr val="00A1DE"/>
            </a:solidFill>
            <a:ln w="17463">
              <a:solidFill>
                <a:srgbClr val="FFFFFF"/>
              </a:solidFill>
              <a:round/>
              <a:headEnd/>
              <a:tailEnd/>
            </a:ln>
          </p:spPr>
          <p:txBody>
            <a:bodyPr/>
            <a:lstStyle/>
            <a:p>
              <a:pPr lvl="0">
                <a:defRPr/>
              </a:pPr>
              <a:endParaRPr lang="en-US" altLang="ja-JP" dirty="0" smtClean="0">
                <a:solidFill>
                  <a:schemeClr val="accent1">
                    <a:lumMod val="75000"/>
                  </a:schemeClr>
                </a:solidFill>
              </a:endParaRPr>
            </a:p>
            <a:p>
              <a:pPr lvl="0">
                <a:defRPr/>
              </a:pPr>
              <a:endParaRPr lang="en-US" altLang="ja-JP" dirty="0" smtClean="0">
                <a:solidFill>
                  <a:schemeClr val="accent1">
                    <a:lumMod val="75000"/>
                  </a:schemeClr>
                </a:solidFill>
              </a:endParaRPr>
            </a:p>
            <a:p>
              <a:pPr lvl="0">
                <a:defRPr/>
              </a:pPr>
              <a:endParaRPr lang="en-US" altLang="ja-JP" dirty="0" smtClean="0">
                <a:solidFill>
                  <a:schemeClr val="accent1">
                    <a:lumMod val="75000"/>
                  </a:schemeClr>
                </a:solidFill>
              </a:endParaRPr>
            </a:p>
            <a:p>
              <a:pPr lvl="0">
                <a:defRPr/>
              </a:pPr>
              <a:endParaRPr lang="en-US" altLang="ja-JP" dirty="0" smtClean="0">
                <a:solidFill>
                  <a:schemeClr val="bg1"/>
                </a:solidFill>
                <a:latin typeface="Arial" pitchFamily="34" charset="0"/>
                <a:cs typeface="Arial" pitchFamily="34" charset="0"/>
              </a:endParaRPr>
            </a:p>
            <a:p>
              <a:pPr lvl="0">
                <a:lnSpc>
                  <a:spcPct val="150000"/>
                </a:lnSpc>
                <a:defRPr/>
              </a:pPr>
              <a:r>
                <a:rPr lang="en-US" altLang="ja-JP" dirty="0" smtClean="0">
                  <a:solidFill>
                    <a:schemeClr val="bg1"/>
                  </a:solidFill>
                  <a:latin typeface="Arial" pitchFamily="34" charset="0"/>
                  <a:cs typeface="Arial" pitchFamily="34" charset="0"/>
                </a:rPr>
                <a:t>No signs of </a:t>
              </a:r>
            </a:p>
            <a:p>
              <a:pPr lvl="0">
                <a:defRPr/>
              </a:pPr>
              <a:r>
                <a:rPr lang="en-US" altLang="ja-JP" dirty="0" smtClean="0">
                  <a:solidFill>
                    <a:schemeClr val="bg1"/>
                  </a:solidFill>
                  <a:latin typeface="Arial" pitchFamily="34" charset="0"/>
                  <a:cs typeface="Arial" pitchFamily="34" charset="0"/>
                </a:rPr>
                <a:t>down turn - PEs’ once again active </a:t>
              </a:r>
            </a:p>
            <a:p>
              <a:pPr lvl="0">
                <a:defRPr/>
              </a:pPr>
              <a:r>
                <a:rPr lang="en-US" altLang="ja-JP" dirty="0" smtClean="0">
                  <a:solidFill>
                    <a:schemeClr val="bg1"/>
                  </a:solidFill>
                  <a:latin typeface="Arial" pitchFamily="34" charset="0"/>
                  <a:cs typeface="Arial" pitchFamily="34" charset="0"/>
                </a:rPr>
                <a:t>in India</a:t>
              </a:r>
              <a:endParaRPr lang="en-US" dirty="0" smtClean="0">
                <a:solidFill>
                  <a:schemeClr val="bg1"/>
                </a:solidFill>
                <a:latin typeface="Arial" pitchFamily="34" charset="0"/>
                <a:cs typeface="Arial" pitchFamily="34" charset="0"/>
              </a:endParaRPr>
            </a:p>
            <a:p>
              <a:pPr>
                <a:defRPr/>
              </a:pPr>
              <a:endParaRPr lang="en-GB" dirty="0"/>
            </a:p>
          </p:txBody>
        </p:sp>
        <p:sp>
          <p:nvSpPr>
            <p:cNvPr id="8" name="Freeform 7"/>
            <p:cNvSpPr>
              <a:spLocks/>
            </p:cNvSpPr>
            <p:nvPr/>
          </p:nvSpPr>
          <p:spPr bwMode="auto">
            <a:xfrm>
              <a:off x="1489" y="1070"/>
              <a:ext cx="1634" cy="1327"/>
            </a:xfrm>
            <a:custGeom>
              <a:avLst/>
              <a:gdLst>
                <a:gd name="T0" fmla="*/ 1630 w 1635"/>
                <a:gd name="T1" fmla="*/ 0 h 1327"/>
                <a:gd name="T2" fmla="*/ 1 w 1635"/>
                <a:gd name="T3" fmla="*/ 1327 h 1327"/>
                <a:gd name="T4" fmla="*/ 154 w 1635"/>
                <a:gd name="T5" fmla="*/ 1301 h 1327"/>
                <a:gd name="T6" fmla="*/ 150 w 1635"/>
                <a:gd name="T7" fmla="*/ 1258 h 1327"/>
                <a:gd name="T8" fmla="*/ 133 w 1635"/>
                <a:gd name="T9" fmla="*/ 1198 h 1327"/>
                <a:gd name="T10" fmla="*/ 127 w 1635"/>
                <a:gd name="T11" fmla="*/ 1150 h 1327"/>
                <a:gd name="T12" fmla="*/ 138 w 1635"/>
                <a:gd name="T13" fmla="*/ 1101 h 1327"/>
                <a:gd name="T14" fmla="*/ 172 w 1635"/>
                <a:gd name="T15" fmla="*/ 1058 h 1327"/>
                <a:gd name="T16" fmla="*/ 214 w 1635"/>
                <a:gd name="T17" fmla="*/ 1027 h 1327"/>
                <a:gd name="T18" fmla="*/ 265 w 1635"/>
                <a:gd name="T19" fmla="*/ 1012 h 1327"/>
                <a:gd name="T20" fmla="*/ 339 w 1635"/>
                <a:gd name="T21" fmla="*/ 1013 h 1327"/>
                <a:gd name="T22" fmla="*/ 387 w 1635"/>
                <a:gd name="T23" fmla="*/ 1023 h 1327"/>
                <a:gd name="T24" fmla="*/ 435 w 1635"/>
                <a:gd name="T25" fmla="*/ 1057 h 1327"/>
                <a:gd name="T26" fmla="*/ 467 w 1635"/>
                <a:gd name="T27" fmla="*/ 1098 h 1327"/>
                <a:gd name="T28" fmla="*/ 481 w 1635"/>
                <a:gd name="T29" fmla="*/ 1142 h 1327"/>
                <a:gd name="T30" fmla="*/ 478 w 1635"/>
                <a:gd name="T31" fmla="*/ 1190 h 1327"/>
                <a:gd name="T32" fmla="*/ 467 w 1635"/>
                <a:gd name="T33" fmla="*/ 1234 h 1327"/>
                <a:gd name="T34" fmla="*/ 456 w 1635"/>
                <a:gd name="T35" fmla="*/ 1279 h 1327"/>
                <a:gd name="T36" fmla="*/ 461 w 1635"/>
                <a:gd name="T37" fmla="*/ 1321 h 1327"/>
                <a:gd name="T38" fmla="*/ 733 w 1635"/>
                <a:gd name="T39" fmla="*/ 1274 h 1327"/>
                <a:gd name="T40" fmla="*/ 735 w 1635"/>
                <a:gd name="T41" fmla="*/ 1215 h 1327"/>
                <a:gd name="T42" fmla="*/ 740 w 1635"/>
                <a:gd name="T43" fmla="*/ 1166 h 1327"/>
                <a:gd name="T44" fmla="*/ 752 w 1635"/>
                <a:gd name="T45" fmla="*/ 1123 h 1327"/>
                <a:gd name="T46" fmla="*/ 776 w 1635"/>
                <a:gd name="T47" fmla="*/ 1095 h 1327"/>
                <a:gd name="T48" fmla="*/ 810 w 1635"/>
                <a:gd name="T49" fmla="*/ 1080 h 1327"/>
                <a:gd name="T50" fmla="*/ 843 w 1635"/>
                <a:gd name="T51" fmla="*/ 1075 h 1327"/>
                <a:gd name="T52" fmla="*/ 890 w 1635"/>
                <a:gd name="T53" fmla="*/ 1077 h 1327"/>
                <a:gd name="T54" fmla="*/ 932 w 1635"/>
                <a:gd name="T55" fmla="*/ 1081 h 1327"/>
                <a:gd name="T56" fmla="*/ 986 w 1635"/>
                <a:gd name="T57" fmla="*/ 1084 h 1327"/>
                <a:gd name="T58" fmla="*/ 1034 w 1635"/>
                <a:gd name="T59" fmla="*/ 1077 h 1327"/>
                <a:gd name="T60" fmla="*/ 1078 w 1635"/>
                <a:gd name="T61" fmla="*/ 1061 h 1327"/>
                <a:gd name="T62" fmla="*/ 1110 w 1635"/>
                <a:gd name="T63" fmla="*/ 1032 h 1327"/>
                <a:gd name="T64" fmla="*/ 1128 w 1635"/>
                <a:gd name="T65" fmla="*/ 995 h 1327"/>
                <a:gd name="T66" fmla="*/ 1128 w 1635"/>
                <a:gd name="T67" fmla="*/ 953 h 1327"/>
                <a:gd name="T68" fmla="*/ 1128 w 1635"/>
                <a:gd name="T69" fmla="*/ 906 h 1327"/>
                <a:gd name="T70" fmla="*/ 1138 w 1635"/>
                <a:gd name="T71" fmla="*/ 868 h 1327"/>
                <a:gd name="T72" fmla="*/ 1158 w 1635"/>
                <a:gd name="T73" fmla="*/ 837 h 1327"/>
                <a:gd name="T74" fmla="*/ 1199 w 1635"/>
                <a:gd name="T75" fmla="*/ 816 h 1327"/>
                <a:gd name="T76" fmla="*/ 1243 w 1635"/>
                <a:gd name="T77" fmla="*/ 803 h 1327"/>
                <a:gd name="T78" fmla="*/ 1295 w 1635"/>
                <a:gd name="T79" fmla="*/ 792 h 1327"/>
                <a:gd name="T80" fmla="*/ 1342 w 1635"/>
                <a:gd name="T81" fmla="*/ 780 h 1327"/>
                <a:gd name="T82" fmla="*/ 1381 w 1635"/>
                <a:gd name="T83" fmla="*/ 765 h 1327"/>
                <a:gd name="T84" fmla="*/ 1411 w 1635"/>
                <a:gd name="T85" fmla="*/ 742 h 1327"/>
                <a:gd name="T86" fmla="*/ 1436 w 1635"/>
                <a:gd name="T87" fmla="*/ 707 h 1327"/>
                <a:gd name="T88" fmla="*/ 1449 w 1635"/>
                <a:gd name="T89" fmla="*/ 662 h 1327"/>
                <a:gd name="T90" fmla="*/ 1443 w 1635"/>
                <a:gd name="T91" fmla="*/ 618 h 1327"/>
                <a:gd name="T92" fmla="*/ 1429 w 1635"/>
                <a:gd name="T93" fmla="*/ 561 h 1327"/>
                <a:gd name="T94" fmla="*/ 1421 w 1635"/>
                <a:gd name="T95" fmla="*/ 513 h 1327"/>
                <a:gd name="T96" fmla="*/ 1423 w 1635"/>
                <a:gd name="T97" fmla="*/ 467 h 1327"/>
                <a:gd name="T98" fmla="*/ 1438 w 1635"/>
                <a:gd name="T99" fmla="*/ 427 h 1327"/>
                <a:gd name="T100" fmla="*/ 1462 w 1635"/>
                <a:gd name="T101" fmla="*/ 392 h 1327"/>
                <a:gd name="T102" fmla="*/ 1497 w 1635"/>
                <a:gd name="T103" fmla="*/ 358 h 1327"/>
                <a:gd name="T104" fmla="*/ 1538 w 1635"/>
                <a:gd name="T105" fmla="*/ 338 h 1327"/>
                <a:gd name="T106" fmla="*/ 1579 w 1635"/>
                <a:gd name="T107" fmla="*/ 330 h 1327"/>
                <a:gd name="T108" fmla="*/ 1630 w 1635"/>
                <a:gd name="T109" fmla="*/ 330 h 132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5"/>
                <a:gd name="T166" fmla="*/ 0 h 1327"/>
                <a:gd name="T167" fmla="*/ 1635 w 1635"/>
                <a:gd name="T168" fmla="*/ 1327 h 132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5" h="1327">
                  <a:moveTo>
                    <a:pt x="1635" y="330"/>
                  </a:moveTo>
                  <a:lnTo>
                    <a:pt x="1635" y="0"/>
                  </a:lnTo>
                  <a:lnTo>
                    <a:pt x="0" y="0"/>
                  </a:lnTo>
                  <a:lnTo>
                    <a:pt x="1" y="1327"/>
                  </a:lnTo>
                  <a:lnTo>
                    <a:pt x="147" y="1327"/>
                  </a:lnTo>
                  <a:lnTo>
                    <a:pt x="154" y="1301"/>
                  </a:lnTo>
                  <a:lnTo>
                    <a:pt x="154" y="1283"/>
                  </a:lnTo>
                  <a:lnTo>
                    <a:pt x="150" y="1258"/>
                  </a:lnTo>
                  <a:lnTo>
                    <a:pt x="141" y="1231"/>
                  </a:lnTo>
                  <a:lnTo>
                    <a:pt x="133" y="1198"/>
                  </a:lnTo>
                  <a:lnTo>
                    <a:pt x="128" y="1173"/>
                  </a:lnTo>
                  <a:lnTo>
                    <a:pt x="127" y="1150"/>
                  </a:lnTo>
                  <a:lnTo>
                    <a:pt x="131" y="1125"/>
                  </a:lnTo>
                  <a:lnTo>
                    <a:pt x="138" y="1101"/>
                  </a:lnTo>
                  <a:lnTo>
                    <a:pt x="154" y="1077"/>
                  </a:lnTo>
                  <a:lnTo>
                    <a:pt x="172" y="1058"/>
                  </a:lnTo>
                  <a:lnTo>
                    <a:pt x="192" y="1040"/>
                  </a:lnTo>
                  <a:lnTo>
                    <a:pt x="214" y="1027"/>
                  </a:lnTo>
                  <a:lnTo>
                    <a:pt x="241" y="1016"/>
                  </a:lnTo>
                  <a:lnTo>
                    <a:pt x="265" y="1012"/>
                  </a:lnTo>
                  <a:lnTo>
                    <a:pt x="299" y="1010"/>
                  </a:lnTo>
                  <a:lnTo>
                    <a:pt x="339" y="1013"/>
                  </a:lnTo>
                  <a:lnTo>
                    <a:pt x="364" y="1016"/>
                  </a:lnTo>
                  <a:lnTo>
                    <a:pt x="387" y="1023"/>
                  </a:lnTo>
                  <a:lnTo>
                    <a:pt x="408" y="1036"/>
                  </a:lnTo>
                  <a:lnTo>
                    <a:pt x="435" y="1057"/>
                  </a:lnTo>
                  <a:lnTo>
                    <a:pt x="452" y="1077"/>
                  </a:lnTo>
                  <a:lnTo>
                    <a:pt x="467" y="1098"/>
                  </a:lnTo>
                  <a:lnTo>
                    <a:pt x="476" y="1121"/>
                  </a:lnTo>
                  <a:lnTo>
                    <a:pt x="481" y="1142"/>
                  </a:lnTo>
                  <a:lnTo>
                    <a:pt x="481" y="1166"/>
                  </a:lnTo>
                  <a:lnTo>
                    <a:pt x="478" y="1190"/>
                  </a:lnTo>
                  <a:lnTo>
                    <a:pt x="473" y="1212"/>
                  </a:lnTo>
                  <a:lnTo>
                    <a:pt x="467" y="1234"/>
                  </a:lnTo>
                  <a:lnTo>
                    <a:pt x="460" y="1256"/>
                  </a:lnTo>
                  <a:lnTo>
                    <a:pt x="456" y="1279"/>
                  </a:lnTo>
                  <a:lnTo>
                    <a:pt x="456" y="1298"/>
                  </a:lnTo>
                  <a:lnTo>
                    <a:pt x="461" y="1321"/>
                  </a:lnTo>
                  <a:lnTo>
                    <a:pt x="735" y="1321"/>
                  </a:lnTo>
                  <a:lnTo>
                    <a:pt x="733" y="1274"/>
                  </a:lnTo>
                  <a:lnTo>
                    <a:pt x="735" y="1241"/>
                  </a:lnTo>
                  <a:lnTo>
                    <a:pt x="735" y="1215"/>
                  </a:lnTo>
                  <a:lnTo>
                    <a:pt x="737" y="1191"/>
                  </a:lnTo>
                  <a:lnTo>
                    <a:pt x="740" y="1166"/>
                  </a:lnTo>
                  <a:lnTo>
                    <a:pt x="745" y="1140"/>
                  </a:lnTo>
                  <a:lnTo>
                    <a:pt x="752" y="1123"/>
                  </a:lnTo>
                  <a:lnTo>
                    <a:pt x="762" y="1108"/>
                  </a:lnTo>
                  <a:lnTo>
                    <a:pt x="776" y="1095"/>
                  </a:lnTo>
                  <a:lnTo>
                    <a:pt x="792" y="1085"/>
                  </a:lnTo>
                  <a:lnTo>
                    <a:pt x="810" y="1080"/>
                  </a:lnTo>
                  <a:lnTo>
                    <a:pt x="830" y="1077"/>
                  </a:lnTo>
                  <a:lnTo>
                    <a:pt x="848" y="1075"/>
                  </a:lnTo>
                  <a:lnTo>
                    <a:pt x="872" y="1075"/>
                  </a:lnTo>
                  <a:lnTo>
                    <a:pt x="895" y="1077"/>
                  </a:lnTo>
                  <a:lnTo>
                    <a:pt x="913" y="1080"/>
                  </a:lnTo>
                  <a:lnTo>
                    <a:pt x="937" y="1081"/>
                  </a:lnTo>
                  <a:lnTo>
                    <a:pt x="963" y="1084"/>
                  </a:lnTo>
                  <a:lnTo>
                    <a:pt x="991" y="1084"/>
                  </a:lnTo>
                  <a:lnTo>
                    <a:pt x="1015" y="1081"/>
                  </a:lnTo>
                  <a:lnTo>
                    <a:pt x="1039" y="1077"/>
                  </a:lnTo>
                  <a:lnTo>
                    <a:pt x="1064" y="1071"/>
                  </a:lnTo>
                  <a:lnTo>
                    <a:pt x="1083" y="1061"/>
                  </a:lnTo>
                  <a:lnTo>
                    <a:pt x="1102" y="1049"/>
                  </a:lnTo>
                  <a:lnTo>
                    <a:pt x="1115" y="1032"/>
                  </a:lnTo>
                  <a:lnTo>
                    <a:pt x="1128" y="1013"/>
                  </a:lnTo>
                  <a:lnTo>
                    <a:pt x="1133" y="995"/>
                  </a:lnTo>
                  <a:lnTo>
                    <a:pt x="1136" y="974"/>
                  </a:lnTo>
                  <a:lnTo>
                    <a:pt x="1133" y="953"/>
                  </a:lnTo>
                  <a:lnTo>
                    <a:pt x="1132" y="930"/>
                  </a:lnTo>
                  <a:lnTo>
                    <a:pt x="1133" y="906"/>
                  </a:lnTo>
                  <a:lnTo>
                    <a:pt x="1138" y="888"/>
                  </a:lnTo>
                  <a:lnTo>
                    <a:pt x="1143" y="868"/>
                  </a:lnTo>
                  <a:lnTo>
                    <a:pt x="1152" y="849"/>
                  </a:lnTo>
                  <a:lnTo>
                    <a:pt x="1163" y="837"/>
                  </a:lnTo>
                  <a:lnTo>
                    <a:pt x="1181" y="824"/>
                  </a:lnTo>
                  <a:lnTo>
                    <a:pt x="1204" y="816"/>
                  </a:lnTo>
                  <a:lnTo>
                    <a:pt x="1227" y="809"/>
                  </a:lnTo>
                  <a:lnTo>
                    <a:pt x="1248" y="803"/>
                  </a:lnTo>
                  <a:lnTo>
                    <a:pt x="1270" y="797"/>
                  </a:lnTo>
                  <a:lnTo>
                    <a:pt x="1300" y="792"/>
                  </a:lnTo>
                  <a:lnTo>
                    <a:pt x="1323" y="787"/>
                  </a:lnTo>
                  <a:lnTo>
                    <a:pt x="1347" y="780"/>
                  </a:lnTo>
                  <a:lnTo>
                    <a:pt x="1366" y="773"/>
                  </a:lnTo>
                  <a:lnTo>
                    <a:pt x="1386" y="765"/>
                  </a:lnTo>
                  <a:lnTo>
                    <a:pt x="1402" y="753"/>
                  </a:lnTo>
                  <a:lnTo>
                    <a:pt x="1416" y="742"/>
                  </a:lnTo>
                  <a:lnTo>
                    <a:pt x="1431" y="724"/>
                  </a:lnTo>
                  <a:lnTo>
                    <a:pt x="1441" y="707"/>
                  </a:lnTo>
                  <a:lnTo>
                    <a:pt x="1450" y="687"/>
                  </a:lnTo>
                  <a:lnTo>
                    <a:pt x="1454" y="662"/>
                  </a:lnTo>
                  <a:lnTo>
                    <a:pt x="1451" y="641"/>
                  </a:lnTo>
                  <a:lnTo>
                    <a:pt x="1448" y="618"/>
                  </a:lnTo>
                  <a:lnTo>
                    <a:pt x="1441" y="591"/>
                  </a:lnTo>
                  <a:lnTo>
                    <a:pt x="1434" y="561"/>
                  </a:lnTo>
                  <a:lnTo>
                    <a:pt x="1427" y="535"/>
                  </a:lnTo>
                  <a:lnTo>
                    <a:pt x="1426" y="513"/>
                  </a:lnTo>
                  <a:lnTo>
                    <a:pt x="1426" y="494"/>
                  </a:lnTo>
                  <a:lnTo>
                    <a:pt x="1428" y="467"/>
                  </a:lnTo>
                  <a:lnTo>
                    <a:pt x="1436" y="444"/>
                  </a:lnTo>
                  <a:lnTo>
                    <a:pt x="1443" y="427"/>
                  </a:lnTo>
                  <a:lnTo>
                    <a:pt x="1452" y="410"/>
                  </a:lnTo>
                  <a:lnTo>
                    <a:pt x="1467" y="392"/>
                  </a:lnTo>
                  <a:lnTo>
                    <a:pt x="1482" y="374"/>
                  </a:lnTo>
                  <a:lnTo>
                    <a:pt x="1502" y="358"/>
                  </a:lnTo>
                  <a:lnTo>
                    <a:pt x="1523" y="345"/>
                  </a:lnTo>
                  <a:lnTo>
                    <a:pt x="1543" y="338"/>
                  </a:lnTo>
                  <a:lnTo>
                    <a:pt x="1563" y="333"/>
                  </a:lnTo>
                  <a:lnTo>
                    <a:pt x="1584" y="330"/>
                  </a:lnTo>
                  <a:lnTo>
                    <a:pt x="1609" y="330"/>
                  </a:lnTo>
                  <a:lnTo>
                    <a:pt x="1635" y="330"/>
                  </a:lnTo>
                  <a:close/>
                </a:path>
              </a:pathLst>
            </a:custGeom>
            <a:solidFill>
              <a:srgbClr val="002776"/>
            </a:solidFill>
            <a:ln w="17463">
              <a:solidFill>
                <a:srgbClr val="FFFFFF"/>
              </a:solidFill>
              <a:round/>
              <a:headEnd/>
              <a:tailEnd/>
            </a:ln>
          </p:spPr>
          <p:txBody>
            <a:bodyPr/>
            <a:lstStyle/>
            <a:p>
              <a:pPr lvl="0"/>
              <a:r>
                <a:rPr lang="en-US" dirty="0" smtClean="0">
                  <a:solidFill>
                    <a:schemeClr val="bg1"/>
                  </a:solidFill>
                  <a:latin typeface="Arial" pitchFamily="34" charset="0"/>
                  <a:cs typeface="Arial" pitchFamily="34" charset="0"/>
                </a:rPr>
                <a:t>Real Estate </a:t>
              </a:r>
            </a:p>
            <a:p>
              <a:pPr lvl="0"/>
              <a:r>
                <a:rPr lang="en-US" dirty="0" smtClean="0">
                  <a:solidFill>
                    <a:schemeClr val="bg1"/>
                  </a:solidFill>
                  <a:latin typeface="Arial" pitchFamily="34" charset="0"/>
                  <a:cs typeface="Arial" pitchFamily="34" charset="0"/>
                </a:rPr>
                <a:t>Sector – Norms </a:t>
              </a:r>
            </a:p>
            <a:p>
              <a:pPr lvl="0"/>
              <a:r>
                <a:rPr lang="en-US" dirty="0" smtClean="0">
                  <a:solidFill>
                    <a:schemeClr val="bg1"/>
                  </a:solidFill>
                  <a:latin typeface="Arial" pitchFamily="34" charset="0"/>
                  <a:cs typeface="Arial" pitchFamily="34" charset="0"/>
                </a:rPr>
                <a:t>fine-tuned</a:t>
              </a:r>
            </a:p>
            <a:p>
              <a:endParaRPr lang="en-GB" dirty="0"/>
            </a:p>
          </p:txBody>
        </p:sp>
      </p:grpSp>
      <p:sp>
        <p:nvSpPr>
          <p:cNvPr id="10"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lang="en-US" sz="2400" b="1" dirty="0" smtClean="0">
                <a:solidFill>
                  <a:srgbClr val="002776"/>
                </a:solidFill>
                <a:latin typeface="Arial" pitchFamily="34" charset="0"/>
                <a:cs typeface="Arial" pitchFamily="34" charset="0"/>
              </a:rPr>
              <a:t>Recent developments</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11" name="Rectangle 10"/>
          <p:cNvSpPr>
            <a:spLocks noChangeArrowheads="1"/>
          </p:cNvSpPr>
          <p:nvPr/>
        </p:nvSpPr>
        <p:spPr bwMode="auto">
          <a:xfrm>
            <a:off x="356616" y="5659643"/>
            <a:ext cx="8330184" cy="468313"/>
          </a:xfrm>
          <a:prstGeom prst="rect">
            <a:avLst/>
          </a:prstGeom>
          <a:solidFill>
            <a:srgbClr val="00A1DE"/>
          </a:solidFill>
          <a:ln w="6350" algn="ctr">
            <a:noFill/>
            <a:miter lim="800000"/>
            <a:headEnd/>
            <a:tailEnd/>
          </a:ln>
          <a:effectLst/>
        </p:spPr>
        <p:txBody>
          <a:bodyPr tIns="91440" bIns="91440" anchor="ctr"/>
          <a:lstStyle/>
          <a:p>
            <a:pPr algn="ctr">
              <a:defRPr/>
            </a:pPr>
            <a:r>
              <a:rPr lang="en-GB" altLang="ja-JP" sz="1600" b="1" kern="0" dirty="0" smtClean="0">
                <a:solidFill>
                  <a:schemeClr val="bg1"/>
                </a:solidFill>
                <a:latin typeface="Arial" pitchFamily="34" charset="0"/>
                <a:ea typeface="MS PGothic" pitchFamily="34" charset="-128"/>
                <a:cs typeface="Arial" pitchFamily="34" charset="0"/>
              </a:rPr>
              <a:t>Policy and practice pulling in different directions?</a:t>
            </a:r>
          </a:p>
        </p:txBody>
      </p:sp>
      <p:sp>
        <p:nvSpPr>
          <p:cNvPr id="12"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11</a:t>
            </a:fld>
            <a:endParaRPr lang="en-GB"/>
          </a:p>
        </p:txBody>
      </p:sp>
      <p:sp>
        <p:nvSpPr>
          <p:cNvPr id="13"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p:cNvPicPr>
            <a:picLocks noChangeAspect="1" noChangeArrowheads="1"/>
          </p:cNvPicPr>
          <p:nvPr/>
        </p:nvPicPr>
        <p:blipFill>
          <a:blip r:embed="rId2" cstate="print"/>
          <a:srcRect/>
          <a:stretch>
            <a:fillRect/>
          </a:stretch>
        </p:blipFill>
        <p:spPr bwMode="auto">
          <a:xfrm>
            <a:off x="3048000" y="1981200"/>
            <a:ext cx="5943600" cy="4267200"/>
          </a:xfrm>
          <a:prstGeom prst="rect">
            <a:avLst/>
          </a:prstGeom>
          <a:noFill/>
          <a:ln w="9525">
            <a:noFill/>
            <a:miter lim="800000"/>
            <a:headEnd/>
            <a:tailEnd/>
          </a:ln>
        </p:spPr>
      </p:pic>
      <p:sp>
        <p:nvSpPr>
          <p:cNvPr id="5" name="Title 1"/>
          <p:cNvSpPr>
            <a:spLocks noGrp="1"/>
          </p:cNvSpPr>
          <p:nvPr>
            <p:ph type="title"/>
          </p:nvPr>
        </p:nvSpPr>
        <p:spPr>
          <a:xfrm>
            <a:off x="356616" y="1399032"/>
            <a:ext cx="8423275" cy="1600200"/>
          </a:xfrm>
        </p:spPr>
        <p:txBody>
          <a:bodyPr>
            <a:noAutofit/>
          </a:bodyPr>
          <a:lstStyle/>
          <a:p>
            <a:pPr algn="l" fontAlgn="auto">
              <a:lnSpc>
                <a:spcPts val="4888"/>
              </a:lnSpc>
              <a:spcAft>
                <a:spcPts val="0"/>
              </a:spcAft>
              <a:defRPr/>
            </a:pPr>
            <a:r>
              <a:rPr lang="en-US" sz="2800" b="1" dirty="0" smtClean="0">
                <a:solidFill>
                  <a:srgbClr val="002776"/>
                </a:solidFill>
                <a:latin typeface="Arial" pitchFamily="34" charset="0"/>
                <a:cs typeface="Arial" pitchFamily="34" charset="0"/>
              </a:rPr>
              <a:t>FDI – peeping into the future</a:t>
            </a:r>
            <a:endParaRPr lang="en-US" sz="2800" b="1" dirty="0">
              <a:solidFill>
                <a:srgbClr val="002776"/>
              </a:solidFill>
              <a:latin typeface="Arial" pitchFamily="34" charset="0"/>
              <a:cs typeface="Arial" pitchFamily="34" charset="0"/>
            </a:endParaRPr>
          </a:p>
        </p:txBody>
      </p:sp>
      <p:sp>
        <p:nvSpPr>
          <p:cNvPr id="6"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12</a:t>
            </a:fld>
            <a:endParaRPr lang="en-GB"/>
          </a:p>
        </p:txBody>
      </p:sp>
      <p:sp>
        <p:nvSpPr>
          <p:cNvPr id="7"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
          <p:cNvSpPr>
            <a:spLocks noChangeAspect="1"/>
          </p:cNvSpPr>
          <p:nvPr/>
        </p:nvSpPr>
        <p:spPr bwMode="blackWhite">
          <a:xfrm>
            <a:off x="1654175" y="1965669"/>
            <a:ext cx="2192123" cy="155951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84">
                <a:moveTo>
                  <a:pt x="224" y="0"/>
                </a:moveTo>
                <a:lnTo>
                  <a:pt x="647" y="0"/>
                </a:lnTo>
                <a:lnTo>
                  <a:pt x="855" y="295"/>
                </a:lnTo>
                <a:lnTo>
                  <a:pt x="647" y="583"/>
                </a:lnTo>
                <a:lnTo>
                  <a:pt x="224" y="583"/>
                </a:lnTo>
                <a:lnTo>
                  <a:pt x="0" y="295"/>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5" name="Freeform 3"/>
          <p:cNvSpPr>
            <a:spLocks noChangeAspect="1"/>
          </p:cNvSpPr>
          <p:nvPr/>
        </p:nvSpPr>
        <p:spPr bwMode="blackWhite">
          <a:xfrm>
            <a:off x="3475939" y="1066800"/>
            <a:ext cx="2194124" cy="1561511"/>
          </a:xfrm>
          <a:custGeom>
            <a:avLst/>
            <a:gdLst>
              <a:gd name="T0" fmla="*/ 2147483647 w 857"/>
              <a:gd name="T1" fmla="*/ 0 h 584"/>
              <a:gd name="T2" fmla="*/ 2147483647 w 857"/>
              <a:gd name="T3" fmla="*/ 0 h 584"/>
              <a:gd name="T4" fmla="*/ 2147483647 w 857"/>
              <a:gd name="T5" fmla="*/ 2147483647 h 584"/>
              <a:gd name="T6" fmla="*/ 2147483647 w 857"/>
              <a:gd name="T7" fmla="*/ 2147483647 h 584"/>
              <a:gd name="T8" fmla="*/ 2147483647 w 857"/>
              <a:gd name="T9" fmla="*/ 2147483647 h 584"/>
              <a:gd name="T10" fmla="*/ 0 w 857"/>
              <a:gd name="T11" fmla="*/ 2147483647 h 584"/>
              <a:gd name="T12" fmla="*/ 2147483647 w 857"/>
              <a:gd name="T13" fmla="*/ 0 h 584"/>
              <a:gd name="T14" fmla="*/ 0 60000 65536"/>
              <a:gd name="T15" fmla="*/ 0 60000 65536"/>
              <a:gd name="T16" fmla="*/ 0 60000 65536"/>
              <a:gd name="T17" fmla="*/ 0 60000 65536"/>
              <a:gd name="T18" fmla="*/ 0 60000 65536"/>
              <a:gd name="T19" fmla="*/ 0 60000 65536"/>
              <a:gd name="T20" fmla="*/ 0 60000 65536"/>
              <a:gd name="T21" fmla="*/ 0 w 857"/>
              <a:gd name="T22" fmla="*/ 0 h 584"/>
              <a:gd name="T23" fmla="*/ 857 w 857"/>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7" h="584">
                <a:moveTo>
                  <a:pt x="224" y="0"/>
                </a:moveTo>
                <a:lnTo>
                  <a:pt x="648" y="0"/>
                </a:lnTo>
                <a:lnTo>
                  <a:pt x="856" y="296"/>
                </a:lnTo>
                <a:lnTo>
                  <a:pt x="648" y="583"/>
                </a:lnTo>
                <a:lnTo>
                  <a:pt x="224" y="583"/>
                </a:lnTo>
                <a:lnTo>
                  <a:pt x="0" y="296"/>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6" name="Freeform 4"/>
          <p:cNvSpPr>
            <a:spLocks noChangeAspect="1"/>
          </p:cNvSpPr>
          <p:nvPr/>
        </p:nvSpPr>
        <p:spPr bwMode="blackWhite">
          <a:xfrm>
            <a:off x="5299705" y="1965669"/>
            <a:ext cx="2190120" cy="155951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84">
                <a:moveTo>
                  <a:pt x="224" y="0"/>
                </a:moveTo>
                <a:lnTo>
                  <a:pt x="647" y="0"/>
                </a:lnTo>
                <a:lnTo>
                  <a:pt x="855" y="295"/>
                </a:lnTo>
                <a:lnTo>
                  <a:pt x="647" y="583"/>
                </a:lnTo>
                <a:lnTo>
                  <a:pt x="224" y="583"/>
                </a:lnTo>
                <a:lnTo>
                  <a:pt x="0" y="295"/>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7" name="Freeform 5"/>
          <p:cNvSpPr>
            <a:spLocks noChangeAspect="1"/>
          </p:cNvSpPr>
          <p:nvPr/>
        </p:nvSpPr>
        <p:spPr bwMode="blackWhite">
          <a:xfrm>
            <a:off x="1654175" y="3759406"/>
            <a:ext cx="2192123" cy="1539491"/>
          </a:xfrm>
          <a:custGeom>
            <a:avLst/>
            <a:gdLst>
              <a:gd name="T0" fmla="*/ 2147483647 w 856"/>
              <a:gd name="T1" fmla="*/ 0 h 576"/>
              <a:gd name="T2" fmla="*/ 2147483647 w 856"/>
              <a:gd name="T3" fmla="*/ 0 h 576"/>
              <a:gd name="T4" fmla="*/ 2147483647 w 856"/>
              <a:gd name="T5" fmla="*/ 2147483647 h 576"/>
              <a:gd name="T6" fmla="*/ 2147483647 w 856"/>
              <a:gd name="T7" fmla="*/ 2147483647 h 576"/>
              <a:gd name="T8" fmla="*/ 2147483647 w 856"/>
              <a:gd name="T9" fmla="*/ 2147483647 h 576"/>
              <a:gd name="T10" fmla="*/ 0 w 856"/>
              <a:gd name="T11" fmla="*/ 2147483647 h 576"/>
              <a:gd name="T12" fmla="*/ 2147483647 w 856"/>
              <a:gd name="T13" fmla="*/ 0 h 576"/>
              <a:gd name="T14" fmla="*/ 0 60000 65536"/>
              <a:gd name="T15" fmla="*/ 0 60000 65536"/>
              <a:gd name="T16" fmla="*/ 0 60000 65536"/>
              <a:gd name="T17" fmla="*/ 0 60000 65536"/>
              <a:gd name="T18" fmla="*/ 0 60000 65536"/>
              <a:gd name="T19" fmla="*/ 0 60000 65536"/>
              <a:gd name="T20" fmla="*/ 0 60000 65536"/>
              <a:gd name="T21" fmla="*/ 0 w 856"/>
              <a:gd name="T22" fmla="*/ 0 h 576"/>
              <a:gd name="T23" fmla="*/ 856 w 856"/>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76">
                <a:moveTo>
                  <a:pt x="224" y="0"/>
                </a:moveTo>
                <a:lnTo>
                  <a:pt x="647" y="0"/>
                </a:lnTo>
                <a:lnTo>
                  <a:pt x="855" y="288"/>
                </a:lnTo>
                <a:lnTo>
                  <a:pt x="647" y="575"/>
                </a:lnTo>
                <a:lnTo>
                  <a:pt x="224" y="575"/>
                </a:lnTo>
                <a:lnTo>
                  <a:pt x="0" y="288"/>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8" name="Freeform 6"/>
          <p:cNvSpPr>
            <a:spLocks noChangeAspect="1"/>
          </p:cNvSpPr>
          <p:nvPr/>
        </p:nvSpPr>
        <p:spPr bwMode="blackWhite">
          <a:xfrm>
            <a:off x="3475939" y="2860536"/>
            <a:ext cx="2194124" cy="1563513"/>
          </a:xfrm>
          <a:custGeom>
            <a:avLst/>
            <a:gdLst>
              <a:gd name="T0" fmla="*/ 2147483647 w 857"/>
              <a:gd name="T1" fmla="*/ 0 h 585"/>
              <a:gd name="T2" fmla="*/ 2147483647 w 857"/>
              <a:gd name="T3" fmla="*/ 0 h 585"/>
              <a:gd name="T4" fmla="*/ 2147483647 w 857"/>
              <a:gd name="T5" fmla="*/ 2147483647 h 585"/>
              <a:gd name="T6" fmla="*/ 2147483647 w 857"/>
              <a:gd name="T7" fmla="*/ 2147483647 h 585"/>
              <a:gd name="T8" fmla="*/ 2147483647 w 857"/>
              <a:gd name="T9" fmla="*/ 2147483647 h 585"/>
              <a:gd name="T10" fmla="*/ 0 w 857"/>
              <a:gd name="T11" fmla="*/ 2147483647 h 585"/>
              <a:gd name="T12" fmla="*/ 2147483647 w 857"/>
              <a:gd name="T13" fmla="*/ 0 h 585"/>
              <a:gd name="T14" fmla="*/ 0 60000 65536"/>
              <a:gd name="T15" fmla="*/ 0 60000 65536"/>
              <a:gd name="T16" fmla="*/ 0 60000 65536"/>
              <a:gd name="T17" fmla="*/ 0 60000 65536"/>
              <a:gd name="T18" fmla="*/ 0 60000 65536"/>
              <a:gd name="T19" fmla="*/ 0 60000 65536"/>
              <a:gd name="T20" fmla="*/ 0 60000 65536"/>
              <a:gd name="T21" fmla="*/ 0 w 857"/>
              <a:gd name="T22" fmla="*/ 0 h 585"/>
              <a:gd name="T23" fmla="*/ 857 w 857"/>
              <a:gd name="T24" fmla="*/ 585 h 5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7" h="585">
                <a:moveTo>
                  <a:pt x="224" y="0"/>
                </a:moveTo>
                <a:lnTo>
                  <a:pt x="648" y="0"/>
                </a:lnTo>
                <a:lnTo>
                  <a:pt x="856" y="288"/>
                </a:lnTo>
                <a:lnTo>
                  <a:pt x="648" y="584"/>
                </a:lnTo>
                <a:lnTo>
                  <a:pt x="224" y="584"/>
                </a:lnTo>
                <a:lnTo>
                  <a:pt x="0" y="288"/>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9" name="Freeform 7"/>
          <p:cNvSpPr>
            <a:spLocks noChangeAspect="1"/>
          </p:cNvSpPr>
          <p:nvPr/>
        </p:nvSpPr>
        <p:spPr bwMode="blackWhite">
          <a:xfrm>
            <a:off x="5299705" y="3759406"/>
            <a:ext cx="2190120" cy="1539491"/>
          </a:xfrm>
          <a:custGeom>
            <a:avLst/>
            <a:gdLst>
              <a:gd name="T0" fmla="*/ 2147483647 w 856"/>
              <a:gd name="T1" fmla="*/ 0 h 576"/>
              <a:gd name="T2" fmla="*/ 2147483647 w 856"/>
              <a:gd name="T3" fmla="*/ 0 h 576"/>
              <a:gd name="T4" fmla="*/ 2147483647 w 856"/>
              <a:gd name="T5" fmla="*/ 2147483647 h 576"/>
              <a:gd name="T6" fmla="*/ 2147483647 w 856"/>
              <a:gd name="T7" fmla="*/ 2147483647 h 576"/>
              <a:gd name="T8" fmla="*/ 2147483647 w 856"/>
              <a:gd name="T9" fmla="*/ 2147483647 h 576"/>
              <a:gd name="T10" fmla="*/ 0 w 856"/>
              <a:gd name="T11" fmla="*/ 2147483647 h 576"/>
              <a:gd name="T12" fmla="*/ 2147483647 w 856"/>
              <a:gd name="T13" fmla="*/ 0 h 576"/>
              <a:gd name="T14" fmla="*/ 0 60000 65536"/>
              <a:gd name="T15" fmla="*/ 0 60000 65536"/>
              <a:gd name="T16" fmla="*/ 0 60000 65536"/>
              <a:gd name="T17" fmla="*/ 0 60000 65536"/>
              <a:gd name="T18" fmla="*/ 0 60000 65536"/>
              <a:gd name="T19" fmla="*/ 0 60000 65536"/>
              <a:gd name="T20" fmla="*/ 0 60000 65536"/>
              <a:gd name="T21" fmla="*/ 0 w 856"/>
              <a:gd name="T22" fmla="*/ 0 h 576"/>
              <a:gd name="T23" fmla="*/ 856 w 856"/>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76">
                <a:moveTo>
                  <a:pt x="224" y="0"/>
                </a:moveTo>
                <a:lnTo>
                  <a:pt x="647" y="0"/>
                </a:lnTo>
                <a:lnTo>
                  <a:pt x="855" y="288"/>
                </a:lnTo>
                <a:lnTo>
                  <a:pt x="647" y="575"/>
                </a:lnTo>
                <a:lnTo>
                  <a:pt x="224" y="575"/>
                </a:lnTo>
                <a:lnTo>
                  <a:pt x="0" y="288"/>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10" name="Freeform 8"/>
          <p:cNvSpPr>
            <a:spLocks noChangeAspect="1"/>
          </p:cNvSpPr>
          <p:nvPr/>
        </p:nvSpPr>
        <p:spPr bwMode="blackWhite">
          <a:xfrm>
            <a:off x="3475939" y="4621015"/>
            <a:ext cx="2194124" cy="1561511"/>
          </a:xfrm>
          <a:custGeom>
            <a:avLst/>
            <a:gdLst>
              <a:gd name="T0" fmla="*/ 2147483647 w 857"/>
              <a:gd name="T1" fmla="*/ 0 h 584"/>
              <a:gd name="T2" fmla="*/ 2147483647 w 857"/>
              <a:gd name="T3" fmla="*/ 0 h 584"/>
              <a:gd name="T4" fmla="*/ 2147483647 w 857"/>
              <a:gd name="T5" fmla="*/ 2147483647 h 584"/>
              <a:gd name="T6" fmla="*/ 2147483647 w 857"/>
              <a:gd name="T7" fmla="*/ 2147483647 h 584"/>
              <a:gd name="T8" fmla="*/ 2147483647 w 857"/>
              <a:gd name="T9" fmla="*/ 2147483647 h 584"/>
              <a:gd name="T10" fmla="*/ 0 w 857"/>
              <a:gd name="T11" fmla="*/ 2147483647 h 584"/>
              <a:gd name="T12" fmla="*/ 2147483647 w 857"/>
              <a:gd name="T13" fmla="*/ 0 h 584"/>
              <a:gd name="T14" fmla="*/ 0 60000 65536"/>
              <a:gd name="T15" fmla="*/ 0 60000 65536"/>
              <a:gd name="T16" fmla="*/ 0 60000 65536"/>
              <a:gd name="T17" fmla="*/ 0 60000 65536"/>
              <a:gd name="T18" fmla="*/ 0 60000 65536"/>
              <a:gd name="T19" fmla="*/ 0 60000 65536"/>
              <a:gd name="T20" fmla="*/ 0 60000 65536"/>
              <a:gd name="T21" fmla="*/ 0 w 857"/>
              <a:gd name="T22" fmla="*/ 0 h 584"/>
              <a:gd name="T23" fmla="*/ 857 w 857"/>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7" h="584">
                <a:moveTo>
                  <a:pt x="224" y="0"/>
                </a:moveTo>
                <a:lnTo>
                  <a:pt x="648" y="0"/>
                </a:lnTo>
                <a:lnTo>
                  <a:pt x="856" y="295"/>
                </a:lnTo>
                <a:lnTo>
                  <a:pt x="648" y="583"/>
                </a:lnTo>
                <a:lnTo>
                  <a:pt x="224" y="583"/>
                </a:lnTo>
                <a:lnTo>
                  <a:pt x="0" y="295"/>
                </a:lnTo>
                <a:lnTo>
                  <a:pt x="224" y="0"/>
                </a:lnTo>
              </a:path>
            </a:pathLst>
          </a:custGeom>
          <a:solidFill>
            <a:srgbClr val="00A1DE"/>
          </a:solidFill>
          <a:ln w="12700" cap="rnd">
            <a:noFill/>
            <a:round/>
            <a:headEnd/>
            <a:tailEnd/>
          </a:ln>
        </p:spPr>
        <p:txBody>
          <a:bodyPr/>
          <a:lstStyle/>
          <a:p>
            <a:pPr>
              <a:defRPr/>
            </a:pPr>
            <a:endParaRPr lang="en-GB" sz="1400" dirty="0">
              <a:solidFill>
                <a:schemeClr val="bg1"/>
              </a:solidFill>
            </a:endParaRPr>
          </a:p>
        </p:txBody>
      </p:sp>
      <p:sp>
        <p:nvSpPr>
          <p:cNvPr id="11" name="Text Box 10"/>
          <p:cNvSpPr txBox="1">
            <a:spLocks noChangeAspect="1" noChangeArrowheads="1"/>
          </p:cNvSpPr>
          <p:nvPr/>
        </p:nvSpPr>
        <p:spPr bwMode="gray">
          <a:xfrm>
            <a:off x="3668908" y="1416668"/>
            <a:ext cx="1808187" cy="861774"/>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Huge FDI </a:t>
            </a:r>
          </a:p>
          <a:p>
            <a:pPr algn="ctr"/>
            <a:r>
              <a:rPr lang="en-US" sz="1400" b="1" dirty="0" smtClean="0">
                <a:solidFill>
                  <a:schemeClr val="bg1"/>
                </a:solidFill>
                <a:latin typeface="Arial" pitchFamily="34" charset="0"/>
                <a:cs typeface="Arial" pitchFamily="34" charset="0"/>
              </a:rPr>
              <a:t>demand - Education, </a:t>
            </a:r>
          </a:p>
          <a:p>
            <a:pPr algn="ctr"/>
            <a:r>
              <a:rPr lang="en-US" sz="1400" b="1" dirty="0" smtClean="0">
                <a:solidFill>
                  <a:schemeClr val="bg1"/>
                </a:solidFill>
                <a:latin typeface="Arial" pitchFamily="34" charset="0"/>
                <a:cs typeface="Arial" pitchFamily="34" charset="0"/>
              </a:rPr>
              <a:t>Health care and</a:t>
            </a:r>
          </a:p>
          <a:p>
            <a:pPr algn="ctr"/>
            <a:r>
              <a:rPr lang="en-US" sz="1400" b="1" dirty="0" smtClean="0">
                <a:solidFill>
                  <a:schemeClr val="bg1"/>
                </a:solidFill>
                <a:latin typeface="Arial" pitchFamily="34" charset="0"/>
                <a:cs typeface="Arial" pitchFamily="34" charset="0"/>
              </a:rPr>
              <a:t> Infrastructure</a:t>
            </a:r>
            <a:endParaRPr lang="en-US" sz="1400" b="1" dirty="0">
              <a:solidFill>
                <a:schemeClr val="bg1"/>
              </a:solidFill>
              <a:latin typeface="Arial" pitchFamily="34" charset="0"/>
              <a:cs typeface="Arial" pitchFamily="34" charset="0"/>
            </a:endParaRPr>
          </a:p>
        </p:txBody>
      </p:sp>
      <p:sp>
        <p:nvSpPr>
          <p:cNvPr id="12" name="Text Box 11"/>
          <p:cNvSpPr txBox="1">
            <a:spLocks noChangeAspect="1" noChangeArrowheads="1"/>
          </p:cNvSpPr>
          <p:nvPr/>
        </p:nvSpPr>
        <p:spPr bwMode="gray">
          <a:xfrm>
            <a:off x="3827124" y="4891548"/>
            <a:ext cx="1521250" cy="1077218"/>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“FDI screen test” </a:t>
            </a:r>
          </a:p>
          <a:p>
            <a:pPr algn="ctr"/>
            <a:r>
              <a:rPr lang="en-US" sz="1400" b="1" dirty="0" smtClean="0">
                <a:solidFill>
                  <a:schemeClr val="bg1"/>
                </a:solidFill>
                <a:latin typeface="Arial" pitchFamily="34" charset="0"/>
                <a:cs typeface="Arial" pitchFamily="34" charset="0"/>
              </a:rPr>
              <a:t>procedures likely </a:t>
            </a:r>
          </a:p>
          <a:p>
            <a:pPr algn="ctr"/>
            <a:r>
              <a:rPr lang="en-US" sz="1400" b="1" dirty="0" smtClean="0">
                <a:solidFill>
                  <a:schemeClr val="bg1"/>
                </a:solidFill>
                <a:latin typeface="Arial" pitchFamily="34" charset="0"/>
                <a:cs typeface="Arial" pitchFamily="34" charset="0"/>
              </a:rPr>
              <a:t>to see light of the</a:t>
            </a:r>
          </a:p>
          <a:p>
            <a:pPr algn="ctr"/>
            <a:r>
              <a:rPr lang="en-US" sz="1400" b="1" dirty="0" smtClean="0">
                <a:solidFill>
                  <a:schemeClr val="bg1"/>
                </a:solidFill>
                <a:latin typeface="Arial" pitchFamily="34" charset="0"/>
                <a:cs typeface="Arial" pitchFamily="34" charset="0"/>
              </a:rPr>
              <a:t> day by end </a:t>
            </a:r>
          </a:p>
          <a:p>
            <a:pPr algn="ctr"/>
            <a:r>
              <a:rPr lang="en-US" sz="1400" b="1" dirty="0" smtClean="0">
                <a:solidFill>
                  <a:schemeClr val="bg1"/>
                </a:solidFill>
                <a:latin typeface="Arial" pitchFamily="34" charset="0"/>
                <a:cs typeface="Arial" pitchFamily="34" charset="0"/>
              </a:rPr>
              <a:t>of 2009</a:t>
            </a:r>
            <a:endParaRPr lang="en-US" sz="1400" b="1" dirty="0">
              <a:solidFill>
                <a:schemeClr val="bg1"/>
              </a:solidFill>
              <a:latin typeface="Arial" pitchFamily="34" charset="0"/>
              <a:cs typeface="Arial" pitchFamily="34" charset="0"/>
            </a:endParaRPr>
          </a:p>
        </p:txBody>
      </p:sp>
      <p:sp>
        <p:nvSpPr>
          <p:cNvPr id="13" name="Text Box 12"/>
          <p:cNvSpPr txBox="1">
            <a:spLocks noChangeAspect="1" noChangeArrowheads="1"/>
          </p:cNvSpPr>
          <p:nvPr/>
        </p:nvSpPr>
        <p:spPr bwMode="gray">
          <a:xfrm>
            <a:off x="3755342" y="3299698"/>
            <a:ext cx="1694310" cy="685188"/>
          </a:xfrm>
          <a:prstGeom prst="rect">
            <a:avLst/>
          </a:prstGeom>
          <a:noFill/>
          <a:ln w="9525" algn="ctr">
            <a:noFill/>
            <a:miter lim="800000"/>
            <a:headEnd/>
            <a:tailEnd/>
          </a:ln>
        </p:spPr>
        <p:txBody>
          <a:bodyPr wrap="none" lIns="0" tIns="0" rIns="0" bIns="0" anchor="ctr" anchorCtr="1">
            <a:spAutoFit/>
          </a:bodyPr>
          <a:lstStyle/>
          <a:p>
            <a:pPr lvl="0" algn="ctr">
              <a:lnSpc>
                <a:spcPct val="106000"/>
              </a:lnSpc>
              <a:buClr>
                <a:srgbClr val="000000"/>
              </a:buClr>
              <a:defRPr/>
            </a:pPr>
            <a:r>
              <a:rPr lang="en-US" altLang="ja-JP" sz="1400" b="1" dirty="0" smtClean="0">
                <a:solidFill>
                  <a:schemeClr val="bg1"/>
                </a:solidFill>
                <a:latin typeface="Arial" pitchFamily="34" charset="0"/>
                <a:cs typeface="Arial" pitchFamily="34" charset="0"/>
              </a:rPr>
              <a:t>Introduction of LLP </a:t>
            </a:r>
          </a:p>
          <a:p>
            <a:pPr lvl="0" algn="ctr">
              <a:lnSpc>
                <a:spcPct val="106000"/>
              </a:lnSpc>
              <a:buClr>
                <a:srgbClr val="000000"/>
              </a:buClr>
              <a:defRPr/>
            </a:pPr>
            <a:r>
              <a:rPr lang="en-US" altLang="ja-JP" sz="1400" b="1" dirty="0" smtClean="0">
                <a:solidFill>
                  <a:schemeClr val="bg1"/>
                </a:solidFill>
                <a:latin typeface="Arial" pitchFamily="34" charset="0"/>
                <a:cs typeface="Arial" pitchFamily="34" charset="0"/>
              </a:rPr>
              <a:t>in tax laws-FDI </a:t>
            </a:r>
          </a:p>
          <a:p>
            <a:pPr lvl="0" algn="ctr">
              <a:lnSpc>
                <a:spcPct val="106000"/>
              </a:lnSpc>
              <a:buClr>
                <a:srgbClr val="000000"/>
              </a:buClr>
              <a:defRPr/>
            </a:pPr>
            <a:r>
              <a:rPr lang="en-US" altLang="ja-JP" sz="1400" b="1" dirty="0" smtClean="0">
                <a:solidFill>
                  <a:schemeClr val="bg1"/>
                </a:solidFill>
                <a:latin typeface="Arial" pitchFamily="34" charset="0"/>
                <a:cs typeface="Arial" pitchFamily="34" charset="0"/>
              </a:rPr>
              <a:t>rules next </a:t>
            </a:r>
          </a:p>
        </p:txBody>
      </p:sp>
      <p:sp>
        <p:nvSpPr>
          <p:cNvPr id="14" name="Text Box 13"/>
          <p:cNvSpPr txBox="1">
            <a:spLocks noChangeAspect="1" noChangeArrowheads="1"/>
          </p:cNvSpPr>
          <p:nvPr/>
        </p:nvSpPr>
        <p:spPr bwMode="gray">
          <a:xfrm>
            <a:off x="2024877" y="2314537"/>
            <a:ext cx="1450718" cy="861774"/>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Retail sector </a:t>
            </a:r>
          </a:p>
          <a:p>
            <a:pPr algn="ctr"/>
            <a:r>
              <a:rPr lang="en-US" sz="1400" b="1" dirty="0" smtClean="0">
                <a:solidFill>
                  <a:schemeClr val="bg1"/>
                </a:solidFill>
                <a:latin typeface="Arial" pitchFamily="34" charset="0"/>
                <a:cs typeface="Arial" pitchFamily="34" charset="0"/>
              </a:rPr>
              <a:t>unlikely to be </a:t>
            </a:r>
          </a:p>
          <a:p>
            <a:pPr algn="ctr"/>
            <a:r>
              <a:rPr lang="en-US" sz="1400" b="1" dirty="0" smtClean="0">
                <a:solidFill>
                  <a:schemeClr val="bg1"/>
                </a:solidFill>
                <a:latin typeface="Arial" pitchFamily="34" charset="0"/>
                <a:cs typeface="Arial" pitchFamily="34" charset="0"/>
              </a:rPr>
              <a:t>liberalized in the </a:t>
            </a:r>
          </a:p>
          <a:p>
            <a:pPr algn="ctr"/>
            <a:r>
              <a:rPr lang="en-US" sz="1400" b="1" dirty="0" smtClean="0">
                <a:solidFill>
                  <a:schemeClr val="bg1"/>
                </a:solidFill>
                <a:latin typeface="Arial" pitchFamily="34" charset="0"/>
                <a:cs typeface="Arial" pitchFamily="34" charset="0"/>
              </a:rPr>
              <a:t>near future</a:t>
            </a:r>
            <a:endParaRPr lang="en-US" sz="1400" b="1" dirty="0">
              <a:solidFill>
                <a:schemeClr val="bg1"/>
              </a:solidFill>
              <a:latin typeface="Arial" pitchFamily="34" charset="0"/>
              <a:cs typeface="Arial" pitchFamily="34" charset="0"/>
            </a:endParaRPr>
          </a:p>
        </p:txBody>
      </p:sp>
      <p:sp>
        <p:nvSpPr>
          <p:cNvPr id="15" name="Text Box 14"/>
          <p:cNvSpPr txBox="1">
            <a:spLocks noChangeAspect="1" noChangeArrowheads="1"/>
          </p:cNvSpPr>
          <p:nvPr/>
        </p:nvSpPr>
        <p:spPr bwMode="gray">
          <a:xfrm>
            <a:off x="1815686" y="4205986"/>
            <a:ext cx="1869101" cy="646331"/>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FDI in </a:t>
            </a:r>
            <a:r>
              <a:rPr lang="en-US" sz="1400" b="1" dirty="0" err="1" smtClean="0">
                <a:solidFill>
                  <a:schemeClr val="bg1"/>
                </a:solidFill>
                <a:latin typeface="Arial" pitchFamily="34" charset="0"/>
                <a:cs typeface="Arial" pitchFamily="34" charset="0"/>
              </a:rPr>
              <a:t>Defence</a:t>
            </a:r>
            <a:endParaRPr lang="en-US" sz="1400" b="1" dirty="0" smtClean="0">
              <a:solidFill>
                <a:schemeClr val="bg1"/>
              </a:solidFill>
              <a:latin typeface="Arial" pitchFamily="34" charset="0"/>
              <a:cs typeface="Arial" pitchFamily="34" charset="0"/>
            </a:endParaRPr>
          </a:p>
          <a:p>
            <a:pPr algn="ctr"/>
            <a:r>
              <a:rPr lang="en-US" sz="1400" b="1" dirty="0" smtClean="0">
                <a:solidFill>
                  <a:schemeClr val="bg1"/>
                </a:solidFill>
                <a:latin typeface="Arial" pitchFamily="34" charset="0"/>
                <a:cs typeface="Arial" pitchFamily="34" charset="0"/>
              </a:rPr>
              <a:t> (26% to 49%) - Likely </a:t>
            </a:r>
          </a:p>
          <a:p>
            <a:pPr algn="ctr"/>
            <a:r>
              <a:rPr lang="en-US" sz="1400" b="1" dirty="0" smtClean="0">
                <a:solidFill>
                  <a:schemeClr val="bg1"/>
                </a:solidFill>
                <a:latin typeface="Arial" pitchFamily="34" charset="0"/>
                <a:cs typeface="Arial" pitchFamily="34" charset="0"/>
              </a:rPr>
              <a:t>by end of 2009</a:t>
            </a:r>
            <a:endParaRPr lang="en-US" sz="1400" b="1" dirty="0">
              <a:solidFill>
                <a:schemeClr val="bg1"/>
              </a:solidFill>
              <a:latin typeface="Arial" pitchFamily="34" charset="0"/>
              <a:cs typeface="Arial" pitchFamily="34" charset="0"/>
            </a:endParaRPr>
          </a:p>
        </p:txBody>
      </p:sp>
      <p:sp>
        <p:nvSpPr>
          <p:cNvPr id="16" name="Text Box 15"/>
          <p:cNvSpPr txBox="1">
            <a:spLocks noChangeAspect="1" noChangeArrowheads="1"/>
          </p:cNvSpPr>
          <p:nvPr/>
        </p:nvSpPr>
        <p:spPr bwMode="gray">
          <a:xfrm>
            <a:off x="5674215" y="2314537"/>
            <a:ext cx="1441100" cy="861774"/>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FDI in Insurance </a:t>
            </a:r>
          </a:p>
          <a:p>
            <a:pPr algn="ctr"/>
            <a:r>
              <a:rPr lang="en-US" sz="1400" b="1" dirty="0" smtClean="0">
                <a:solidFill>
                  <a:schemeClr val="bg1"/>
                </a:solidFill>
                <a:latin typeface="Arial" pitchFamily="34" charset="0"/>
                <a:cs typeface="Arial" pitchFamily="34" charset="0"/>
              </a:rPr>
              <a:t>(26% to 49%) – </a:t>
            </a:r>
          </a:p>
          <a:p>
            <a:pPr algn="ctr"/>
            <a:r>
              <a:rPr lang="en-US" sz="1400" b="1" dirty="0" smtClean="0">
                <a:solidFill>
                  <a:schemeClr val="bg1"/>
                </a:solidFill>
                <a:latin typeface="Arial" pitchFamily="34" charset="0"/>
                <a:cs typeface="Arial" pitchFamily="34" charset="0"/>
              </a:rPr>
              <a:t>The uncertainty </a:t>
            </a:r>
          </a:p>
          <a:p>
            <a:pPr algn="ctr"/>
            <a:r>
              <a:rPr lang="en-US" sz="1400" b="1" dirty="0" smtClean="0">
                <a:solidFill>
                  <a:schemeClr val="bg1"/>
                </a:solidFill>
                <a:latin typeface="Arial" pitchFamily="34" charset="0"/>
                <a:cs typeface="Arial" pitchFamily="34" charset="0"/>
              </a:rPr>
              <a:t>continues</a:t>
            </a:r>
            <a:endParaRPr lang="en-US" sz="1400" b="1" dirty="0">
              <a:solidFill>
                <a:schemeClr val="bg1"/>
              </a:solidFill>
              <a:latin typeface="Arial" pitchFamily="34" charset="0"/>
              <a:cs typeface="Arial" pitchFamily="34" charset="0"/>
            </a:endParaRPr>
          </a:p>
        </p:txBody>
      </p:sp>
      <p:sp>
        <p:nvSpPr>
          <p:cNvPr id="17" name="Text Box 16"/>
          <p:cNvSpPr txBox="1">
            <a:spLocks noChangeAspect="1" noChangeArrowheads="1"/>
          </p:cNvSpPr>
          <p:nvPr/>
        </p:nvSpPr>
        <p:spPr bwMode="gray">
          <a:xfrm>
            <a:off x="5713489" y="4098264"/>
            <a:ext cx="1362552" cy="861774"/>
          </a:xfrm>
          <a:prstGeom prst="rect">
            <a:avLst/>
          </a:prstGeom>
          <a:noFill/>
          <a:ln w="9525" algn="ctr">
            <a:noFill/>
            <a:miter lim="800000"/>
            <a:headEnd/>
            <a:tailEnd/>
          </a:ln>
        </p:spPr>
        <p:txBody>
          <a:bodyPr wrap="none" lIns="0" tIns="0" rIns="0" bIns="0" anchor="ctr" anchorCtr="1">
            <a:spAutoFit/>
          </a:bodyPr>
          <a:lstStyle/>
          <a:p>
            <a:pPr algn="ctr"/>
            <a:r>
              <a:rPr lang="en-US" sz="1400" b="1" dirty="0" smtClean="0">
                <a:solidFill>
                  <a:schemeClr val="bg1"/>
                </a:solidFill>
                <a:latin typeface="Arial" pitchFamily="34" charset="0"/>
                <a:cs typeface="Arial" pitchFamily="34" charset="0"/>
              </a:rPr>
              <a:t>Upcoming </a:t>
            </a:r>
          </a:p>
          <a:p>
            <a:pPr algn="ctr"/>
            <a:r>
              <a:rPr lang="en-US" sz="1400" b="1" dirty="0" smtClean="0">
                <a:solidFill>
                  <a:schemeClr val="bg1"/>
                </a:solidFill>
                <a:latin typeface="Arial" pitchFamily="34" charset="0"/>
                <a:cs typeface="Arial" pitchFamily="34" charset="0"/>
              </a:rPr>
              <a:t>sectors - Urban </a:t>
            </a:r>
          </a:p>
          <a:p>
            <a:pPr algn="ctr"/>
            <a:r>
              <a:rPr lang="en-US" sz="1400" b="1" dirty="0" smtClean="0">
                <a:solidFill>
                  <a:schemeClr val="bg1"/>
                </a:solidFill>
                <a:latin typeface="Arial" pitchFamily="34" charset="0"/>
                <a:cs typeface="Arial" pitchFamily="34" charset="0"/>
              </a:rPr>
              <a:t>housing and </a:t>
            </a:r>
          </a:p>
          <a:p>
            <a:pPr algn="ctr"/>
            <a:r>
              <a:rPr lang="en-US" sz="1400" b="1" dirty="0" smtClean="0">
                <a:solidFill>
                  <a:schemeClr val="bg1"/>
                </a:solidFill>
                <a:latin typeface="Arial" pitchFamily="34" charset="0"/>
                <a:cs typeface="Arial" pitchFamily="34" charset="0"/>
              </a:rPr>
              <a:t>Textiles</a:t>
            </a:r>
            <a:endParaRPr lang="en-US" sz="1400" b="1" dirty="0">
              <a:solidFill>
                <a:schemeClr val="bg1"/>
              </a:solidFill>
              <a:latin typeface="Arial" pitchFamily="34" charset="0"/>
              <a:cs typeface="Arial" pitchFamily="34" charset="0"/>
            </a:endParaRPr>
          </a:p>
        </p:txBody>
      </p:sp>
      <p:sp>
        <p:nvSpPr>
          <p:cNvPr id="19"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13</a:t>
            </a:fld>
            <a:endParaRPr lang="en-GB"/>
          </a:p>
        </p:txBody>
      </p:sp>
      <p:sp>
        <p:nvSpPr>
          <p:cNvPr id="20"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
        <p:nvSpPr>
          <p:cNvPr id="21"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lang="en-US" sz="2400" b="1" dirty="0" smtClean="0">
                <a:solidFill>
                  <a:srgbClr val="002776"/>
                </a:solidFill>
                <a:latin typeface="Arial" pitchFamily="34" charset="0"/>
                <a:cs typeface="Arial" pitchFamily="34" charset="0"/>
              </a:rPr>
              <a:t>FDI – peeping into the future</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INMUM0801\users\Pbcgrp\Pbcstaff\pbcgroup\pbcstaff\agt\Presentations\Deloitte pictures\Folder1\Folder 2\Folder3\Folder4\Folder 5\Folder 6\Folder 7\bzi_gro_glb_ho_348_hi.jpg"/>
          <p:cNvPicPr>
            <a:picLocks noChangeAspect="1" noChangeArrowheads="1"/>
          </p:cNvPicPr>
          <p:nvPr/>
        </p:nvPicPr>
        <p:blipFill>
          <a:blip r:embed="rId3" cstate="print"/>
          <a:srcRect l="8151" t="33305" r="29973" b="4591"/>
          <a:stretch>
            <a:fillRect/>
          </a:stretch>
        </p:blipFill>
        <p:spPr bwMode="auto">
          <a:xfrm flipH="1">
            <a:off x="3048000" y="1295400"/>
            <a:ext cx="5580899" cy="3733800"/>
          </a:xfrm>
          <a:prstGeom prst="rect">
            <a:avLst/>
          </a:prstGeom>
          <a:noFill/>
          <a:ln w="9525">
            <a:noFill/>
            <a:miter lim="800000"/>
            <a:headEnd/>
            <a:tailEnd/>
          </a:ln>
        </p:spPr>
      </p:pic>
      <p:sp>
        <p:nvSpPr>
          <p:cNvPr id="4" name="Title 1"/>
          <p:cNvSpPr>
            <a:spLocks noGrp="1"/>
          </p:cNvSpPr>
          <p:nvPr>
            <p:ph type="title"/>
          </p:nvPr>
        </p:nvSpPr>
        <p:spPr>
          <a:xfrm>
            <a:off x="356616" y="1826736"/>
            <a:ext cx="8424000" cy="800219"/>
          </a:xfrm>
        </p:spPr>
        <p:txBody>
          <a:bodyPr>
            <a:normAutofit/>
          </a:bodyPr>
          <a:lstStyle/>
          <a:p>
            <a:pPr algn="l"/>
            <a:r>
              <a:rPr lang="en-US" sz="2800" b="1" dirty="0" smtClean="0">
                <a:solidFill>
                  <a:srgbClr val="002776"/>
                </a:solidFill>
                <a:latin typeface="Arial" pitchFamily="34" charset="0"/>
                <a:cs typeface="Arial" pitchFamily="34" charset="0"/>
              </a:rPr>
              <a:t>Thank you</a:t>
            </a:r>
            <a:endParaRPr lang="en-GB" sz="2800" b="1" dirty="0">
              <a:solidFill>
                <a:srgbClr val="002776"/>
              </a:solidFill>
              <a:latin typeface="Arial" pitchFamily="34" charset="0"/>
              <a:cs typeface="Arial" pitchFamily="34" charset="0"/>
            </a:endParaRPr>
          </a:p>
        </p:txBody>
      </p:sp>
      <p:sp>
        <p:nvSpPr>
          <p:cNvPr id="7" name="TextBox 6"/>
          <p:cNvSpPr txBox="1"/>
          <p:nvPr/>
        </p:nvSpPr>
        <p:spPr>
          <a:xfrm>
            <a:off x="356616" y="5102352"/>
            <a:ext cx="8458200" cy="1200329"/>
          </a:xfrm>
          <a:prstGeom prst="rect">
            <a:avLst/>
          </a:prstGeom>
          <a:noFill/>
        </p:spPr>
        <p:txBody>
          <a:bodyPr wrap="square" rtlCol="0">
            <a:spAutoFit/>
          </a:bodyPr>
          <a:lstStyle/>
          <a:p>
            <a:r>
              <a:rPr lang="en-US" sz="1200" dirty="0">
                <a:solidFill>
                  <a:srgbClr val="002776"/>
                </a:solidFill>
                <a:latin typeface="Arial" pitchFamily="34" charset="0"/>
                <a:cs typeface="Arial" pitchFamily="34" charset="0"/>
              </a:rPr>
              <a:t>The information contained in this material is intended for discussion purposes. The addressee is hereby notified that any disclosure, copy, or distribution of this material or the contents thereof may be unlawful and is strictly prohibited. Also the contents cannot be considered as any opinion / advice and should not be used basis for any decision. Before taking any decision / advice please consult a qualified professional advisor. While due care has been taken to ensure the accuracy of the information contained herein, no warranty, express or implied, is being made, as regards the accuracy and adequacy of the information contained herein</a:t>
            </a:r>
          </a:p>
        </p:txBody>
      </p:sp>
      <p:sp>
        <p:nvSpPr>
          <p:cNvPr id="9"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solidFill>
                  <a:srgbClr val="002776"/>
                </a:solidFill>
              </a:rPr>
              <a:pPr/>
              <a:t>14</a:t>
            </a:fld>
            <a:endParaRPr lang="en-GB" dirty="0">
              <a:solidFill>
                <a:srgbClr val="002776"/>
              </a:solidFill>
            </a:endParaRPr>
          </a:p>
        </p:txBody>
      </p:sp>
      <p:sp>
        <p:nvSpPr>
          <p:cNvPr id="10" name="Footer Placeholder 3"/>
          <p:cNvSpPr>
            <a:spLocks noGrp="1"/>
          </p:cNvSpPr>
          <p:nvPr>
            <p:ph type="ftr" sz="quarter" idx="11"/>
          </p:nvPr>
        </p:nvSpPr>
        <p:spPr>
          <a:xfrm>
            <a:off x="720000" y="6570000"/>
            <a:ext cx="5400000" cy="123111"/>
          </a:xfrm>
        </p:spPr>
        <p:txBody>
          <a:bodyPr/>
          <a:lstStyle/>
          <a:p>
            <a:pPr algn="l"/>
            <a:r>
              <a:rPr lang="en-GB" dirty="0" smtClean="0">
                <a:solidFill>
                  <a:srgbClr val="002776"/>
                </a:solidFill>
              </a:rPr>
              <a:t>Deloitte</a:t>
            </a:r>
            <a:endParaRPr lang="en-GB" dirty="0">
              <a:solidFill>
                <a:srgbClr val="00277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2" cstate="print"/>
          <a:srcRect/>
          <a:stretch>
            <a:fillRect/>
          </a:stretch>
        </p:blipFill>
        <p:spPr bwMode="auto">
          <a:xfrm>
            <a:off x="4343400" y="3622580"/>
            <a:ext cx="4800600" cy="2822463"/>
          </a:xfrm>
          <a:prstGeom prst="rect">
            <a:avLst/>
          </a:prstGeom>
          <a:noFill/>
          <a:ln w="9525">
            <a:noFill/>
            <a:miter lim="800000"/>
            <a:headEnd/>
            <a:tailEnd/>
          </a:ln>
        </p:spPr>
      </p:pic>
      <p:sp>
        <p:nvSpPr>
          <p:cNvPr id="4" name="Title 1"/>
          <p:cNvSpPr txBox="1">
            <a:spLocks/>
          </p:cNvSpPr>
          <p:nvPr/>
        </p:nvSpPr>
        <p:spPr>
          <a:xfrm>
            <a:off x="356616" y="236990"/>
            <a:ext cx="5299075" cy="630238"/>
          </a:xfrm>
          <a:prstGeom prst="rect">
            <a:avLst/>
          </a:prstGeom>
        </p:spPr>
        <p:txBody>
          <a:bodyPr vert="horz" lIns="91440" tIns="45720" rIns="91440" bIns="45720" rtlCol="0" anchor="ctr">
            <a:noAutofit/>
          </a:bodyPr>
          <a:lstStyle/>
          <a:p>
            <a:pPr lvl="0">
              <a:spcBef>
                <a:spcPct val="0"/>
              </a:spcBef>
              <a:defRPr/>
            </a:pPr>
            <a:r>
              <a:rPr lang="en-US" sz="2400" b="1" dirty="0" smtClean="0">
                <a:solidFill>
                  <a:srgbClr val="002776"/>
                </a:solidFill>
                <a:latin typeface="Arial" pitchFamily="34" charset="0"/>
                <a:cs typeface="Arial" pitchFamily="34" charset="0"/>
              </a:rPr>
              <a:t>Key Takeaways from the session</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6" name="Rectangle 5"/>
          <p:cNvSpPr txBox="1">
            <a:spLocks/>
          </p:cNvSpPr>
          <p:nvPr/>
        </p:nvSpPr>
        <p:spPr>
          <a:xfrm>
            <a:off x="356615" y="1143000"/>
            <a:ext cx="6442389" cy="2438400"/>
          </a:xfrm>
          <a:prstGeom prst="rect">
            <a:avLst/>
          </a:prstGeom>
        </p:spPr>
        <p:txBody>
          <a:bodyPr vert="horz" lIns="91440" tIns="45720" rIns="91440" bIns="45720" rtlCol="0">
            <a:normAutofit/>
          </a:bodyPr>
          <a:lstStyle/>
          <a:p>
            <a:pPr marL="182880" indent="-182880">
              <a:buFont typeface="Arial" pitchFamily="34" charset="0"/>
              <a:buChar char="•"/>
            </a:pPr>
            <a:r>
              <a:rPr lang="en-US" sz="2000" dirty="0" smtClean="0">
                <a:solidFill>
                  <a:srgbClr val="002776"/>
                </a:solidFill>
                <a:latin typeface="Arial" pitchFamily="34" charset="0"/>
                <a:cs typeface="Arial" pitchFamily="34" charset="0"/>
              </a:rPr>
              <a:t>Current FDI scenario</a:t>
            </a:r>
          </a:p>
          <a:p>
            <a:pPr marL="182880" indent="-182880"/>
            <a:endParaRPr lang="en-US" sz="2000" dirty="0" smtClean="0">
              <a:solidFill>
                <a:srgbClr val="002776"/>
              </a:solidFill>
              <a:latin typeface="Arial" pitchFamily="34" charset="0"/>
              <a:cs typeface="Arial" pitchFamily="34" charset="0"/>
            </a:endParaRPr>
          </a:p>
          <a:p>
            <a:pPr marL="182880" indent="-182880">
              <a:buFont typeface="Arial" pitchFamily="34" charset="0"/>
              <a:buChar char="•"/>
            </a:pPr>
            <a:r>
              <a:rPr lang="en-US" sz="2000" dirty="0" smtClean="0">
                <a:solidFill>
                  <a:srgbClr val="002776"/>
                </a:solidFill>
                <a:latin typeface="Arial" pitchFamily="34" charset="0"/>
                <a:cs typeface="Arial" pitchFamily="34" charset="0"/>
              </a:rPr>
              <a:t>Indirect FDI – An update</a:t>
            </a:r>
          </a:p>
          <a:p>
            <a:pPr marL="182880" indent="-182880"/>
            <a:endParaRPr lang="en-US" sz="2000" dirty="0" smtClean="0">
              <a:solidFill>
                <a:srgbClr val="002776"/>
              </a:solidFill>
              <a:latin typeface="Arial" pitchFamily="34" charset="0"/>
              <a:cs typeface="Arial" pitchFamily="34" charset="0"/>
            </a:endParaRPr>
          </a:p>
          <a:p>
            <a:pPr marL="182880" indent="-182880">
              <a:buFont typeface="Arial" pitchFamily="34" charset="0"/>
              <a:buChar char="•"/>
            </a:pPr>
            <a:r>
              <a:rPr lang="en-US" sz="2000" dirty="0" smtClean="0">
                <a:solidFill>
                  <a:srgbClr val="002776"/>
                </a:solidFill>
                <a:latin typeface="Arial" pitchFamily="34" charset="0"/>
                <a:cs typeface="Arial" pitchFamily="34" charset="0"/>
              </a:rPr>
              <a:t>Recent developments</a:t>
            </a:r>
          </a:p>
          <a:p>
            <a:pPr marL="182880" indent="-182880">
              <a:buFont typeface="Arial" pitchFamily="34" charset="0"/>
              <a:buChar char="•"/>
            </a:pPr>
            <a:endParaRPr lang="en-US" sz="2000" dirty="0" smtClean="0">
              <a:solidFill>
                <a:srgbClr val="002776"/>
              </a:solidFill>
              <a:latin typeface="Arial" pitchFamily="34" charset="0"/>
              <a:cs typeface="Arial" pitchFamily="34" charset="0"/>
            </a:endParaRPr>
          </a:p>
          <a:p>
            <a:pPr marL="182880" indent="-182880">
              <a:buFont typeface="Arial" pitchFamily="34" charset="0"/>
              <a:buChar char="•"/>
            </a:pPr>
            <a:r>
              <a:rPr lang="en-US" sz="2000" dirty="0" smtClean="0">
                <a:solidFill>
                  <a:srgbClr val="002776"/>
                </a:solidFill>
                <a:latin typeface="Arial" pitchFamily="34" charset="0"/>
                <a:cs typeface="Arial" pitchFamily="34" charset="0"/>
              </a:rPr>
              <a:t>FDI – a peep into the future</a:t>
            </a:r>
          </a:p>
          <a:p>
            <a:pPr marL="182880" indent="-182880">
              <a:buFont typeface="Arial" pitchFamily="34" charset="0"/>
              <a:buChar char="•"/>
            </a:pPr>
            <a:endParaRPr lang="en-US" sz="2000" dirty="0" smtClean="0">
              <a:solidFill>
                <a:srgbClr val="002776"/>
              </a:solidFill>
              <a:latin typeface="Arial" pitchFamily="34" charset="0"/>
              <a:cs typeface="Arial" pitchFamily="34" charset="0"/>
            </a:endParaRPr>
          </a:p>
          <a:p>
            <a:endParaRPr lang="en-US" sz="2000" dirty="0" smtClean="0">
              <a:solidFill>
                <a:srgbClr val="002776"/>
              </a:solidFill>
              <a:latin typeface="Arial" pitchFamily="34" charset="0"/>
              <a:cs typeface="Arial" pitchFamily="34" charset="0"/>
            </a:endParaRPr>
          </a:p>
          <a:p>
            <a:pPr marL="339725" marR="0" lvl="4" indent="-339725"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
        <p:nvSpPr>
          <p:cNvPr id="10"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2</a:t>
            </a:fld>
            <a:endParaRPr lang="en-GB"/>
          </a:p>
        </p:txBody>
      </p:sp>
      <p:sp>
        <p:nvSpPr>
          <p:cNvPr id="11"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noChangeArrowheads="1"/>
          </p:cNvPicPr>
          <p:nvPr/>
        </p:nvPicPr>
        <p:blipFill>
          <a:blip r:embed="rId2" cstate="print"/>
          <a:srcRect/>
          <a:stretch>
            <a:fillRect/>
          </a:stretch>
        </p:blipFill>
        <p:spPr bwMode="auto">
          <a:xfrm>
            <a:off x="4114800" y="2675604"/>
            <a:ext cx="5029200" cy="3771900"/>
          </a:xfrm>
          <a:prstGeom prst="rect">
            <a:avLst/>
          </a:prstGeom>
          <a:noFill/>
          <a:ln w="9525">
            <a:noFill/>
            <a:miter lim="800000"/>
            <a:headEnd/>
            <a:tailEnd/>
          </a:ln>
        </p:spPr>
      </p:pic>
      <p:sp>
        <p:nvSpPr>
          <p:cNvPr id="5" name="Title 1"/>
          <p:cNvSpPr>
            <a:spLocks noGrp="1"/>
          </p:cNvSpPr>
          <p:nvPr>
            <p:ph type="title"/>
          </p:nvPr>
        </p:nvSpPr>
        <p:spPr>
          <a:xfrm>
            <a:off x="356616" y="1399032"/>
            <a:ext cx="8423275" cy="1600200"/>
          </a:xfrm>
        </p:spPr>
        <p:txBody>
          <a:bodyPr>
            <a:noAutofit/>
          </a:bodyPr>
          <a:lstStyle/>
          <a:p>
            <a:pPr algn="l" fontAlgn="auto">
              <a:lnSpc>
                <a:spcPts val="4888"/>
              </a:lnSpc>
              <a:spcAft>
                <a:spcPts val="0"/>
              </a:spcAft>
              <a:defRPr/>
            </a:pPr>
            <a:r>
              <a:rPr lang="en-US" sz="2800" b="1" dirty="0" smtClean="0">
                <a:solidFill>
                  <a:srgbClr val="002776"/>
                </a:solidFill>
                <a:latin typeface="Arial" pitchFamily="34" charset="0"/>
                <a:cs typeface="Arial" pitchFamily="34" charset="0"/>
              </a:rPr>
              <a:t>Current FDI scenario</a:t>
            </a:r>
            <a:endParaRPr lang="en-US" sz="2800" b="1" dirty="0">
              <a:solidFill>
                <a:srgbClr val="002776"/>
              </a:solidFill>
              <a:latin typeface="Arial" pitchFamily="34" charset="0"/>
              <a:cs typeface="Arial" pitchFamily="34" charset="0"/>
            </a:endParaRPr>
          </a:p>
        </p:txBody>
      </p:sp>
      <p:sp>
        <p:nvSpPr>
          <p:cNvPr id="8"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3</a:t>
            </a:fld>
            <a:endParaRPr lang="en-GB"/>
          </a:p>
        </p:txBody>
      </p:sp>
      <p:sp>
        <p:nvSpPr>
          <p:cNvPr id="9"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lang="en-US" sz="2400" b="1" dirty="0" smtClean="0">
                <a:solidFill>
                  <a:srgbClr val="002776"/>
                </a:solidFill>
                <a:latin typeface="Arial" pitchFamily="34" charset="0"/>
                <a:cs typeface="Arial" pitchFamily="34" charset="0"/>
              </a:rPr>
              <a:t>Current FDI scenario</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16"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4</a:t>
            </a:fld>
            <a:endParaRPr lang="en-GB"/>
          </a:p>
        </p:txBody>
      </p:sp>
      <p:sp>
        <p:nvSpPr>
          <p:cNvPr id="17"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
        <p:nvSpPr>
          <p:cNvPr id="20" name="AutoShape 6"/>
          <p:cNvSpPr>
            <a:spLocks noChangeAspect="1" noChangeArrowheads="1"/>
          </p:cNvSpPr>
          <p:nvPr/>
        </p:nvSpPr>
        <p:spPr bwMode="gray">
          <a:xfrm>
            <a:off x="356615" y="1344167"/>
            <a:ext cx="2353194" cy="1113340"/>
          </a:xfrm>
          <a:prstGeom prst="homePlate">
            <a:avLst>
              <a:gd name="adj" fmla="val 57244"/>
            </a:avLst>
          </a:prstGeom>
          <a:solidFill>
            <a:srgbClr val="00A1DE"/>
          </a:solidFill>
          <a:ln w="9525" algn="ctr">
            <a:noFill/>
            <a:miter lim="800000"/>
            <a:headEnd/>
            <a:tailEnd/>
          </a:ln>
        </p:spPr>
        <p:txBody>
          <a:bodyPr anchor="ctr"/>
          <a:lstStyle/>
          <a:p>
            <a:pPr defTabSz="977900" fontAlgn="auto">
              <a:lnSpc>
                <a:spcPct val="90000"/>
              </a:lnSpc>
              <a:spcAft>
                <a:spcPct val="35000"/>
              </a:spcAft>
              <a:defRPr/>
            </a:pPr>
            <a:r>
              <a:rPr lang="en-US" sz="1600" b="1" dirty="0" smtClean="0">
                <a:solidFill>
                  <a:schemeClr val="bg1"/>
                </a:solidFill>
                <a:latin typeface="Arial" pitchFamily="34" charset="0"/>
                <a:cs typeface="Arial" pitchFamily="34" charset="0"/>
              </a:rPr>
              <a:t>Regulators of inbound investment</a:t>
            </a:r>
            <a:endParaRPr lang="en-US" sz="1600" b="1" dirty="0">
              <a:solidFill>
                <a:schemeClr val="bg1"/>
              </a:solidFill>
              <a:latin typeface="Arial" pitchFamily="34" charset="0"/>
              <a:cs typeface="Arial" pitchFamily="34" charset="0"/>
            </a:endParaRPr>
          </a:p>
        </p:txBody>
      </p:sp>
      <p:sp>
        <p:nvSpPr>
          <p:cNvPr id="21" name="AutoShape 7"/>
          <p:cNvSpPr>
            <a:spLocks noChangeAspect="1" noChangeArrowheads="1"/>
          </p:cNvSpPr>
          <p:nvPr/>
        </p:nvSpPr>
        <p:spPr bwMode="gray">
          <a:xfrm>
            <a:off x="356615" y="2775156"/>
            <a:ext cx="2353194" cy="1113340"/>
          </a:xfrm>
          <a:prstGeom prst="homePlate">
            <a:avLst>
              <a:gd name="adj" fmla="val 57244"/>
            </a:avLst>
          </a:prstGeom>
          <a:solidFill>
            <a:srgbClr val="00A1DE"/>
          </a:solidFill>
          <a:ln w="9525" algn="ctr">
            <a:noFill/>
            <a:miter lim="800000"/>
            <a:headEnd/>
            <a:tailEnd/>
          </a:ln>
        </p:spPr>
        <p:txBody>
          <a:bodyPr anchor="ctr"/>
          <a:lstStyle/>
          <a:p>
            <a:pPr defTabSz="977900" fontAlgn="auto">
              <a:lnSpc>
                <a:spcPct val="90000"/>
              </a:lnSpc>
              <a:spcAft>
                <a:spcPct val="35000"/>
              </a:spcAft>
              <a:defRPr/>
            </a:pPr>
            <a:r>
              <a:rPr lang="en-US" sz="1600" b="1" dirty="0" smtClean="0">
                <a:solidFill>
                  <a:schemeClr val="bg1"/>
                </a:solidFill>
                <a:latin typeface="Arial" pitchFamily="34" charset="0"/>
                <a:cs typeface="Arial" pitchFamily="34" charset="0"/>
              </a:rPr>
              <a:t>Key regulations</a:t>
            </a:r>
            <a:endParaRPr lang="en-US" sz="1600" b="1" dirty="0">
              <a:solidFill>
                <a:schemeClr val="bg1"/>
              </a:solidFill>
              <a:latin typeface="Arial" pitchFamily="34" charset="0"/>
              <a:cs typeface="Arial" pitchFamily="34" charset="0"/>
            </a:endParaRPr>
          </a:p>
        </p:txBody>
      </p:sp>
      <p:sp>
        <p:nvSpPr>
          <p:cNvPr id="22" name="AutoShape 8"/>
          <p:cNvSpPr>
            <a:spLocks noChangeAspect="1" noChangeArrowheads="1"/>
          </p:cNvSpPr>
          <p:nvPr/>
        </p:nvSpPr>
        <p:spPr bwMode="gray">
          <a:xfrm>
            <a:off x="356615" y="4220463"/>
            <a:ext cx="2353194" cy="1113340"/>
          </a:xfrm>
          <a:prstGeom prst="homePlate">
            <a:avLst>
              <a:gd name="adj" fmla="val 57244"/>
            </a:avLst>
          </a:prstGeom>
          <a:solidFill>
            <a:srgbClr val="00A1DE"/>
          </a:solidFill>
          <a:ln w="9525" algn="ctr">
            <a:noFill/>
            <a:miter lim="800000"/>
            <a:headEnd/>
            <a:tailEnd/>
          </a:ln>
        </p:spPr>
        <p:txBody>
          <a:bodyPr anchor="ctr"/>
          <a:lstStyle/>
          <a:p>
            <a:pPr defTabSz="977900" fontAlgn="auto">
              <a:lnSpc>
                <a:spcPct val="90000"/>
              </a:lnSpc>
              <a:spcAft>
                <a:spcPct val="35000"/>
              </a:spcAft>
              <a:defRPr/>
            </a:pPr>
            <a:r>
              <a:rPr lang="en-US" sz="1600" b="1" dirty="0" smtClean="0">
                <a:solidFill>
                  <a:schemeClr val="bg1"/>
                </a:solidFill>
                <a:latin typeface="Arial" pitchFamily="34" charset="0"/>
                <a:cs typeface="Arial" pitchFamily="34" charset="0"/>
              </a:rPr>
              <a:t>General framework</a:t>
            </a:r>
            <a:endParaRPr lang="en-US" sz="1600" b="1" dirty="0">
              <a:solidFill>
                <a:schemeClr val="bg1"/>
              </a:solidFill>
              <a:latin typeface="Arial" pitchFamily="34" charset="0"/>
              <a:cs typeface="Arial" pitchFamily="34" charset="0"/>
            </a:endParaRPr>
          </a:p>
        </p:txBody>
      </p:sp>
      <p:sp>
        <p:nvSpPr>
          <p:cNvPr id="23" name="Text Placeholder 22"/>
          <p:cNvSpPr txBox="1">
            <a:spLocks/>
          </p:cNvSpPr>
          <p:nvPr/>
        </p:nvSpPr>
        <p:spPr bwMode="auto">
          <a:xfrm>
            <a:off x="2887086" y="1344167"/>
            <a:ext cx="5875914" cy="896938"/>
          </a:xfrm>
          <a:prstGeom prst="rect">
            <a:avLst/>
          </a:prstGeom>
        </p:spPr>
        <p:txBody>
          <a:bodyPr lIns="0" tIns="0" rIns="0" bIns="0"/>
          <a:lstStyle/>
          <a:p>
            <a:pPr marL="182880" lvl="1" indent="-182880" defTabSz="533400">
              <a:lnSpc>
                <a:spcPct val="110000"/>
              </a:lnSpc>
              <a:spcAft>
                <a:spcPct val="15000"/>
              </a:spcAft>
              <a:buFontTx/>
              <a:buChar char="••"/>
              <a:defRPr/>
            </a:pPr>
            <a:r>
              <a:rPr lang="en-US" sz="1600" dirty="0" smtClean="0">
                <a:solidFill>
                  <a:srgbClr val="002776"/>
                </a:solidFill>
                <a:latin typeface="Arial" pitchFamily="34" charset="0"/>
                <a:cs typeface="Arial" pitchFamily="34" charset="0"/>
              </a:rPr>
              <a:t>Reserve Bank of India (“RBI”)</a:t>
            </a:r>
          </a:p>
          <a:p>
            <a:pPr marL="182880" lvl="1" indent="-182880" defTabSz="533400">
              <a:lnSpc>
                <a:spcPct val="110000"/>
              </a:lnSpc>
              <a:spcAft>
                <a:spcPct val="15000"/>
              </a:spcAft>
              <a:buFontTx/>
              <a:buChar char="••"/>
              <a:defRPr/>
            </a:pPr>
            <a:r>
              <a:rPr lang="en-US" sz="1600" dirty="0" smtClean="0">
                <a:solidFill>
                  <a:srgbClr val="002776"/>
                </a:solidFill>
                <a:latin typeface="Arial" pitchFamily="34" charset="0"/>
                <a:cs typeface="Arial" pitchFamily="34" charset="0"/>
              </a:rPr>
              <a:t>Foreign Investment Promotion Board (“FIPB”)</a:t>
            </a:r>
          </a:p>
          <a:p>
            <a:pPr marL="182880" lvl="1" indent="-182880" defTabSz="533400">
              <a:lnSpc>
                <a:spcPct val="110000"/>
              </a:lnSpc>
              <a:spcAft>
                <a:spcPct val="15000"/>
              </a:spcAft>
              <a:buFontTx/>
              <a:buChar char="••"/>
              <a:defRPr/>
            </a:pPr>
            <a:endParaRPr lang="en-US" sz="1600" dirty="0" smtClean="0">
              <a:solidFill>
                <a:srgbClr val="002776"/>
              </a:solidFill>
              <a:latin typeface="Arial" pitchFamily="34" charset="0"/>
              <a:cs typeface="Arial" pitchFamily="34" charset="0"/>
            </a:endParaRPr>
          </a:p>
          <a:p>
            <a:pPr marL="182880" lvl="1" indent="-182880" defTabSz="533400" fontAlgn="auto">
              <a:lnSpc>
                <a:spcPct val="110000"/>
              </a:lnSpc>
              <a:spcAft>
                <a:spcPct val="15000"/>
              </a:spcAft>
              <a:buFontTx/>
              <a:buChar char="••"/>
              <a:defRPr/>
            </a:pPr>
            <a:endParaRPr lang="en-US" sz="1600" dirty="0">
              <a:solidFill>
                <a:srgbClr val="002776"/>
              </a:solidFill>
              <a:latin typeface="Arial" pitchFamily="34" charset="0"/>
              <a:cs typeface="Arial" pitchFamily="34" charset="0"/>
            </a:endParaRPr>
          </a:p>
          <a:p>
            <a:pPr marL="191002" marR="0" lvl="1" indent="-191002" algn="l" defTabSz="957998" rtl="0" eaLnBrk="1" fontAlgn="base" latinLnBrk="0" hangingPunct="1">
              <a:lnSpc>
                <a:spcPct val="106000"/>
              </a:lnSpc>
              <a:spcBef>
                <a:spcPts val="576"/>
              </a:spcBef>
              <a:spcAft>
                <a:spcPts val="0"/>
              </a:spcAft>
              <a:buClrTx/>
              <a:buSzTx/>
              <a:tabLst/>
              <a:defRPr/>
            </a:pPr>
            <a:endParaRPr kumimoji="0" lang="nl-NL" sz="1400" b="0" i="0" u="none" strike="noStrike" kern="1200" cap="none" spc="0" normalizeH="0" baseline="0" noProof="0" dirty="0" smtClean="0">
              <a:ln>
                <a:noFill/>
              </a:ln>
              <a:solidFill>
                <a:srgbClr val="002776"/>
              </a:solidFill>
              <a:effectLst/>
              <a:uLnTx/>
              <a:uFillTx/>
              <a:latin typeface="Arial"/>
              <a:ea typeface="+mj-ea"/>
              <a:cs typeface="+mj-cs"/>
            </a:endParaRPr>
          </a:p>
        </p:txBody>
      </p:sp>
      <p:sp>
        <p:nvSpPr>
          <p:cNvPr id="24" name="Text Placeholder 23"/>
          <p:cNvSpPr txBox="1">
            <a:spLocks/>
          </p:cNvSpPr>
          <p:nvPr/>
        </p:nvSpPr>
        <p:spPr bwMode="auto">
          <a:xfrm>
            <a:off x="2887086" y="2775156"/>
            <a:ext cx="5875914" cy="1122362"/>
          </a:xfrm>
          <a:prstGeom prst="rect">
            <a:avLst/>
          </a:prstGeom>
        </p:spPr>
        <p:txBody>
          <a:bodyPr lIns="0" tIns="0" rIns="0" bIns="0"/>
          <a:lstStyle/>
          <a:p>
            <a:pPr marL="191002" lvl="1" indent="-191002" defTabSz="957998" fontAlgn="base">
              <a:lnSpc>
                <a:spcPct val="106000"/>
              </a:lnSpc>
              <a:spcBef>
                <a:spcPts val="576"/>
              </a:spcBef>
              <a:buFont typeface="Arial" charset="0"/>
              <a:buChar char="•"/>
              <a:defRPr/>
            </a:pPr>
            <a:r>
              <a:rPr lang="en-US" sz="1600" dirty="0" smtClean="0">
                <a:solidFill>
                  <a:srgbClr val="002776"/>
                </a:solidFill>
                <a:latin typeface="Arial" pitchFamily="34" charset="0"/>
                <a:cs typeface="Arial" pitchFamily="34" charset="0"/>
              </a:rPr>
              <a:t>Foreign exchange management act, 1999 (“FEMA”)</a:t>
            </a:r>
          </a:p>
          <a:p>
            <a:pPr marL="182880" lvl="1" indent="-182880" defTabSz="957998" fontAlgn="base">
              <a:lnSpc>
                <a:spcPct val="106000"/>
              </a:lnSpc>
              <a:spcBef>
                <a:spcPts val="576"/>
              </a:spcBef>
              <a:buFont typeface="Arial" charset="0"/>
              <a:buChar char="•"/>
              <a:defRPr/>
            </a:pPr>
            <a:r>
              <a:rPr lang="en-US" sz="1600" dirty="0" smtClean="0">
                <a:solidFill>
                  <a:srgbClr val="002776"/>
                </a:solidFill>
                <a:latin typeface="Arial" pitchFamily="34" charset="0"/>
                <a:cs typeface="Arial" pitchFamily="34" charset="0"/>
              </a:rPr>
              <a:t>RBI regulations and circulars</a:t>
            </a:r>
          </a:p>
          <a:p>
            <a:pPr marL="182880" lvl="1" indent="-182880" defTabSz="957998" fontAlgn="base">
              <a:lnSpc>
                <a:spcPct val="106000"/>
              </a:lnSpc>
              <a:spcBef>
                <a:spcPts val="576"/>
              </a:spcBef>
              <a:buFont typeface="Arial" charset="0"/>
              <a:buChar char="•"/>
              <a:defRPr/>
            </a:pPr>
            <a:r>
              <a:rPr lang="en-US" sz="1600" dirty="0" smtClean="0">
                <a:solidFill>
                  <a:srgbClr val="002776"/>
                </a:solidFill>
                <a:latin typeface="Arial" pitchFamily="34" charset="0"/>
                <a:cs typeface="Arial" pitchFamily="34" charset="0"/>
              </a:rPr>
              <a:t>Press Notes issued by the department of industrial policy and promotion (“DIPP”)</a:t>
            </a:r>
          </a:p>
          <a:p>
            <a:pPr marL="182880" lvl="1" indent="-182880" defTabSz="957998" fontAlgn="base">
              <a:lnSpc>
                <a:spcPct val="106000"/>
              </a:lnSpc>
              <a:spcBef>
                <a:spcPts val="576"/>
              </a:spcBef>
              <a:buFont typeface="Arial" charset="0"/>
              <a:buChar char="•"/>
              <a:defRPr/>
            </a:pPr>
            <a:endParaRPr lang="en-US" sz="1600" dirty="0" smtClean="0">
              <a:solidFill>
                <a:srgbClr val="002776"/>
              </a:solidFill>
              <a:latin typeface="Arial" pitchFamily="34" charset="0"/>
              <a:cs typeface="Arial" pitchFamily="34" charset="0"/>
            </a:endParaRPr>
          </a:p>
          <a:p>
            <a:pPr marL="182880" lvl="1" indent="-182880" defTabSz="957998" fontAlgn="base">
              <a:lnSpc>
                <a:spcPct val="106000"/>
              </a:lnSpc>
              <a:spcBef>
                <a:spcPts val="576"/>
              </a:spcBef>
              <a:buFont typeface="Arial" charset="0"/>
              <a:buChar char="•"/>
              <a:defRPr/>
            </a:pPr>
            <a:endParaRPr lang="en-US" sz="1600" dirty="0">
              <a:solidFill>
                <a:srgbClr val="002776"/>
              </a:solidFill>
              <a:latin typeface="Arial" pitchFamily="34" charset="0"/>
              <a:cs typeface="Arial" pitchFamily="34" charset="0"/>
            </a:endParaRPr>
          </a:p>
          <a:p>
            <a:pPr marL="191002" marR="0" lvl="1" indent="-191002" algn="l" defTabSz="957998" rtl="0" eaLnBrk="1" fontAlgn="base" latinLnBrk="0" hangingPunct="1">
              <a:lnSpc>
                <a:spcPct val="106000"/>
              </a:lnSpc>
              <a:spcBef>
                <a:spcPts val="576"/>
              </a:spcBef>
              <a:spcAft>
                <a:spcPts val="0"/>
              </a:spcAft>
              <a:buClrTx/>
              <a:buSzTx/>
              <a:tabLst/>
              <a:defRPr/>
            </a:pPr>
            <a:endParaRPr kumimoji="0" lang="nl-NL" sz="1400" b="0" i="0" u="none" strike="noStrike" kern="1200" cap="none" spc="0" normalizeH="0" baseline="0" noProof="0" dirty="0" smtClean="0">
              <a:ln>
                <a:noFill/>
              </a:ln>
              <a:solidFill>
                <a:srgbClr val="002776"/>
              </a:solidFill>
              <a:effectLst/>
              <a:uLnTx/>
              <a:uFillTx/>
              <a:latin typeface="Arial"/>
              <a:ea typeface="+mj-ea"/>
              <a:cs typeface="+mj-cs"/>
            </a:endParaRPr>
          </a:p>
        </p:txBody>
      </p:sp>
      <p:sp>
        <p:nvSpPr>
          <p:cNvPr id="25" name="Text Placeholder 27"/>
          <p:cNvSpPr txBox="1">
            <a:spLocks/>
          </p:cNvSpPr>
          <p:nvPr/>
        </p:nvSpPr>
        <p:spPr bwMode="auto">
          <a:xfrm>
            <a:off x="2887086" y="4220463"/>
            <a:ext cx="5571114" cy="1125537"/>
          </a:xfrm>
          <a:prstGeom prst="rect">
            <a:avLst/>
          </a:prstGeom>
        </p:spPr>
        <p:txBody>
          <a:bodyPr lIns="0" tIns="0" rIns="0" bIns="0"/>
          <a:lstStyle/>
          <a:p>
            <a:pPr marL="182880" lvl="1" indent="-182880" defTabSz="957998" fontAlgn="base">
              <a:lnSpc>
                <a:spcPct val="106000"/>
              </a:lnSpc>
              <a:spcBef>
                <a:spcPts val="576"/>
              </a:spcBef>
              <a:buFont typeface="Arial" charset="0"/>
              <a:buChar char="•"/>
              <a:defRPr/>
            </a:pPr>
            <a:r>
              <a:rPr lang="en-US" sz="1600" dirty="0" smtClean="0">
                <a:solidFill>
                  <a:srgbClr val="002776"/>
                </a:solidFill>
                <a:latin typeface="Arial" pitchFamily="34" charset="0"/>
                <a:cs typeface="Arial" pitchFamily="34" charset="0"/>
              </a:rPr>
              <a:t>O100% FDI under automatic route in most sectors – Gradual relaxation</a:t>
            </a:r>
          </a:p>
          <a:p>
            <a:pPr marL="191002" lvl="1" indent="-191002" defTabSz="957998" fontAlgn="base">
              <a:lnSpc>
                <a:spcPct val="106000"/>
              </a:lnSpc>
              <a:spcBef>
                <a:spcPts val="576"/>
              </a:spcBef>
              <a:buFont typeface="Arial" charset="0"/>
              <a:buChar char="•"/>
              <a:defRPr/>
            </a:pPr>
            <a:r>
              <a:rPr lang="en-US" sz="1600" dirty="0" err="1" smtClean="0">
                <a:solidFill>
                  <a:srgbClr val="002776"/>
                </a:solidFill>
                <a:latin typeface="Arial" pitchFamily="34" charset="0"/>
                <a:cs typeface="Arial" pitchFamily="34" charset="0"/>
              </a:rPr>
              <a:t>CValuation</a:t>
            </a:r>
            <a:r>
              <a:rPr lang="en-US" sz="1600" dirty="0" smtClean="0">
                <a:solidFill>
                  <a:srgbClr val="002776"/>
                </a:solidFill>
                <a:latin typeface="Arial" pitchFamily="34" charset="0"/>
                <a:cs typeface="Arial" pitchFamily="34" charset="0"/>
              </a:rPr>
              <a:t> norms to be complied with</a:t>
            </a:r>
          </a:p>
          <a:p>
            <a:pPr marL="191002" lvl="1" indent="-191002" defTabSz="957998" fontAlgn="base">
              <a:lnSpc>
                <a:spcPct val="106000"/>
              </a:lnSpc>
              <a:spcBef>
                <a:spcPts val="576"/>
              </a:spcBef>
              <a:buFont typeface="Arial" charset="0"/>
              <a:buChar char="•"/>
              <a:defRPr/>
            </a:pPr>
            <a:r>
              <a:rPr lang="en-US" sz="1600" dirty="0" smtClean="0">
                <a:solidFill>
                  <a:srgbClr val="002776"/>
                </a:solidFill>
                <a:latin typeface="Arial" pitchFamily="34" charset="0"/>
                <a:cs typeface="Arial" pitchFamily="34" charset="0"/>
              </a:rPr>
              <a:t>FDI in certain sectors prohibited</a:t>
            </a:r>
          </a:p>
          <a:p>
            <a:pPr marL="191002" lvl="1" indent="-191002" defTabSz="957998" fontAlgn="base">
              <a:lnSpc>
                <a:spcPct val="106000"/>
              </a:lnSpc>
              <a:spcBef>
                <a:spcPts val="576"/>
              </a:spcBef>
              <a:buFont typeface="Arial" charset="0"/>
              <a:buChar char="•"/>
              <a:defRPr/>
            </a:pPr>
            <a:endParaRPr lang="en-US" sz="1600" dirty="0">
              <a:solidFill>
                <a:srgbClr val="002776"/>
              </a:solidFill>
              <a:latin typeface="Arial" pitchFamily="34" charset="0"/>
              <a:cs typeface="Arial" pitchFamily="34" charset="0"/>
            </a:endParaRPr>
          </a:p>
          <a:p>
            <a:pPr marL="191002" marR="0" lvl="1" indent="-191002" algn="l" defTabSz="957998" rtl="0" eaLnBrk="1" fontAlgn="base" latinLnBrk="0" hangingPunct="1">
              <a:lnSpc>
                <a:spcPct val="106000"/>
              </a:lnSpc>
              <a:spcBef>
                <a:spcPts val="576"/>
              </a:spcBef>
              <a:spcAft>
                <a:spcPts val="0"/>
              </a:spcAft>
              <a:buClrTx/>
              <a:buSzTx/>
              <a:buFont typeface="Arial" charset="0"/>
              <a:buChar char="•"/>
              <a:tabLst/>
              <a:defRPr/>
            </a:pPr>
            <a:endParaRPr kumimoji="0" lang="nl-NL" sz="1400" b="0" i="0" u="none" strike="noStrike" kern="1200" cap="none" spc="0" normalizeH="0" baseline="0" noProof="0" dirty="0" smtClean="0">
              <a:ln>
                <a:noFill/>
              </a:ln>
              <a:solidFill>
                <a:srgbClr val="002776"/>
              </a:solidFill>
              <a:effectLst/>
              <a:uLnTx/>
              <a:uFillTx/>
              <a:latin typeface="Arial"/>
              <a:ea typeface="+mj-ea"/>
              <a:cs typeface="+mj-cs"/>
            </a:endParaRPr>
          </a:p>
        </p:txBody>
      </p:sp>
      <p:sp>
        <p:nvSpPr>
          <p:cNvPr id="27" name="AutoShape 15"/>
          <p:cNvSpPr>
            <a:spLocks noChangeAspect="1" noChangeArrowheads="1"/>
          </p:cNvSpPr>
          <p:nvPr/>
        </p:nvSpPr>
        <p:spPr bwMode="auto">
          <a:xfrm>
            <a:off x="356616" y="5658612"/>
            <a:ext cx="7926134" cy="589788"/>
          </a:xfrm>
          <a:prstGeom prst="homePlate">
            <a:avLst>
              <a:gd name="adj" fmla="val 50010"/>
            </a:avLst>
          </a:prstGeom>
          <a:solidFill>
            <a:srgbClr val="002776"/>
          </a:solidFill>
          <a:ln w="6350" algn="ctr">
            <a:noFill/>
            <a:miter lim="800000"/>
            <a:headEnd type="none" w="sm" len="sm"/>
            <a:tailEnd type="none" w="sm" len="sm"/>
          </a:ln>
        </p:spPr>
        <p:txBody>
          <a:bodyPr tIns="91440" bIns="91440" anchor="ctr"/>
          <a:lstStyle/>
          <a:p>
            <a:pPr algn="ctr">
              <a:defRPr/>
            </a:pPr>
            <a:r>
              <a:rPr lang="en-US" sz="1600" b="1" dirty="0" smtClean="0">
                <a:solidFill>
                  <a:schemeClr val="bg1"/>
                </a:solidFill>
                <a:latin typeface="Arial" pitchFamily="34" charset="0"/>
                <a:cs typeface="Arial" pitchFamily="34" charset="0"/>
              </a:rPr>
              <a:t>Extremely liberal policy framework</a:t>
            </a:r>
            <a:endParaRPr lang="en-GB" altLang="ja-JP" sz="1600" b="1" dirty="0">
              <a:solidFill>
                <a:schemeClr val="bg1"/>
              </a:solidFill>
              <a:latin typeface="Arial" pitchFamily="34" charset="0"/>
              <a:ea typeface="ＭＳ Ｐゴシック" pitchFamily="50" charset="-128"/>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rPr>
              <a:t>Overall </a:t>
            </a:r>
            <a:r>
              <a:rPr lang="en-US" sz="2400" b="1" dirty="0" smtClean="0">
                <a:solidFill>
                  <a:srgbClr val="002776"/>
                </a:solidFill>
                <a:latin typeface="Arial" pitchFamily="34" charset="0"/>
                <a:cs typeface="Arial" pitchFamily="34" charset="0"/>
              </a:rPr>
              <a:t>impact for foreign investors</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16"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5</a:t>
            </a:fld>
            <a:endParaRPr lang="en-GB"/>
          </a:p>
        </p:txBody>
      </p:sp>
      <p:sp>
        <p:nvSpPr>
          <p:cNvPr id="17"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pic>
        <p:nvPicPr>
          <p:cNvPr id="18" name="Picture 2"/>
          <p:cNvPicPr>
            <a:picLocks noChangeAspect="1" noChangeArrowheads="1"/>
          </p:cNvPicPr>
          <p:nvPr/>
        </p:nvPicPr>
        <p:blipFill>
          <a:blip r:embed="rId2" cstate="print">
            <a:lum/>
          </a:blip>
          <a:srcRect/>
          <a:stretch>
            <a:fillRect/>
          </a:stretch>
        </p:blipFill>
        <p:spPr bwMode="auto">
          <a:xfrm>
            <a:off x="356616" y="1344168"/>
            <a:ext cx="8316641" cy="3243353"/>
          </a:xfrm>
          <a:prstGeom prst="rect">
            <a:avLst/>
          </a:prstGeom>
          <a:noFill/>
          <a:ln w="9525">
            <a:noFill/>
            <a:miter lim="800000"/>
            <a:headEnd/>
            <a:tailEnd/>
          </a:ln>
          <a:effectLst/>
        </p:spPr>
      </p:pic>
      <p:sp>
        <p:nvSpPr>
          <p:cNvPr id="19" name="Rectangle 18"/>
          <p:cNvSpPr/>
          <p:nvPr/>
        </p:nvSpPr>
        <p:spPr>
          <a:xfrm>
            <a:off x="501444" y="1447800"/>
            <a:ext cx="2590800" cy="954107"/>
          </a:xfrm>
          <a:prstGeom prst="rect">
            <a:avLst/>
          </a:prstGeom>
        </p:spPr>
        <p:txBody>
          <a:bodyPr wrap="square">
            <a:spAutoFit/>
          </a:bodyPr>
          <a:lstStyle/>
          <a:p>
            <a:pPr lvl="0" defTabSz="1022350">
              <a:spcAft>
                <a:spcPts val="0"/>
              </a:spcAft>
            </a:pPr>
            <a:r>
              <a:rPr lang="en-US" sz="1400" dirty="0" smtClean="0">
                <a:solidFill>
                  <a:schemeClr val="bg1"/>
                </a:solidFill>
                <a:latin typeface="Arial" pitchFamily="34" charset="0"/>
                <a:cs typeface="Arial" pitchFamily="34" charset="0"/>
              </a:rPr>
              <a:t>1991 – 2007 </a:t>
            </a:r>
          </a:p>
          <a:p>
            <a:pPr lvl="0" algn="r" defTabSz="1022350">
              <a:spcAft>
                <a:spcPts val="0"/>
              </a:spcAft>
            </a:pPr>
            <a:endParaRPr lang="en-US" sz="1400" dirty="0" smtClean="0">
              <a:solidFill>
                <a:schemeClr val="bg1"/>
              </a:solidFill>
              <a:latin typeface="Arial" pitchFamily="34" charset="0"/>
              <a:cs typeface="Arial" pitchFamily="34" charset="0"/>
            </a:endParaRPr>
          </a:p>
          <a:p>
            <a:pPr lvl="0" algn="r" defTabSz="1022350">
              <a:spcAft>
                <a:spcPts val="0"/>
              </a:spcAft>
            </a:pPr>
            <a:endParaRPr lang="en-US" sz="1400" dirty="0" smtClean="0">
              <a:solidFill>
                <a:schemeClr val="bg1"/>
              </a:solidFill>
              <a:latin typeface="Arial" pitchFamily="34" charset="0"/>
              <a:cs typeface="Arial" pitchFamily="34" charset="0"/>
            </a:endParaRPr>
          </a:p>
          <a:p>
            <a:pPr marL="685800" lvl="0" defTabSz="1022350">
              <a:spcAft>
                <a:spcPts val="0"/>
              </a:spcAft>
            </a:pPr>
            <a:r>
              <a:rPr lang="en-US" sz="1400" dirty="0" smtClean="0">
                <a:solidFill>
                  <a:schemeClr val="bg1"/>
                </a:solidFill>
                <a:latin typeface="Arial" pitchFamily="34" charset="0"/>
                <a:cs typeface="Arial" pitchFamily="34" charset="0"/>
              </a:rPr>
              <a:t>USD 67,327 mn</a:t>
            </a:r>
            <a:endParaRPr lang="en-US" sz="1400" dirty="0">
              <a:solidFill>
                <a:schemeClr val="bg1"/>
              </a:solidFill>
              <a:latin typeface="Arial" pitchFamily="34" charset="0"/>
              <a:cs typeface="Arial" pitchFamily="34" charset="0"/>
            </a:endParaRPr>
          </a:p>
        </p:txBody>
      </p:sp>
      <p:sp>
        <p:nvSpPr>
          <p:cNvPr id="20" name="Rectangle 19"/>
          <p:cNvSpPr/>
          <p:nvPr/>
        </p:nvSpPr>
        <p:spPr>
          <a:xfrm>
            <a:off x="2804652" y="2072252"/>
            <a:ext cx="2590800" cy="954107"/>
          </a:xfrm>
          <a:prstGeom prst="rect">
            <a:avLst/>
          </a:prstGeom>
        </p:spPr>
        <p:txBody>
          <a:bodyPr wrap="square">
            <a:spAutoFit/>
          </a:bodyPr>
          <a:lstStyle/>
          <a:p>
            <a:pPr lvl="0" defTabSz="1022350">
              <a:spcAft>
                <a:spcPts val="0"/>
              </a:spcAft>
            </a:pPr>
            <a:r>
              <a:rPr lang="en-US" sz="1400" dirty="0" smtClean="0">
                <a:solidFill>
                  <a:schemeClr val="bg1"/>
                </a:solidFill>
                <a:latin typeface="Arial" pitchFamily="34" charset="0"/>
                <a:cs typeface="Arial" pitchFamily="34" charset="0"/>
              </a:rPr>
              <a:t>2007</a:t>
            </a:r>
          </a:p>
          <a:p>
            <a:pPr lvl="0" defTabSz="1022350">
              <a:spcAft>
                <a:spcPts val="0"/>
              </a:spcAft>
            </a:pPr>
            <a:endParaRPr lang="en-US" sz="1400" dirty="0" smtClean="0">
              <a:solidFill>
                <a:schemeClr val="bg1"/>
              </a:solidFill>
              <a:latin typeface="Arial" pitchFamily="34" charset="0"/>
              <a:cs typeface="Arial" pitchFamily="34" charset="0"/>
            </a:endParaRPr>
          </a:p>
          <a:p>
            <a:pPr lvl="0" defTabSz="1022350">
              <a:spcAft>
                <a:spcPts val="0"/>
              </a:spcAft>
            </a:pPr>
            <a:endParaRPr lang="en-US" sz="1400" dirty="0" smtClean="0">
              <a:solidFill>
                <a:schemeClr val="bg1"/>
              </a:solidFill>
              <a:latin typeface="Arial" pitchFamily="34" charset="0"/>
              <a:cs typeface="Arial" pitchFamily="34" charset="0"/>
            </a:endParaRPr>
          </a:p>
          <a:p>
            <a:pPr lvl="0" indent="400050" defTabSz="1022350">
              <a:spcAft>
                <a:spcPts val="0"/>
              </a:spcAft>
            </a:pPr>
            <a:r>
              <a:rPr lang="en-US" sz="1400" dirty="0" smtClean="0">
                <a:solidFill>
                  <a:schemeClr val="bg1"/>
                </a:solidFill>
                <a:latin typeface="Arial" pitchFamily="34" charset="0"/>
                <a:cs typeface="Arial" pitchFamily="34" charset="0"/>
              </a:rPr>
              <a:t>USD 19,156 mn </a:t>
            </a:r>
          </a:p>
        </p:txBody>
      </p:sp>
      <p:sp>
        <p:nvSpPr>
          <p:cNvPr id="21" name="Rectangle 20"/>
          <p:cNvSpPr/>
          <p:nvPr/>
        </p:nvSpPr>
        <p:spPr>
          <a:xfrm>
            <a:off x="4805520" y="2629226"/>
            <a:ext cx="2590800" cy="1015663"/>
          </a:xfrm>
          <a:prstGeom prst="rect">
            <a:avLst/>
          </a:prstGeom>
        </p:spPr>
        <p:txBody>
          <a:bodyPr wrap="square">
            <a:spAutoFit/>
          </a:bodyPr>
          <a:lstStyle/>
          <a:p>
            <a:pPr lvl="0" defTabSz="1022350">
              <a:spcAft>
                <a:spcPts val="0"/>
              </a:spcAft>
            </a:pPr>
            <a:r>
              <a:rPr lang="en-US" sz="1400" dirty="0" smtClean="0">
                <a:solidFill>
                  <a:schemeClr val="bg1"/>
                </a:solidFill>
                <a:latin typeface="Arial" pitchFamily="34" charset="0"/>
                <a:cs typeface="Arial" pitchFamily="34" charset="0"/>
              </a:rPr>
              <a:t>2008</a:t>
            </a:r>
          </a:p>
          <a:p>
            <a:pPr lvl="0" defTabSz="1022350">
              <a:spcAft>
                <a:spcPts val="0"/>
              </a:spcAft>
            </a:pPr>
            <a:endParaRPr lang="en-US" sz="1400" dirty="0" smtClean="0">
              <a:solidFill>
                <a:schemeClr val="bg1"/>
              </a:solidFill>
              <a:latin typeface="Arial" pitchFamily="34" charset="0"/>
              <a:cs typeface="Arial" pitchFamily="34" charset="0"/>
            </a:endParaRPr>
          </a:p>
          <a:p>
            <a:pPr lvl="0" defTabSz="1022350">
              <a:spcAft>
                <a:spcPts val="0"/>
              </a:spcAft>
            </a:pPr>
            <a:endParaRPr lang="en-US" sz="1400" dirty="0" smtClean="0">
              <a:solidFill>
                <a:schemeClr val="bg1"/>
              </a:solidFill>
              <a:latin typeface="Arial" pitchFamily="34" charset="0"/>
              <a:cs typeface="Arial" pitchFamily="34" charset="0"/>
            </a:endParaRPr>
          </a:p>
          <a:p>
            <a:pPr lvl="0" indent="347663" defTabSz="1022350">
              <a:spcAft>
                <a:spcPts val="0"/>
              </a:spcAft>
            </a:pPr>
            <a:r>
              <a:rPr lang="en-US" sz="1400" dirty="0" smtClean="0">
                <a:solidFill>
                  <a:schemeClr val="bg1"/>
                </a:solidFill>
                <a:latin typeface="Arial" pitchFamily="34" charset="0"/>
                <a:cs typeface="Arial" pitchFamily="34" charset="0"/>
              </a:rPr>
              <a:t>USD 33,033 </a:t>
            </a:r>
            <a:r>
              <a:rPr lang="en-US" dirty="0" smtClean="0">
                <a:solidFill>
                  <a:schemeClr val="bg1"/>
                </a:solidFill>
                <a:latin typeface="Calibri" pitchFamily="34" charset="0"/>
                <a:cs typeface="+mn-cs"/>
              </a:rPr>
              <a:t>mn</a:t>
            </a:r>
          </a:p>
        </p:txBody>
      </p:sp>
      <p:sp>
        <p:nvSpPr>
          <p:cNvPr id="22" name="Rectangle 21"/>
          <p:cNvSpPr/>
          <p:nvPr/>
        </p:nvSpPr>
        <p:spPr>
          <a:xfrm>
            <a:off x="6609732" y="3319563"/>
            <a:ext cx="2209800" cy="954107"/>
          </a:xfrm>
          <a:prstGeom prst="rect">
            <a:avLst/>
          </a:prstGeom>
        </p:spPr>
        <p:txBody>
          <a:bodyPr wrap="square">
            <a:spAutoFit/>
          </a:bodyPr>
          <a:lstStyle/>
          <a:p>
            <a:pPr lvl="0" defTabSz="1022350">
              <a:spcAft>
                <a:spcPts val="0"/>
              </a:spcAft>
            </a:pPr>
            <a:r>
              <a:rPr lang="en-US" sz="1400" dirty="0" smtClean="0">
                <a:solidFill>
                  <a:schemeClr val="bg1"/>
                </a:solidFill>
                <a:latin typeface="Arial" pitchFamily="34" charset="0"/>
                <a:cs typeface="Arial" pitchFamily="34" charset="0"/>
              </a:rPr>
              <a:t>Jan-Aug 2009</a:t>
            </a:r>
          </a:p>
          <a:p>
            <a:pPr lvl="0" defTabSz="1022350">
              <a:spcAft>
                <a:spcPts val="0"/>
              </a:spcAft>
            </a:pPr>
            <a:endParaRPr lang="en-US" sz="1400" dirty="0" smtClean="0">
              <a:solidFill>
                <a:schemeClr val="bg1"/>
              </a:solidFill>
              <a:latin typeface="Arial" pitchFamily="34" charset="0"/>
              <a:cs typeface="Arial" pitchFamily="34" charset="0"/>
            </a:endParaRPr>
          </a:p>
          <a:p>
            <a:pPr lvl="0" defTabSz="1022350">
              <a:spcAft>
                <a:spcPts val="0"/>
              </a:spcAft>
            </a:pPr>
            <a:endParaRPr lang="en-US" sz="1400" dirty="0" smtClean="0">
              <a:solidFill>
                <a:schemeClr val="bg1"/>
              </a:solidFill>
              <a:latin typeface="Arial" pitchFamily="34" charset="0"/>
              <a:cs typeface="Arial" pitchFamily="34" charset="0"/>
            </a:endParaRPr>
          </a:p>
          <a:p>
            <a:pPr lvl="0" indent="566738" defTabSz="1022350">
              <a:spcAft>
                <a:spcPts val="0"/>
              </a:spcAft>
            </a:pPr>
            <a:r>
              <a:rPr lang="en-US" sz="1400" dirty="0" smtClean="0">
                <a:solidFill>
                  <a:schemeClr val="bg1"/>
                </a:solidFill>
                <a:latin typeface="Arial" pitchFamily="34" charset="0"/>
                <a:cs typeface="Arial" pitchFamily="34" charset="0"/>
              </a:rPr>
              <a:t>USD 19,907mn</a:t>
            </a:r>
          </a:p>
        </p:txBody>
      </p:sp>
      <p:sp>
        <p:nvSpPr>
          <p:cNvPr id="30" name="Oval 29"/>
          <p:cNvSpPr>
            <a:spLocks noChangeAspect="1" noChangeArrowheads="1"/>
          </p:cNvSpPr>
          <p:nvPr/>
        </p:nvSpPr>
        <p:spPr bwMode="auto">
          <a:xfrm>
            <a:off x="2362201" y="3983640"/>
            <a:ext cx="4190999" cy="2340960"/>
          </a:xfrm>
          <a:prstGeom prst="ellipse">
            <a:avLst/>
          </a:prstGeom>
          <a:solidFill>
            <a:srgbClr val="00A1DE"/>
          </a:solidFill>
          <a:ln w="6350" algn="ctr">
            <a:solidFill>
              <a:srgbClr val="FFFFFF"/>
            </a:solidFill>
            <a:round/>
            <a:headEnd/>
            <a:tailEnd/>
          </a:ln>
        </p:spPr>
        <p:txBody>
          <a:bodyPr tIns="91440" bIns="91440" anchor="ctr"/>
          <a:lstStyle/>
          <a:p>
            <a:pPr algn="ctr">
              <a:lnSpc>
                <a:spcPct val="106000"/>
              </a:lnSpc>
              <a:buClr>
                <a:schemeClr val="tx1"/>
              </a:buClr>
              <a:buFont typeface="Wingdings 2" pitchFamily="18" charset="2"/>
              <a:buNone/>
            </a:pPr>
            <a:r>
              <a:rPr lang="en-US" b="1" dirty="0" smtClean="0">
                <a:solidFill>
                  <a:schemeClr val="bg1"/>
                </a:solidFill>
                <a:latin typeface="Arial" pitchFamily="34" charset="0"/>
                <a:cs typeface="Arial" pitchFamily="34" charset="0"/>
              </a:rPr>
              <a:t>AT Kearney’s 2007 FDI Confidence Index  shows India as the most preferred  locations after </a:t>
            </a:r>
          </a:p>
          <a:p>
            <a:pPr algn="ctr">
              <a:lnSpc>
                <a:spcPct val="106000"/>
              </a:lnSpc>
              <a:buClr>
                <a:schemeClr val="tx1"/>
              </a:buClr>
              <a:buFont typeface="Wingdings 2" pitchFamily="18" charset="2"/>
              <a:buNone/>
            </a:pPr>
            <a:r>
              <a:rPr lang="en-US" b="1" dirty="0" smtClean="0">
                <a:solidFill>
                  <a:schemeClr val="bg1"/>
                </a:solidFill>
                <a:latin typeface="Arial" pitchFamily="34" charset="0"/>
                <a:cs typeface="Arial" pitchFamily="34" charset="0"/>
              </a:rPr>
              <a:t>China. </a:t>
            </a:r>
          </a:p>
        </p:txBody>
      </p:sp>
      <p:sp>
        <p:nvSpPr>
          <p:cNvPr id="33" name="AutoShape 6"/>
          <p:cNvSpPr>
            <a:spLocks noChangeArrowheads="1"/>
          </p:cNvSpPr>
          <p:nvPr/>
        </p:nvSpPr>
        <p:spPr bwMode="auto">
          <a:xfrm>
            <a:off x="5943600" y="1219200"/>
            <a:ext cx="2206625" cy="1203325"/>
          </a:xfrm>
          <a:prstGeom prst="wedgeRoundRectCallout">
            <a:avLst>
              <a:gd name="adj1" fmla="val -40102"/>
              <a:gd name="adj2" fmla="val 66667"/>
              <a:gd name="adj3" fmla="val 16667"/>
            </a:avLst>
          </a:prstGeom>
          <a:solidFill>
            <a:schemeClr val="bg1"/>
          </a:solidFill>
          <a:ln w="19050">
            <a:solidFill>
              <a:srgbClr val="00A1DE"/>
            </a:solidFill>
            <a:miter lim="800000"/>
            <a:headEnd/>
            <a:tailEnd/>
          </a:ln>
        </p:spPr>
        <p:txBody>
          <a:bodyPr wrap="none" lIns="18000" tIns="18000" rIns="18000" bIns="18000" anchor="ctr"/>
          <a:lstStyle/>
          <a:p>
            <a:pPr algn="ctr">
              <a:defRPr/>
            </a:pPr>
            <a:r>
              <a:rPr lang="en-US" sz="1600" dirty="0" smtClean="0">
                <a:solidFill>
                  <a:schemeClr val="tx2"/>
                </a:solidFill>
                <a:latin typeface="Arial" pitchFamily="34" charset="0"/>
                <a:ea typeface="ＭＳ Ｐゴシック" pitchFamily="50" charset="-128"/>
                <a:cs typeface="Arial" pitchFamily="34" charset="0"/>
              </a:rPr>
              <a:t>India achieved </a:t>
            </a:r>
          </a:p>
          <a:p>
            <a:pPr algn="ctr">
              <a:defRPr/>
            </a:pPr>
            <a:r>
              <a:rPr lang="en-US" sz="1600" dirty="0" smtClean="0">
                <a:solidFill>
                  <a:schemeClr val="tx2"/>
                </a:solidFill>
                <a:latin typeface="Arial" pitchFamily="34" charset="0"/>
                <a:ea typeface="ＭＳ Ｐゴシック" pitchFamily="50" charset="-128"/>
                <a:cs typeface="Arial" pitchFamily="34" charset="0"/>
              </a:rPr>
              <a:t>the highest growth </a:t>
            </a:r>
          </a:p>
          <a:p>
            <a:pPr algn="ctr">
              <a:defRPr/>
            </a:pPr>
            <a:r>
              <a:rPr lang="en-US" sz="1600" dirty="0" smtClean="0">
                <a:solidFill>
                  <a:schemeClr val="tx2"/>
                </a:solidFill>
                <a:latin typeface="Arial" pitchFamily="34" charset="0"/>
                <a:ea typeface="ＭＳ Ｐゴシック" pitchFamily="50" charset="-128"/>
                <a:cs typeface="Arial" pitchFamily="34" charset="0"/>
              </a:rPr>
              <a:t>in FDI inflows globally </a:t>
            </a:r>
          </a:p>
          <a:p>
            <a:pPr algn="ctr">
              <a:defRPr/>
            </a:pPr>
            <a:r>
              <a:rPr lang="en-US" sz="1600" dirty="0" smtClean="0">
                <a:solidFill>
                  <a:schemeClr val="tx2"/>
                </a:solidFill>
                <a:latin typeface="Arial" pitchFamily="34" charset="0"/>
                <a:ea typeface="ＭＳ Ｐゴシック" pitchFamily="50" charset="-128"/>
                <a:cs typeface="Arial" pitchFamily="34" charset="0"/>
              </a:rPr>
              <a:t>in 2008 - UNCTAD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52400" y="1716262"/>
          <a:ext cx="4267200" cy="369393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lang="en-US" sz="2400" b="1" dirty="0" smtClean="0">
                <a:solidFill>
                  <a:srgbClr val="002776"/>
                </a:solidFill>
                <a:latin typeface="Arial" pitchFamily="34" charset="0"/>
                <a:cs typeface="Arial" pitchFamily="34" charset="0"/>
              </a:rPr>
              <a:t>FDI into India</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6" name="Rectangle 5"/>
          <p:cNvSpPr/>
          <p:nvPr/>
        </p:nvSpPr>
        <p:spPr>
          <a:xfrm>
            <a:off x="356616" y="1344168"/>
            <a:ext cx="3970959" cy="400110"/>
          </a:xfrm>
          <a:prstGeom prst="rect">
            <a:avLst/>
          </a:prstGeom>
        </p:spPr>
        <p:txBody>
          <a:bodyPr wrap="none">
            <a:spAutoFit/>
          </a:bodyPr>
          <a:lstStyle/>
          <a:p>
            <a:pPr algn="ctr">
              <a:defRPr sz="2160" b="1" i="0" u="none" strike="noStrike" kern="1200" baseline="0">
                <a:solidFill>
                  <a:srgbClr val="000000"/>
                </a:solidFill>
                <a:latin typeface="+mn-lt"/>
                <a:ea typeface="+mn-ea"/>
                <a:cs typeface="+mn-cs"/>
              </a:defRPr>
            </a:pPr>
            <a:r>
              <a:rPr lang="en-US" sz="2000" dirty="0" err="1" smtClean="0">
                <a:solidFill>
                  <a:srgbClr val="002776"/>
                </a:solidFill>
                <a:latin typeface="Arial" pitchFamily="34" charset="0"/>
                <a:cs typeface="Arial" pitchFamily="34" charset="0"/>
              </a:rPr>
              <a:t>Countrywise</a:t>
            </a:r>
            <a:r>
              <a:rPr lang="en-US" sz="2000" dirty="0" smtClean="0">
                <a:solidFill>
                  <a:srgbClr val="002776"/>
                </a:solidFill>
                <a:latin typeface="Arial" pitchFamily="34" charset="0"/>
                <a:cs typeface="Arial" pitchFamily="34" charset="0"/>
              </a:rPr>
              <a:t> FDI in India - 2008</a:t>
            </a:r>
            <a:endParaRPr lang="en-US" sz="2000" dirty="0">
              <a:solidFill>
                <a:srgbClr val="002776"/>
              </a:solidFill>
              <a:latin typeface="Arial" pitchFamily="34" charset="0"/>
              <a:cs typeface="Arial" pitchFamily="34" charset="0"/>
            </a:endParaRPr>
          </a:p>
        </p:txBody>
      </p:sp>
      <p:sp>
        <p:nvSpPr>
          <p:cNvPr id="12" name="Rectangle 11"/>
          <p:cNvSpPr>
            <a:spLocks noChangeArrowheads="1"/>
          </p:cNvSpPr>
          <p:nvPr/>
        </p:nvSpPr>
        <p:spPr bwMode="auto">
          <a:xfrm>
            <a:off x="5175250" y="5086350"/>
            <a:ext cx="3446463" cy="773113"/>
          </a:xfrm>
          <a:prstGeom prst="rect">
            <a:avLst/>
          </a:prstGeom>
          <a:solidFill>
            <a:srgbClr val="00A1DE"/>
          </a:solidFill>
          <a:ln w="6350" algn="ctr">
            <a:noFill/>
            <a:miter lim="800000"/>
            <a:headEnd/>
            <a:tailEnd/>
          </a:ln>
          <a:effectLst/>
        </p:spPr>
        <p:txBody>
          <a:bodyPr tIns="91440" bIns="91440" anchor="ctr"/>
          <a:lstStyle/>
          <a:p>
            <a:pPr algn="ctr"/>
            <a:r>
              <a:rPr lang="en-US" sz="1600" b="1" dirty="0" smtClean="0">
                <a:solidFill>
                  <a:schemeClr val="bg1"/>
                </a:solidFill>
                <a:latin typeface="Arial" pitchFamily="34" charset="0"/>
                <a:cs typeface="Arial" pitchFamily="34" charset="0"/>
              </a:rPr>
              <a:t>Mauritius – Leading investor </a:t>
            </a:r>
          </a:p>
          <a:p>
            <a:pPr algn="ctr"/>
            <a:r>
              <a:rPr lang="en-US" sz="1600" b="1" dirty="0" smtClean="0">
                <a:solidFill>
                  <a:schemeClr val="bg1"/>
                </a:solidFill>
                <a:latin typeface="Arial" pitchFamily="34" charset="0"/>
                <a:cs typeface="Arial" pitchFamily="34" charset="0"/>
              </a:rPr>
              <a:t>No surprises here </a:t>
            </a:r>
          </a:p>
        </p:txBody>
      </p:sp>
      <p:sp>
        <p:nvSpPr>
          <p:cNvPr id="14" name="Rectangle 13"/>
          <p:cNvSpPr/>
          <p:nvPr/>
        </p:nvSpPr>
        <p:spPr>
          <a:xfrm>
            <a:off x="5257800" y="1494504"/>
            <a:ext cx="76200" cy="762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410200" y="1344168"/>
            <a:ext cx="1236236" cy="1477328"/>
          </a:xfrm>
          <a:prstGeom prst="rect">
            <a:avLst/>
          </a:prstGeom>
          <a:noFill/>
        </p:spPr>
        <p:txBody>
          <a:bodyPr wrap="none" rtlCol="0">
            <a:spAutoFit/>
          </a:bodyPr>
          <a:lstStyle/>
          <a:p>
            <a:r>
              <a:rPr lang="en-US" dirty="0" smtClean="0">
                <a:solidFill>
                  <a:srgbClr val="002776"/>
                </a:solidFill>
                <a:latin typeface="Arial" pitchFamily="34" charset="0"/>
                <a:cs typeface="Arial" pitchFamily="34" charset="0"/>
              </a:rPr>
              <a:t>Mauritius</a:t>
            </a:r>
          </a:p>
          <a:p>
            <a:r>
              <a:rPr lang="en-US" dirty="0" smtClean="0">
                <a:solidFill>
                  <a:srgbClr val="002776"/>
                </a:solidFill>
                <a:latin typeface="Arial" pitchFamily="34" charset="0"/>
                <a:cs typeface="Arial" pitchFamily="34" charset="0"/>
              </a:rPr>
              <a:t>Singapore</a:t>
            </a:r>
          </a:p>
          <a:p>
            <a:r>
              <a:rPr lang="en-US" dirty="0" smtClean="0">
                <a:solidFill>
                  <a:srgbClr val="002776"/>
                </a:solidFill>
                <a:latin typeface="Arial" pitchFamily="34" charset="0"/>
                <a:cs typeface="Arial" pitchFamily="34" charset="0"/>
              </a:rPr>
              <a:t>USA</a:t>
            </a:r>
          </a:p>
          <a:p>
            <a:r>
              <a:rPr lang="en-US" dirty="0" smtClean="0">
                <a:solidFill>
                  <a:srgbClr val="002776"/>
                </a:solidFill>
                <a:latin typeface="Arial" pitchFamily="34" charset="0"/>
                <a:cs typeface="Arial" pitchFamily="34" charset="0"/>
              </a:rPr>
              <a:t>UK</a:t>
            </a:r>
          </a:p>
          <a:p>
            <a:r>
              <a:rPr lang="en-US" dirty="0" smtClean="0">
                <a:solidFill>
                  <a:srgbClr val="002776"/>
                </a:solidFill>
                <a:latin typeface="Arial" pitchFamily="34" charset="0"/>
                <a:cs typeface="Arial" pitchFamily="34" charset="0"/>
              </a:rPr>
              <a:t>Others</a:t>
            </a:r>
            <a:endParaRPr lang="en-US" dirty="0">
              <a:solidFill>
                <a:srgbClr val="002776"/>
              </a:solidFill>
              <a:latin typeface="Arial" pitchFamily="34" charset="0"/>
              <a:cs typeface="Arial" pitchFamily="34" charset="0"/>
            </a:endParaRPr>
          </a:p>
        </p:txBody>
      </p:sp>
      <p:sp>
        <p:nvSpPr>
          <p:cNvPr id="16" name="Rectangle 15"/>
          <p:cNvSpPr/>
          <p:nvPr/>
        </p:nvSpPr>
        <p:spPr>
          <a:xfrm>
            <a:off x="5257800" y="1764891"/>
            <a:ext cx="76200" cy="76200"/>
          </a:xfrm>
          <a:prstGeom prst="rect">
            <a:avLst/>
          </a:prstGeom>
          <a:solidFill>
            <a:srgbClr val="92D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257800" y="2035278"/>
            <a:ext cx="76200" cy="762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257800" y="2305665"/>
            <a:ext cx="76200" cy="76200"/>
          </a:xfrm>
          <a:prstGeom prst="rect">
            <a:avLst/>
          </a:prstGeom>
          <a:solidFill>
            <a:srgbClr val="3C8A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257800" y="2576052"/>
            <a:ext cx="76200" cy="76200"/>
          </a:xfrm>
          <a:prstGeom prst="rect">
            <a:avLst/>
          </a:prstGeom>
          <a:solidFill>
            <a:srgbClr val="72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6</a:t>
            </a:fld>
            <a:endParaRPr lang="en-GB"/>
          </a:p>
        </p:txBody>
      </p:sp>
      <p:sp>
        <p:nvSpPr>
          <p:cNvPr id="21"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56616" y="1399032"/>
            <a:ext cx="8423275" cy="1600200"/>
          </a:xfrm>
        </p:spPr>
        <p:txBody>
          <a:bodyPr>
            <a:noAutofit/>
          </a:bodyPr>
          <a:lstStyle/>
          <a:p>
            <a:pPr algn="l" fontAlgn="auto">
              <a:lnSpc>
                <a:spcPts val="4888"/>
              </a:lnSpc>
              <a:spcAft>
                <a:spcPts val="0"/>
              </a:spcAft>
              <a:defRPr/>
            </a:pPr>
            <a:r>
              <a:rPr lang="en-US" sz="2800" b="1" dirty="0" smtClean="0">
                <a:solidFill>
                  <a:srgbClr val="002776"/>
                </a:solidFill>
                <a:latin typeface="Arial" pitchFamily="34" charset="0"/>
                <a:cs typeface="Arial" pitchFamily="34" charset="0"/>
              </a:rPr>
              <a:t>Indirect FDI – An update </a:t>
            </a:r>
            <a:endParaRPr lang="en-US" sz="2800" b="1" dirty="0">
              <a:solidFill>
                <a:srgbClr val="002776"/>
              </a:solidFill>
              <a:latin typeface="Arial" pitchFamily="34" charset="0"/>
              <a:cs typeface="Arial" pitchFamily="34" charset="0"/>
            </a:endParaRPr>
          </a:p>
        </p:txBody>
      </p:sp>
      <p:sp>
        <p:nvSpPr>
          <p:cNvPr id="6"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7</a:t>
            </a:fld>
            <a:endParaRPr lang="en-GB"/>
          </a:p>
        </p:txBody>
      </p:sp>
      <p:sp>
        <p:nvSpPr>
          <p:cNvPr id="7"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pic>
        <p:nvPicPr>
          <p:cNvPr id="8" name="Picture 5"/>
          <p:cNvPicPr>
            <a:picLocks noChangeAspect="1" noChangeArrowheads="1"/>
          </p:cNvPicPr>
          <p:nvPr/>
        </p:nvPicPr>
        <p:blipFill>
          <a:blip r:embed="rId2" cstate="print"/>
          <a:srcRect/>
          <a:stretch>
            <a:fillRect/>
          </a:stretch>
        </p:blipFill>
        <p:spPr bwMode="auto">
          <a:xfrm>
            <a:off x="4038600" y="2590800"/>
            <a:ext cx="5105400" cy="3886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339644"/>
            <a:ext cx="2331720" cy="6858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latin typeface="Arial" pitchFamily="34" charset="0"/>
                <a:cs typeface="Arial" pitchFamily="34" charset="0"/>
              </a:rPr>
              <a:t>Case 1: Nil Foreign Holding</a:t>
            </a:r>
            <a:endParaRPr lang="en-US" sz="1600" b="1" dirty="0">
              <a:solidFill>
                <a:schemeClr val="bg1"/>
              </a:solidFill>
              <a:latin typeface="Arial" pitchFamily="34" charset="0"/>
              <a:cs typeface="Arial" pitchFamily="34" charset="0"/>
            </a:endParaRPr>
          </a:p>
        </p:txBody>
      </p:sp>
      <p:sp>
        <p:nvSpPr>
          <p:cNvPr id="5" name="Rectangle 4"/>
          <p:cNvSpPr/>
          <p:nvPr/>
        </p:nvSpPr>
        <p:spPr>
          <a:xfrm>
            <a:off x="3352800" y="1339644"/>
            <a:ext cx="2331720" cy="6858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latin typeface="Arial" pitchFamily="34" charset="0"/>
                <a:cs typeface="Arial" pitchFamily="34" charset="0"/>
              </a:rPr>
              <a:t>Case 2: Nil Foreign Holding</a:t>
            </a:r>
            <a:endParaRPr lang="en-US" sz="1600" b="1" dirty="0">
              <a:solidFill>
                <a:schemeClr val="bg1"/>
              </a:solidFill>
              <a:latin typeface="Arial" pitchFamily="34" charset="0"/>
              <a:cs typeface="Arial" pitchFamily="34" charset="0"/>
            </a:endParaRPr>
          </a:p>
        </p:txBody>
      </p:sp>
      <p:sp>
        <p:nvSpPr>
          <p:cNvPr id="6" name="Rectangle 5"/>
          <p:cNvSpPr/>
          <p:nvPr/>
        </p:nvSpPr>
        <p:spPr>
          <a:xfrm>
            <a:off x="6248400" y="1339644"/>
            <a:ext cx="2331720" cy="685800"/>
          </a:xfrm>
          <a:prstGeom prst="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latin typeface="Arial" pitchFamily="34" charset="0"/>
                <a:cs typeface="Arial" pitchFamily="34" charset="0"/>
              </a:rPr>
              <a:t>Case 3: Nil Foreign Holding</a:t>
            </a:r>
            <a:endParaRPr lang="en-US" sz="1600" b="1" dirty="0">
              <a:solidFill>
                <a:schemeClr val="bg1"/>
              </a:solidFill>
              <a:latin typeface="Arial" pitchFamily="34" charset="0"/>
              <a:cs typeface="Arial" pitchFamily="34" charset="0"/>
            </a:endParaRPr>
          </a:p>
        </p:txBody>
      </p:sp>
      <p:sp>
        <p:nvSpPr>
          <p:cNvPr id="8" name="Rectangle 7"/>
          <p:cNvSpPr/>
          <p:nvPr/>
        </p:nvSpPr>
        <p:spPr>
          <a:xfrm>
            <a:off x="457200" y="2286000"/>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Non Resident Entity (NRE)</a:t>
            </a:r>
            <a:endParaRPr lang="en-US" sz="1600" dirty="0">
              <a:solidFill>
                <a:schemeClr val="bg1"/>
              </a:solidFill>
              <a:latin typeface="Arial" pitchFamily="34" charset="0"/>
              <a:cs typeface="Arial" pitchFamily="34" charset="0"/>
            </a:endParaRPr>
          </a:p>
        </p:txBody>
      </p:sp>
      <p:sp>
        <p:nvSpPr>
          <p:cNvPr id="9" name="Rectangle 8"/>
          <p:cNvSpPr/>
          <p:nvPr/>
        </p:nvSpPr>
        <p:spPr>
          <a:xfrm>
            <a:off x="457200" y="3610896"/>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Investing Company</a:t>
            </a:r>
          </a:p>
        </p:txBody>
      </p:sp>
      <p:sp>
        <p:nvSpPr>
          <p:cNvPr id="10" name="Rectangle 9"/>
          <p:cNvSpPr/>
          <p:nvPr/>
        </p:nvSpPr>
        <p:spPr>
          <a:xfrm>
            <a:off x="457200" y="4923504"/>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Indian Company</a:t>
            </a:r>
            <a:endParaRPr lang="en-US" sz="1600" dirty="0">
              <a:solidFill>
                <a:schemeClr val="bg1"/>
              </a:solidFill>
              <a:latin typeface="Arial" pitchFamily="34" charset="0"/>
              <a:cs typeface="Arial" pitchFamily="34" charset="0"/>
            </a:endParaRPr>
          </a:p>
        </p:txBody>
      </p:sp>
      <p:sp>
        <p:nvSpPr>
          <p:cNvPr id="14" name="TextBox 13"/>
          <p:cNvSpPr txBox="1"/>
          <p:nvPr/>
        </p:nvSpPr>
        <p:spPr>
          <a:xfrm>
            <a:off x="381000" y="3276600"/>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15" name="TextBox 14"/>
          <p:cNvSpPr txBox="1"/>
          <p:nvPr/>
        </p:nvSpPr>
        <p:spPr>
          <a:xfrm>
            <a:off x="349044" y="1993488"/>
            <a:ext cx="1295400" cy="523220"/>
          </a:xfrm>
          <a:prstGeom prst="rect">
            <a:avLst/>
          </a:prstGeom>
          <a:noFill/>
        </p:spPr>
        <p:txBody>
          <a:bodyPr wrap="square" rtlCol="0">
            <a:spAutoFit/>
          </a:bodyPr>
          <a:lstStyle/>
          <a:p>
            <a:r>
              <a:rPr lang="en-US" sz="1400" dirty="0" smtClean="0">
                <a:solidFill>
                  <a:srgbClr val="002776"/>
                </a:solidFill>
                <a:latin typeface="Arial" pitchFamily="34" charset="0"/>
                <a:cs typeface="Arial" pitchFamily="34" charset="0"/>
              </a:rPr>
              <a:t>Overseas</a:t>
            </a:r>
          </a:p>
          <a:p>
            <a:endParaRPr lang="en-US" sz="1400" dirty="0"/>
          </a:p>
        </p:txBody>
      </p:sp>
      <p:sp>
        <p:nvSpPr>
          <p:cNvPr id="16" name="TextBox 15"/>
          <p:cNvSpPr txBox="1"/>
          <p:nvPr/>
        </p:nvSpPr>
        <p:spPr>
          <a:xfrm>
            <a:off x="381000" y="4598416"/>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17" name="TextBox 16"/>
          <p:cNvSpPr txBox="1"/>
          <p:nvPr/>
        </p:nvSpPr>
        <p:spPr>
          <a:xfrm>
            <a:off x="2010696" y="3276600"/>
            <a:ext cx="902811"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49%</a:t>
            </a:r>
            <a:endParaRPr lang="en-US" sz="1400" dirty="0">
              <a:solidFill>
                <a:srgbClr val="002776"/>
              </a:solidFill>
              <a:latin typeface="Arial" pitchFamily="34" charset="0"/>
              <a:cs typeface="Arial" pitchFamily="34" charset="0"/>
            </a:endParaRPr>
          </a:p>
        </p:txBody>
      </p:sp>
      <p:sp>
        <p:nvSpPr>
          <p:cNvPr id="19" name="TextBox 18"/>
          <p:cNvSpPr txBox="1"/>
          <p:nvPr/>
        </p:nvSpPr>
        <p:spPr>
          <a:xfrm>
            <a:off x="2010696" y="4601496"/>
            <a:ext cx="902811"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90%</a:t>
            </a:r>
            <a:endParaRPr lang="en-US" sz="1400" dirty="0">
              <a:solidFill>
                <a:srgbClr val="002776"/>
              </a:solidFill>
              <a:latin typeface="Arial" pitchFamily="34" charset="0"/>
              <a:cs typeface="Arial" pitchFamily="34" charset="0"/>
            </a:endParaRPr>
          </a:p>
        </p:txBody>
      </p:sp>
      <p:sp>
        <p:nvSpPr>
          <p:cNvPr id="20" name="Rectangle 19"/>
          <p:cNvSpPr/>
          <p:nvPr/>
        </p:nvSpPr>
        <p:spPr>
          <a:xfrm>
            <a:off x="3355260" y="2286000"/>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Non Resident Entity (NRE)</a:t>
            </a:r>
            <a:endParaRPr lang="en-US" sz="1600" dirty="0">
              <a:solidFill>
                <a:schemeClr val="bg1"/>
              </a:solidFill>
              <a:latin typeface="Arial" pitchFamily="34" charset="0"/>
              <a:cs typeface="Arial" pitchFamily="34" charset="0"/>
            </a:endParaRPr>
          </a:p>
        </p:txBody>
      </p:sp>
      <p:sp>
        <p:nvSpPr>
          <p:cNvPr id="21" name="Rectangle 20"/>
          <p:cNvSpPr/>
          <p:nvPr/>
        </p:nvSpPr>
        <p:spPr>
          <a:xfrm>
            <a:off x="3355260" y="3604752"/>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Investing Company</a:t>
            </a:r>
          </a:p>
        </p:txBody>
      </p:sp>
      <p:sp>
        <p:nvSpPr>
          <p:cNvPr id="22" name="Rectangle 21"/>
          <p:cNvSpPr/>
          <p:nvPr/>
        </p:nvSpPr>
        <p:spPr>
          <a:xfrm>
            <a:off x="3355260" y="4923504"/>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Indian Company</a:t>
            </a:r>
          </a:p>
        </p:txBody>
      </p:sp>
      <p:sp>
        <p:nvSpPr>
          <p:cNvPr id="25" name="TextBox 24"/>
          <p:cNvSpPr txBox="1"/>
          <p:nvPr/>
        </p:nvSpPr>
        <p:spPr>
          <a:xfrm>
            <a:off x="3279060" y="3276600"/>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26" name="TextBox 25"/>
          <p:cNvSpPr txBox="1"/>
          <p:nvPr/>
        </p:nvSpPr>
        <p:spPr>
          <a:xfrm>
            <a:off x="3249564" y="1993488"/>
            <a:ext cx="1295400" cy="523220"/>
          </a:xfrm>
          <a:prstGeom prst="rect">
            <a:avLst/>
          </a:prstGeom>
          <a:noFill/>
        </p:spPr>
        <p:txBody>
          <a:bodyPr wrap="square" rtlCol="0">
            <a:spAutoFit/>
          </a:bodyPr>
          <a:lstStyle/>
          <a:p>
            <a:r>
              <a:rPr lang="en-US" sz="1400" dirty="0" smtClean="0">
                <a:solidFill>
                  <a:srgbClr val="002776"/>
                </a:solidFill>
                <a:latin typeface="Arial" pitchFamily="34" charset="0"/>
                <a:cs typeface="Arial" pitchFamily="34" charset="0"/>
              </a:rPr>
              <a:t>Overseas</a:t>
            </a:r>
          </a:p>
          <a:p>
            <a:endParaRPr lang="en-US" sz="1400" dirty="0"/>
          </a:p>
        </p:txBody>
      </p:sp>
      <p:sp>
        <p:nvSpPr>
          <p:cNvPr id="27" name="TextBox 26"/>
          <p:cNvSpPr txBox="1"/>
          <p:nvPr/>
        </p:nvSpPr>
        <p:spPr>
          <a:xfrm>
            <a:off x="3279060" y="4598416"/>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28" name="Rectangle 27"/>
          <p:cNvSpPr/>
          <p:nvPr/>
        </p:nvSpPr>
        <p:spPr>
          <a:xfrm>
            <a:off x="6248400" y="2286000"/>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Non Resident Entity (NRE)</a:t>
            </a:r>
            <a:endParaRPr lang="en-US" sz="1600" dirty="0">
              <a:solidFill>
                <a:schemeClr val="bg1"/>
              </a:solidFill>
              <a:latin typeface="Arial" pitchFamily="34" charset="0"/>
              <a:cs typeface="Arial" pitchFamily="34" charset="0"/>
            </a:endParaRPr>
          </a:p>
        </p:txBody>
      </p:sp>
      <p:sp>
        <p:nvSpPr>
          <p:cNvPr id="29" name="Rectangle 28"/>
          <p:cNvSpPr/>
          <p:nvPr/>
        </p:nvSpPr>
        <p:spPr>
          <a:xfrm>
            <a:off x="6248400" y="3604752"/>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Investing Company</a:t>
            </a:r>
          </a:p>
        </p:txBody>
      </p:sp>
      <p:sp>
        <p:nvSpPr>
          <p:cNvPr id="30" name="Rectangle 29"/>
          <p:cNvSpPr/>
          <p:nvPr/>
        </p:nvSpPr>
        <p:spPr>
          <a:xfrm>
            <a:off x="6248400" y="4923504"/>
            <a:ext cx="2331720" cy="9906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smtClean="0">
                <a:solidFill>
                  <a:schemeClr val="bg1"/>
                </a:solidFill>
                <a:latin typeface="Arial" pitchFamily="34" charset="0"/>
                <a:cs typeface="Arial" pitchFamily="34" charset="0"/>
              </a:rPr>
              <a:t>Indian Company</a:t>
            </a:r>
            <a:endParaRPr lang="en-US" sz="1600" dirty="0">
              <a:solidFill>
                <a:schemeClr val="bg1"/>
              </a:solidFill>
              <a:latin typeface="Arial" pitchFamily="34" charset="0"/>
              <a:cs typeface="Arial" pitchFamily="34" charset="0"/>
            </a:endParaRPr>
          </a:p>
        </p:txBody>
      </p:sp>
      <p:sp>
        <p:nvSpPr>
          <p:cNvPr id="33" name="TextBox 32"/>
          <p:cNvSpPr txBox="1"/>
          <p:nvPr/>
        </p:nvSpPr>
        <p:spPr>
          <a:xfrm>
            <a:off x="6172200" y="3276600"/>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34" name="TextBox 33"/>
          <p:cNvSpPr txBox="1"/>
          <p:nvPr/>
        </p:nvSpPr>
        <p:spPr>
          <a:xfrm>
            <a:off x="6140244" y="1993488"/>
            <a:ext cx="1295400" cy="523220"/>
          </a:xfrm>
          <a:prstGeom prst="rect">
            <a:avLst/>
          </a:prstGeom>
          <a:noFill/>
        </p:spPr>
        <p:txBody>
          <a:bodyPr wrap="square" rtlCol="0">
            <a:spAutoFit/>
          </a:bodyPr>
          <a:lstStyle/>
          <a:p>
            <a:r>
              <a:rPr lang="en-US" sz="1400" dirty="0" smtClean="0">
                <a:solidFill>
                  <a:srgbClr val="002776"/>
                </a:solidFill>
                <a:latin typeface="Arial" pitchFamily="34" charset="0"/>
                <a:cs typeface="Arial" pitchFamily="34" charset="0"/>
              </a:rPr>
              <a:t>Overseas</a:t>
            </a:r>
          </a:p>
          <a:p>
            <a:endParaRPr lang="en-US" sz="1400" dirty="0"/>
          </a:p>
        </p:txBody>
      </p:sp>
      <p:sp>
        <p:nvSpPr>
          <p:cNvPr id="35" name="TextBox 34"/>
          <p:cNvSpPr txBox="1"/>
          <p:nvPr/>
        </p:nvSpPr>
        <p:spPr>
          <a:xfrm>
            <a:off x="6172200" y="4598416"/>
            <a:ext cx="572593"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India</a:t>
            </a:r>
            <a:endParaRPr lang="en-US" sz="1400" dirty="0">
              <a:solidFill>
                <a:srgbClr val="002776"/>
              </a:solidFill>
              <a:latin typeface="Arial" pitchFamily="34" charset="0"/>
              <a:cs typeface="Arial" pitchFamily="34" charset="0"/>
            </a:endParaRPr>
          </a:p>
        </p:txBody>
      </p:sp>
      <p:sp>
        <p:nvSpPr>
          <p:cNvPr id="36" name="TextBox 35"/>
          <p:cNvSpPr txBox="1"/>
          <p:nvPr/>
        </p:nvSpPr>
        <p:spPr>
          <a:xfrm>
            <a:off x="4891548" y="3276600"/>
            <a:ext cx="902811"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51%</a:t>
            </a:r>
            <a:endParaRPr lang="en-US" sz="1400" dirty="0">
              <a:solidFill>
                <a:srgbClr val="002776"/>
              </a:solidFill>
              <a:latin typeface="Arial" pitchFamily="34" charset="0"/>
              <a:cs typeface="Arial" pitchFamily="34" charset="0"/>
            </a:endParaRPr>
          </a:p>
        </p:txBody>
      </p:sp>
      <p:sp>
        <p:nvSpPr>
          <p:cNvPr id="37" name="TextBox 36"/>
          <p:cNvSpPr txBox="1"/>
          <p:nvPr/>
        </p:nvSpPr>
        <p:spPr>
          <a:xfrm>
            <a:off x="4891548" y="4601496"/>
            <a:ext cx="902811"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75%</a:t>
            </a:r>
            <a:endParaRPr lang="en-US" sz="1400" dirty="0">
              <a:solidFill>
                <a:srgbClr val="002776"/>
              </a:solidFill>
              <a:latin typeface="Arial" pitchFamily="34" charset="0"/>
              <a:cs typeface="Arial" pitchFamily="34" charset="0"/>
            </a:endParaRPr>
          </a:p>
        </p:txBody>
      </p:sp>
      <p:sp>
        <p:nvSpPr>
          <p:cNvPr id="38" name="TextBox 37"/>
          <p:cNvSpPr txBox="1"/>
          <p:nvPr/>
        </p:nvSpPr>
        <p:spPr>
          <a:xfrm>
            <a:off x="7783989" y="3276600"/>
            <a:ext cx="902811"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51%</a:t>
            </a:r>
            <a:endParaRPr lang="en-US" sz="1400" dirty="0">
              <a:solidFill>
                <a:srgbClr val="002776"/>
              </a:solidFill>
              <a:latin typeface="Arial" pitchFamily="34" charset="0"/>
              <a:cs typeface="Arial" pitchFamily="34" charset="0"/>
            </a:endParaRPr>
          </a:p>
        </p:txBody>
      </p:sp>
      <p:sp>
        <p:nvSpPr>
          <p:cNvPr id="39" name="TextBox 38"/>
          <p:cNvSpPr txBox="1"/>
          <p:nvPr/>
        </p:nvSpPr>
        <p:spPr>
          <a:xfrm>
            <a:off x="7684603" y="4601496"/>
            <a:ext cx="1002197" cy="307777"/>
          </a:xfrm>
          <a:prstGeom prst="rect">
            <a:avLst/>
          </a:prstGeom>
          <a:noFill/>
        </p:spPr>
        <p:txBody>
          <a:bodyPr wrap="none" rtlCol="0">
            <a:spAutoFit/>
          </a:bodyPr>
          <a:lstStyle/>
          <a:p>
            <a:r>
              <a:rPr lang="en-US" sz="1400" dirty="0" smtClean="0">
                <a:solidFill>
                  <a:srgbClr val="002776"/>
                </a:solidFill>
                <a:latin typeface="Arial" pitchFamily="34" charset="0"/>
                <a:cs typeface="Arial" pitchFamily="34" charset="0"/>
              </a:rPr>
              <a:t>Say 100%</a:t>
            </a:r>
            <a:endParaRPr lang="en-US" sz="1400" dirty="0">
              <a:solidFill>
                <a:srgbClr val="002776"/>
              </a:solidFill>
              <a:latin typeface="Arial" pitchFamily="34" charset="0"/>
              <a:cs typeface="Arial" pitchFamily="34" charset="0"/>
            </a:endParaRPr>
          </a:p>
        </p:txBody>
      </p:sp>
      <p:sp>
        <p:nvSpPr>
          <p:cNvPr id="40"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lang="en-US" sz="2400" b="1" dirty="0" smtClean="0">
                <a:solidFill>
                  <a:srgbClr val="002776"/>
                </a:solidFill>
                <a:latin typeface="Arial" pitchFamily="34" charset="0"/>
                <a:cs typeface="Arial" pitchFamily="34" charset="0"/>
              </a:rPr>
              <a:t>Indirect FDI – the new thinking</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41"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8</a:t>
            </a:fld>
            <a:endParaRPr lang="en-GB"/>
          </a:p>
        </p:txBody>
      </p:sp>
      <p:sp>
        <p:nvSpPr>
          <p:cNvPr id="42"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
        <p:nvSpPr>
          <p:cNvPr id="45" name="Line 18"/>
          <p:cNvSpPr>
            <a:spLocks noChangeShapeType="1"/>
          </p:cNvSpPr>
          <p:nvPr/>
        </p:nvSpPr>
        <p:spPr bwMode="auto">
          <a:xfrm>
            <a:off x="1623060" y="4586748"/>
            <a:ext cx="0" cy="287445"/>
          </a:xfrm>
          <a:prstGeom prst="line">
            <a:avLst/>
          </a:prstGeom>
          <a:noFill/>
          <a:ln w="12700">
            <a:solidFill>
              <a:schemeClr val="tx2"/>
            </a:solidFill>
            <a:round/>
            <a:headEnd type="none" w="sm" len="sm"/>
            <a:tailEnd type="triangle" w="lg" len="lg"/>
          </a:ln>
        </p:spPr>
        <p:txBody>
          <a:bodyPr/>
          <a:lstStyle/>
          <a:p>
            <a:endParaRPr lang="en-US"/>
          </a:p>
        </p:txBody>
      </p:sp>
      <p:sp>
        <p:nvSpPr>
          <p:cNvPr id="46" name="Line 18"/>
          <p:cNvSpPr>
            <a:spLocks noChangeShapeType="1"/>
          </p:cNvSpPr>
          <p:nvPr/>
        </p:nvSpPr>
        <p:spPr bwMode="auto">
          <a:xfrm>
            <a:off x="1617408" y="3259392"/>
            <a:ext cx="0" cy="287445"/>
          </a:xfrm>
          <a:prstGeom prst="line">
            <a:avLst/>
          </a:prstGeom>
          <a:noFill/>
          <a:ln w="12700">
            <a:solidFill>
              <a:schemeClr val="tx2"/>
            </a:solidFill>
            <a:round/>
            <a:headEnd type="none" w="sm" len="sm"/>
            <a:tailEnd type="triangle" w="lg" len="lg"/>
          </a:ln>
        </p:spPr>
        <p:txBody>
          <a:bodyPr/>
          <a:lstStyle/>
          <a:p>
            <a:endParaRPr lang="en-US"/>
          </a:p>
        </p:txBody>
      </p:sp>
      <p:sp>
        <p:nvSpPr>
          <p:cNvPr id="47" name="Line 18"/>
          <p:cNvSpPr>
            <a:spLocks noChangeShapeType="1"/>
          </p:cNvSpPr>
          <p:nvPr/>
        </p:nvSpPr>
        <p:spPr bwMode="auto">
          <a:xfrm>
            <a:off x="4521120" y="4603956"/>
            <a:ext cx="0" cy="287445"/>
          </a:xfrm>
          <a:prstGeom prst="line">
            <a:avLst/>
          </a:prstGeom>
          <a:noFill/>
          <a:ln w="12700">
            <a:solidFill>
              <a:schemeClr val="tx2"/>
            </a:solidFill>
            <a:round/>
            <a:headEnd type="none" w="sm" len="sm"/>
            <a:tailEnd type="triangle" w="lg" len="lg"/>
          </a:ln>
        </p:spPr>
        <p:txBody>
          <a:bodyPr/>
          <a:lstStyle/>
          <a:p>
            <a:endParaRPr lang="en-US"/>
          </a:p>
        </p:txBody>
      </p:sp>
      <p:sp>
        <p:nvSpPr>
          <p:cNvPr id="48" name="Line 18"/>
          <p:cNvSpPr>
            <a:spLocks noChangeShapeType="1"/>
          </p:cNvSpPr>
          <p:nvPr/>
        </p:nvSpPr>
        <p:spPr bwMode="auto">
          <a:xfrm>
            <a:off x="4521120" y="3276600"/>
            <a:ext cx="0" cy="287445"/>
          </a:xfrm>
          <a:prstGeom prst="line">
            <a:avLst/>
          </a:prstGeom>
          <a:noFill/>
          <a:ln w="12700">
            <a:solidFill>
              <a:schemeClr val="tx2"/>
            </a:solidFill>
            <a:round/>
            <a:headEnd type="none" w="sm" len="sm"/>
            <a:tailEnd type="triangle" w="lg" len="lg"/>
          </a:ln>
        </p:spPr>
        <p:txBody>
          <a:bodyPr/>
          <a:lstStyle/>
          <a:p>
            <a:endParaRPr lang="en-US"/>
          </a:p>
        </p:txBody>
      </p:sp>
      <p:sp>
        <p:nvSpPr>
          <p:cNvPr id="49" name="Line 18"/>
          <p:cNvSpPr>
            <a:spLocks noChangeShapeType="1"/>
          </p:cNvSpPr>
          <p:nvPr/>
        </p:nvSpPr>
        <p:spPr bwMode="auto">
          <a:xfrm>
            <a:off x="7414260" y="4603956"/>
            <a:ext cx="0" cy="287445"/>
          </a:xfrm>
          <a:prstGeom prst="line">
            <a:avLst/>
          </a:prstGeom>
          <a:noFill/>
          <a:ln w="12700">
            <a:solidFill>
              <a:schemeClr val="tx2"/>
            </a:solidFill>
            <a:round/>
            <a:headEnd type="none" w="sm" len="sm"/>
            <a:tailEnd type="triangle" w="lg" len="lg"/>
          </a:ln>
        </p:spPr>
        <p:txBody>
          <a:bodyPr/>
          <a:lstStyle/>
          <a:p>
            <a:endParaRPr lang="en-US"/>
          </a:p>
        </p:txBody>
      </p:sp>
      <p:sp>
        <p:nvSpPr>
          <p:cNvPr id="50" name="Line 18"/>
          <p:cNvSpPr>
            <a:spLocks noChangeShapeType="1"/>
          </p:cNvSpPr>
          <p:nvPr/>
        </p:nvSpPr>
        <p:spPr bwMode="auto">
          <a:xfrm>
            <a:off x="7414260" y="3276600"/>
            <a:ext cx="0" cy="287445"/>
          </a:xfrm>
          <a:prstGeom prst="line">
            <a:avLst/>
          </a:prstGeom>
          <a:noFill/>
          <a:ln w="12700">
            <a:solidFill>
              <a:schemeClr val="tx2"/>
            </a:solidFill>
            <a:round/>
            <a:headEnd type="none" w="sm" len="sm"/>
            <a:tailEnd type="triangle" w="lg" len="lg"/>
          </a:ln>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356616" y="236990"/>
            <a:ext cx="5756275" cy="630238"/>
          </a:xfrm>
          <a:prstGeom prst="rect">
            <a:avLst/>
          </a:prstGeom>
        </p:spPr>
        <p:txBody>
          <a:bodyPr vert="horz" lIns="91440" tIns="45720" rIns="91440" bIns="45720" rtlCol="0" anchor="ctr">
            <a:noAutofit/>
          </a:bodyPr>
          <a:lstStyle/>
          <a:p>
            <a:pPr lvl="0">
              <a:spcBef>
                <a:spcPct val="0"/>
              </a:spcBef>
            </a:pPr>
            <a:r>
              <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rPr>
              <a:t>Impact </a:t>
            </a:r>
            <a:r>
              <a:rPr lang="en-US" sz="2400" b="1" dirty="0" smtClean="0">
                <a:solidFill>
                  <a:srgbClr val="002776"/>
                </a:solidFill>
                <a:latin typeface="Arial" pitchFamily="34" charset="0"/>
                <a:cs typeface="Arial" pitchFamily="34" charset="0"/>
              </a:rPr>
              <a:t>on M&amp;A</a:t>
            </a:r>
            <a:endParaRPr kumimoji="0" lang="en-US" sz="2400" b="1" i="0" u="none" strike="noStrike" kern="1200" cap="none" spc="0" normalizeH="0" baseline="0" noProof="0" dirty="0" smtClean="0">
              <a:ln>
                <a:noFill/>
              </a:ln>
              <a:solidFill>
                <a:srgbClr val="002776"/>
              </a:solidFill>
              <a:effectLst/>
              <a:uLnTx/>
              <a:uFillTx/>
              <a:latin typeface="Arial" pitchFamily="34" charset="0"/>
              <a:ea typeface="+mj-ea"/>
              <a:cs typeface="Arial" pitchFamily="34" charset="0"/>
            </a:endParaRPr>
          </a:p>
        </p:txBody>
      </p:sp>
      <p:sp>
        <p:nvSpPr>
          <p:cNvPr id="14" name="Slide Number Placeholder 4"/>
          <p:cNvSpPr>
            <a:spLocks noGrp="1"/>
          </p:cNvSpPr>
          <p:nvPr>
            <p:ph type="sldNum" sz="quarter" idx="10"/>
          </p:nvPr>
        </p:nvSpPr>
        <p:spPr>
          <a:xfrm>
            <a:off x="360000" y="6570000"/>
            <a:ext cx="360000" cy="123111"/>
          </a:xfrm>
        </p:spPr>
        <p:txBody>
          <a:bodyPr/>
          <a:lstStyle/>
          <a:p>
            <a:fld id="{313880FF-B11A-4FA9-B5CC-7226C1B8517C}" type="slidenum">
              <a:rPr lang="en-GB" smtClean="0"/>
              <a:pPr/>
              <a:t>9</a:t>
            </a:fld>
            <a:endParaRPr lang="en-GB"/>
          </a:p>
        </p:txBody>
      </p:sp>
      <p:sp>
        <p:nvSpPr>
          <p:cNvPr id="15" name="Footer Placeholder 3"/>
          <p:cNvSpPr>
            <a:spLocks noGrp="1"/>
          </p:cNvSpPr>
          <p:nvPr>
            <p:ph type="ftr" sz="quarter" idx="11"/>
          </p:nvPr>
        </p:nvSpPr>
        <p:spPr>
          <a:xfrm>
            <a:off x="720000" y="6570000"/>
            <a:ext cx="5400000" cy="123111"/>
          </a:xfrm>
        </p:spPr>
        <p:txBody>
          <a:bodyPr/>
          <a:lstStyle/>
          <a:p>
            <a:pPr algn="l"/>
            <a:r>
              <a:rPr lang="en-GB" dirty="0" smtClean="0"/>
              <a:t>Deloitte</a:t>
            </a:r>
            <a:endParaRPr lang="en-GB" dirty="0"/>
          </a:p>
        </p:txBody>
      </p:sp>
      <p:sp>
        <p:nvSpPr>
          <p:cNvPr id="16" name="Rectangle 4"/>
          <p:cNvSpPr>
            <a:spLocks noChangeAspect="1" noChangeArrowheads="1"/>
          </p:cNvSpPr>
          <p:nvPr/>
        </p:nvSpPr>
        <p:spPr bwMode="auto">
          <a:xfrm>
            <a:off x="1585359" y="5432425"/>
            <a:ext cx="2295525" cy="277813"/>
          </a:xfrm>
          <a:prstGeom prst="rect">
            <a:avLst/>
          </a:prstGeom>
          <a:solidFill>
            <a:srgbClr val="00A1DE"/>
          </a:solidFill>
          <a:ln w="6350" algn="ctr">
            <a:solidFill>
              <a:srgbClr val="00A1DE"/>
            </a:solidFill>
            <a:miter lim="800000"/>
            <a:headEnd/>
            <a:tailEnd/>
          </a:ln>
        </p:spPr>
        <p:txBody>
          <a:bodyPr tIns="91440" bIns="91440" anchor="ctr"/>
          <a:lstStyle/>
          <a:p>
            <a:pPr marL="0" lvl="1" algn="ctr" eaLnBrk="0" hangingPunct="0">
              <a:lnSpc>
                <a:spcPct val="110000"/>
              </a:lnSpc>
            </a:pPr>
            <a:r>
              <a:rPr lang="en-US" sz="1600" b="1" dirty="0" smtClean="0">
                <a:solidFill>
                  <a:schemeClr val="bg1"/>
                </a:solidFill>
                <a:latin typeface="Arial" charset="0"/>
                <a:cs typeface="Arial" charset="0"/>
              </a:rPr>
              <a:t>Approval</a:t>
            </a:r>
          </a:p>
        </p:txBody>
      </p:sp>
      <p:sp>
        <p:nvSpPr>
          <p:cNvPr id="17" name="Rectangle 5"/>
          <p:cNvSpPr>
            <a:spLocks noChangeAspect="1" noChangeArrowheads="1"/>
          </p:cNvSpPr>
          <p:nvPr/>
        </p:nvSpPr>
        <p:spPr bwMode="auto">
          <a:xfrm>
            <a:off x="5036584" y="5432425"/>
            <a:ext cx="2295525" cy="277813"/>
          </a:xfrm>
          <a:prstGeom prst="rect">
            <a:avLst/>
          </a:prstGeom>
          <a:solidFill>
            <a:srgbClr val="00A1DE"/>
          </a:solidFill>
          <a:ln w="6350" algn="ctr">
            <a:solidFill>
              <a:srgbClr val="00A1DE"/>
            </a:solidFill>
            <a:miter lim="800000"/>
            <a:headEnd/>
            <a:tailEnd/>
          </a:ln>
        </p:spPr>
        <p:txBody>
          <a:bodyPr tIns="91440" bIns="91440" anchor="ctr"/>
          <a:lstStyle/>
          <a:p>
            <a:pPr marL="0" lvl="1" algn="ctr" eaLnBrk="0" hangingPunct="0">
              <a:lnSpc>
                <a:spcPct val="110000"/>
              </a:lnSpc>
            </a:pPr>
            <a:r>
              <a:rPr lang="en-US" sz="1600" b="1" dirty="0" smtClean="0">
                <a:solidFill>
                  <a:schemeClr val="bg1"/>
                </a:solidFill>
                <a:latin typeface="Arial" charset="0"/>
                <a:cs typeface="Arial" charset="0"/>
              </a:rPr>
              <a:t>Automatic</a:t>
            </a:r>
          </a:p>
        </p:txBody>
      </p:sp>
      <p:sp>
        <p:nvSpPr>
          <p:cNvPr id="18" name="Line 6"/>
          <p:cNvSpPr>
            <a:spLocks noChangeAspect="1" noChangeShapeType="1"/>
          </p:cNvSpPr>
          <p:nvPr/>
        </p:nvSpPr>
        <p:spPr bwMode="auto">
          <a:xfrm flipV="1">
            <a:off x="4565096" y="1600199"/>
            <a:ext cx="6903" cy="1524000"/>
          </a:xfrm>
          <a:prstGeom prst="line">
            <a:avLst/>
          </a:prstGeom>
          <a:noFill/>
          <a:ln w="50800">
            <a:solidFill>
              <a:srgbClr val="00A1DE"/>
            </a:solidFill>
            <a:round/>
            <a:headEnd type="triangle" w="med" len="med"/>
            <a:tailEnd/>
          </a:ln>
        </p:spPr>
        <p:txBody>
          <a:bodyPr wrap="none" anchor="ctr"/>
          <a:lstStyle/>
          <a:p>
            <a:endParaRPr lang="en-GB">
              <a:solidFill>
                <a:schemeClr val="bg1"/>
              </a:solidFill>
            </a:endParaRPr>
          </a:p>
        </p:txBody>
      </p:sp>
      <p:sp>
        <p:nvSpPr>
          <p:cNvPr id="19" name="Line 7"/>
          <p:cNvSpPr>
            <a:spLocks noChangeAspect="1" noChangeShapeType="1"/>
          </p:cNvSpPr>
          <p:nvPr/>
        </p:nvSpPr>
        <p:spPr bwMode="auto">
          <a:xfrm flipH="1">
            <a:off x="3214763" y="4151611"/>
            <a:ext cx="1354137" cy="1263650"/>
          </a:xfrm>
          <a:prstGeom prst="line">
            <a:avLst/>
          </a:prstGeom>
          <a:noFill/>
          <a:ln w="50800">
            <a:solidFill>
              <a:srgbClr val="00A1DE"/>
            </a:solidFill>
            <a:round/>
            <a:headEnd/>
            <a:tailEnd type="triangle" w="med" len="med"/>
          </a:ln>
        </p:spPr>
        <p:txBody>
          <a:bodyPr wrap="none" anchor="ctr"/>
          <a:lstStyle/>
          <a:p>
            <a:endParaRPr lang="en-GB">
              <a:solidFill>
                <a:schemeClr val="bg1"/>
              </a:solidFill>
            </a:endParaRPr>
          </a:p>
        </p:txBody>
      </p:sp>
      <p:sp>
        <p:nvSpPr>
          <p:cNvPr id="20" name="Line 8"/>
          <p:cNvSpPr>
            <a:spLocks noChangeAspect="1" noChangeShapeType="1"/>
          </p:cNvSpPr>
          <p:nvPr/>
        </p:nvSpPr>
        <p:spPr bwMode="auto">
          <a:xfrm>
            <a:off x="4664779" y="4151611"/>
            <a:ext cx="1263650" cy="1263650"/>
          </a:xfrm>
          <a:prstGeom prst="line">
            <a:avLst/>
          </a:prstGeom>
          <a:noFill/>
          <a:ln w="50800">
            <a:solidFill>
              <a:srgbClr val="00A1DE"/>
            </a:solidFill>
            <a:round/>
            <a:headEnd/>
            <a:tailEnd type="triangle" w="med" len="med"/>
          </a:ln>
        </p:spPr>
        <p:txBody>
          <a:bodyPr wrap="none" anchor="ctr"/>
          <a:lstStyle/>
          <a:p>
            <a:endParaRPr lang="en-GB">
              <a:solidFill>
                <a:schemeClr val="bg1"/>
              </a:solidFill>
            </a:endParaRPr>
          </a:p>
        </p:txBody>
      </p:sp>
      <p:sp>
        <p:nvSpPr>
          <p:cNvPr id="21" name="Rectangle 9"/>
          <p:cNvSpPr>
            <a:spLocks noChangeAspect="1" noChangeArrowheads="1"/>
          </p:cNvSpPr>
          <p:nvPr/>
        </p:nvSpPr>
        <p:spPr bwMode="auto">
          <a:xfrm>
            <a:off x="2013110" y="1524000"/>
            <a:ext cx="5120194" cy="619665"/>
          </a:xfrm>
          <a:prstGeom prst="rect">
            <a:avLst/>
          </a:prstGeom>
          <a:solidFill>
            <a:srgbClr val="00A1DE"/>
          </a:solidFill>
          <a:ln w="6350" algn="ctr">
            <a:solidFill>
              <a:srgbClr val="00A1DE"/>
            </a:solidFill>
            <a:miter lim="800000"/>
            <a:headEnd/>
            <a:tailEnd/>
          </a:ln>
        </p:spPr>
        <p:txBody>
          <a:bodyPr tIns="91440" bIns="91440" anchor="ctr"/>
          <a:lstStyle/>
          <a:p>
            <a:pPr algn="ctr"/>
            <a:r>
              <a:rPr lang="en-US" sz="1600" b="1" dirty="0" smtClean="0">
                <a:solidFill>
                  <a:schemeClr val="bg1"/>
                </a:solidFill>
                <a:latin typeface="Arial" pitchFamily="34" charset="0"/>
                <a:cs typeface="Arial" pitchFamily="34" charset="0"/>
              </a:rPr>
              <a:t>Setting up/  acquisition of company in India where </a:t>
            </a:r>
            <a:r>
              <a:rPr lang="en-US" sz="1600" b="1" dirty="0" err="1" smtClean="0">
                <a:solidFill>
                  <a:schemeClr val="bg1"/>
                </a:solidFill>
                <a:latin typeface="Arial" pitchFamily="34" charset="0"/>
                <a:cs typeface="Arial" pitchFamily="34" charset="0"/>
              </a:rPr>
              <a:t>sectoral</a:t>
            </a:r>
            <a:r>
              <a:rPr lang="en-US" sz="1600" b="1" dirty="0" smtClean="0">
                <a:solidFill>
                  <a:schemeClr val="bg1"/>
                </a:solidFill>
                <a:latin typeface="Arial" pitchFamily="34" charset="0"/>
                <a:cs typeface="Arial" pitchFamily="34" charset="0"/>
              </a:rPr>
              <a:t> caps apply</a:t>
            </a:r>
            <a:endParaRPr lang="en-US" sz="1600" b="1" dirty="0">
              <a:solidFill>
                <a:schemeClr val="bg1"/>
              </a:solidFill>
              <a:latin typeface="Arial" pitchFamily="34" charset="0"/>
              <a:cs typeface="Arial" pitchFamily="34" charset="0"/>
            </a:endParaRPr>
          </a:p>
        </p:txBody>
      </p:sp>
      <p:sp>
        <p:nvSpPr>
          <p:cNvPr id="22" name="Oval 10"/>
          <p:cNvSpPr>
            <a:spLocks noChangeAspect="1" noChangeArrowheads="1"/>
          </p:cNvSpPr>
          <p:nvPr/>
        </p:nvSpPr>
        <p:spPr bwMode="auto">
          <a:xfrm>
            <a:off x="4461909" y="3990975"/>
            <a:ext cx="201613" cy="204788"/>
          </a:xfrm>
          <a:prstGeom prst="ellipse">
            <a:avLst/>
          </a:prstGeom>
          <a:solidFill>
            <a:srgbClr val="00A1DE"/>
          </a:solidFill>
          <a:ln w="12700">
            <a:solidFill>
              <a:srgbClr val="00A1DE"/>
            </a:solidFill>
            <a:round/>
            <a:headEnd/>
            <a:tailEnd/>
          </a:ln>
        </p:spPr>
        <p:txBody>
          <a:bodyPr wrap="none" anchor="ctr"/>
          <a:lstStyle/>
          <a:p>
            <a:pPr algn="ctr">
              <a:spcBef>
                <a:spcPct val="0"/>
              </a:spcBef>
            </a:pPr>
            <a:r>
              <a:rPr lang="en-GB" altLang="ja-JP" sz="1400" b="1">
                <a:solidFill>
                  <a:schemeClr val="bg1"/>
                </a:solidFill>
                <a:ea typeface="ＭＳ Ｐゴシック" pitchFamily="50" charset="-128"/>
              </a:rPr>
              <a:t>…</a:t>
            </a:r>
          </a:p>
        </p:txBody>
      </p:sp>
      <p:sp>
        <p:nvSpPr>
          <p:cNvPr id="23" name="Oval 11"/>
          <p:cNvSpPr>
            <a:spLocks noChangeAspect="1" noChangeArrowheads="1"/>
          </p:cNvSpPr>
          <p:nvPr/>
        </p:nvSpPr>
        <p:spPr bwMode="auto">
          <a:xfrm>
            <a:off x="3668159" y="3187700"/>
            <a:ext cx="1812925" cy="1809750"/>
          </a:xfrm>
          <a:prstGeom prst="ellipse">
            <a:avLst/>
          </a:prstGeom>
          <a:solidFill>
            <a:srgbClr val="00A1DE"/>
          </a:solidFill>
          <a:ln w="12700">
            <a:solidFill>
              <a:srgbClr val="00A1DE"/>
            </a:solidFill>
            <a:prstDash val="sysDot"/>
            <a:round/>
            <a:headEnd/>
            <a:tailEnd/>
          </a:ln>
        </p:spPr>
        <p:txBody>
          <a:bodyPr wrap="none" anchor="ctr"/>
          <a:lstStyle/>
          <a:p>
            <a:pPr marL="0" lvl="1" algn="ctr">
              <a:spcBef>
                <a:spcPct val="0"/>
              </a:spcBef>
            </a:pPr>
            <a:r>
              <a:rPr lang="en-US" sz="1600" b="1" dirty="0" smtClean="0">
                <a:solidFill>
                  <a:schemeClr val="bg1"/>
                </a:solidFill>
                <a:latin typeface="Arial" pitchFamily="34" charset="0"/>
                <a:cs typeface="Arial" pitchFamily="34" charset="0"/>
              </a:rPr>
              <a:t>Would it </a:t>
            </a:r>
          </a:p>
          <a:p>
            <a:pPr marL="0" lvl="1" algn="ctr">
              <a:spcBef>
                <a:spcPct val="0"/>
              </a:spcBef>
            </a:pPr>
            <a:r>
              <a:rPr lang="en-US" sz="1600" b="1" dirty="0" smtClean="0">
                <a:solidFill>
                  <a:schemeClr val="bg1"/>
                </a:solidFill>
                <a:latin typeface="Arial" pitchFamily="34" charset="0"/>
                <a:cs typeface="Arial" pitchFamily="34" charset="0"/>
              </a:rPr>
              <a:t>be owned </a:t>
            </a:r>
          </a:p>
          <a:p>
            <a:pPr marL="0" lvl="1" algn="ctr">
              <a:spcBef>
                <a:spcPct val="0"/>
              </a:spcBef>
            </a:pPr>
            <a:r>
              <a:rPr lang="en-US" sz="1600" b="1" dirty="0" smtClean="0">
                <a:solidFill>
                  <a:schemeClr val="bg1"/>
                </a:solidFill>
                <a:latin typeface="Arial" pitchFamily="34" charset="0"/>
                <a:cs typeface="Arial" pitchFamily="34" charset="0"/>
              </a:rPr>
              <a:t>or controlled </a:t>
            </a:r>
          </a:p>
          <a:p>
            <a:pPr marL="0" lvl="1" algn="ctr">
              <a:spcBef>
                <a:spcPct val="0"/>
              </a:spcBef>
            </a:pPr>
            <a:r>
              <a:rPr lang="en-US" sz="1600" b="1" dirty="0" smtClean="0">
                <a:solidFill>
                  <a:schemeClr val="bg1"/>
                </a:solidFill>
                <a:latin typeface="Arial" pitchFamily="34" charset="0"/>
                <a:cs typeface="Arial" pitchFamily="34" charset="0"/>
              </a:rPr>
              <a:t>by NREs’?</a:t>
            </a:r>
          </a:p>
          <a:p>
            <a:pPr algn="ctr">
              <a:spcBef>
                <a:spcPct val="0"/>
              </a:spcBef>
            </a:pPr>
            <a:endParaRPr lang="en-GB" altLang="ja-JP" sz="1400" b="1" dirty="0">
              <a:solidFill>
                <a:schemeClr val="bg1"/>
              </a:solidFill>
              <a:ea typeface="ＭＳ Ｐゴシック" pitchFamily="50" charset="-128"/>
            </a:endParaRPr>
          </a:p>
        </p:txBody>
      </p:sp>
      <p:sp>
        <p:nvSpPr>
          <p:cNvPr id="24" name="TextBox 23"/>
          <p:cNvSpPr txBox="1"/>
          <p:nvPr/>
        </p:nvSpPr>
        <p:spPr>
          <a:xfrm>
            <a:off x="3124200" y="4766846"/>
            <a:ext cx="503664" cy="338554"/>
          </a:xfrm>
          <a:prstGeom prst="rect">
            <a:avLst/>
          </a:prstGeom>
          <a:noFill/>
        </p:spPr>
        <p:txBody>
          <a:bodyPr wrap="none" rtlCol="0">
            <a:spAutoFit/>
          </a:bodyPr>
          <a:lstStyle/>
          <a:p>
            <a:r>
              <a:rPr lang="en-US" sz="1600" dirty="0" smtClean="0">
                <a:solidFill>
                  <a:srgbClr val="002776"/>
                </a:solidFill>
                <a:latin typeface="Arial" pitchFamily="34" charset="0"/>
                <a:cs typeface="Arial" pitchFamily="34" charset="0"/>
              </a:rPr>
              <a:t>yes</a:t>
            </a:r>
            <a:endParaRPr lang="en-US" sz="1600" dirty="0">
              <a:solidFill>
                <a:srgbClr val="002776"/>
              </a:solidFill>
              <a:latin typeface="Arial" pitchFamily="34" charset="0"/>
              <a:cs typeface="Arial" pitchFamily="34" charset="0"/>
            </a:endParaRPr>
          </a:p>
        </p:txBody>
      </p:sp>
      <p:sp>
        <p:nvSpPr>
          <p:cNvPr id="25" name="TextBox 24"/>
          <p:cNvSpPr txBox="1"/>
          <p:nvPr/>
        </p:nvSpPr>
        <p:spPr>
          <a:xfrm>
            <a:off x="5562600" y="4766846"/>
            <a:ext cx="412292" cy="338554"/>
          </a:xfrm>
          <a:prstGeom prst="rect">
            <a:avLst/>
          </a:prstGeom>
          <a:noFill/>
        </p:spPr>
        <p:txBody>
          <a:bodyPr wrap="none" rtlCol="0">
            <a:spAutoFit/>
          </a:bodyPr>
          <a:lstStyle/>
          <a:p>
            <a:r>
              <a:rPr lang="en-US" sz="1600" dirty="0" smtClean="0">
                <a:solidFill>
                  <a:srgbClr val="002776"/>
                </a:solidFill>
                <a:latin typeface="Arial" pitchFamily="34" charset="0"/>
                <a:cs typeface="Arial" pitchFamily="34" charset="0"/>
              </a:rPr>
              <a:t>no</a:t>
            </a:r>
            <a:endParaRPr lang="en-US" sz="1600" dirty="0">
              <a:solidFill>
                <a:srgbClr val="002776"/>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597</Words>
  <Application>Microsoft Office PowerPoint</Application>
  <PresentationFormat>On-screen Show (4:3)</PresentationFormat>
  <Paragraphs>182</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Indian FDI Regime  Navigating through the Maze</vt:lpstr>
      <vt:lpstr>Slide 2</vt:lpstr>
      <vt:lpstr>Current FDI scenario</vt:lpstr>
      <vt:lpstr>Slide 4</vt:lpstr>
      <vt:lpstr>Slide 5</vt:lpstr>
      <vt:lpstr>Slide 6</vt:lpstr>
      <vt:lpstr>Indirect FDI – An update </vt:lpstr>
      <vt:lpstr>Slide 8</vt:lpstr>
      <vt:lpstr>Slide 9</vt:lpstr>
      <vt:lpstr>Resent developments</vt:lpstr>
      <vt:lpstr>Slide 11</vt:lpstr>
      <vt:lpstr>FDI – peeping into the future</vt:lpstr>
      <vt:lpstr>Slide 13</vt:lpstr>
      <vt:lpstr>Thank you</vt:lpstr>
    </vt:vector>
  </TitlesOfParts>
  <Company>abc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Decoding the new Direct tax code  A new sunrise</dc:title>
  <dc:creator>Comp3</dc:creator>
  <cp:lastModifiedBy>Comp3</cp:lastModifiedBy>
  <cp:revision>83</cp:revision>
  <dcterms:created xsi:type="dcterms:W3CDTF">2009-10-28T10:52:38Z</dcterms:created>
  <dcterms:modified xsi:type="dcterms:W3CDTF">2009-10-29T09:28:42Z</dcterms:modified>
</cp:coreProperties>
</file>