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6" r:id="rId6"/>
    <p:sldId id="260" r:id="rId7"/>
    <p:sldId id="261" r:id="rId8"/>
    <p:sldId id="263" r:id="rId9"/>
    <p:sldId id="262"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400"/>
    <a:srgbClr val="002776"/>
    <a:srgbClr val="00A1D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28" autoAdjust="0"/>
    <p:restoredTop sz="94660"/>
  </p:normalViewPr>
  <p:slideViewPr>
    <p:cSldViewPr>
      <p:cViewPr varScale="1">
        <p:scale>
          <a:sx n="65" d="100"/>
          <a:sy n="65" d="100"/>
        </p:scale>
        <p:origin x="-60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E7FA0-9911-44F9-A3C4-7F297BAA8A5B}" type="datetimeFigureOut">
              <a:rPr lang="en-US" smtClean="0"/>
              <a:pPr/>
              <a:t>10/29/2009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5637A-BE78-4F63-9D2F-69EED7DA38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05637A-BE78-4F63-9D2F-69EED7DA38B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C7E019-58C6-4043-9315-FBDEAB87AB4C}"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B5A54-15A2-4D9B-A656-5EC9602862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7E019-58C6-4043-9315-FBDEAB87AB4C}"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B5A54-15A2-4D9B-A656-5EC9602862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7E019-58C6-4043-9315-FBDEAB87AB4C}"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B5A54-15A2-4D9B-A656-5EC9602862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7E019-58C6-4043-9315-FBDEAB87AB4C}"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B5A54-15A2-4D9B-A656-5EC9602862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7E019-58C6-4043-9315-FBDEAB87AB4C}"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B5A54-15A2-4D9B-A656-5EC9602862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7E019-58C6-4043-9315-FBDEAB87AB4C}"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B5A54-15A2-4D9B-A656-5EC9602862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7E019-58C6-4043-9315-FBDEAB87AB4C}" type="datetimeFigureOut">
              <a:rPr lang="en-US" smtClean="0"/>
              <a:pPr/>
              <a:t>10/29/2009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B5A54-15A2-4D9B-A656-5EC9602862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7E019-58C6-4043-9315-FBDEAB87AB4C}" type="datetimeFigureOut">
              <a:rPr lang="en-US" smtClean="0"/>
              <a:pPr/>
              <a:t>10/29/2009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B5A54-15A2-4D9B-A656-5EC9602862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7E019-58C6-4043-9315-FBDEAB87AB4C}" type="datetimeFigureOut">
              <a:rPr lang="en-US" smtClean="0"/>
              <a:pPr/>
              <a:t>10/29/2009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B5A54-15A2-4D9B-A656-5EC9602862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7E019-58C6-4043-9315-FBDEAB87AB4C}"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B5A54-15A2-4D9B-A656-5EC9602862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7E019-58C6-4043-9315-FBDEAB87AB4C}"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B5A54-15A2-4D9B-A656-5EC9602862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7E019-58C6-4043-9315-FBDEAB87AB4C}" type="datetimeFigureOut">
              <a:rPr lang="en-US" smtClean="0"/>
              <a:pPr/>
              <a:t>10/29/2009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B5A54-15A2-4D9B-A656-5EC9602862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384048" y="362856"/>
            <a:ext cx="2133600" cy="394148"/>
          </a:xfrm>
          <a:prstGeom prst="rect">
            <a:avLst/>
          </a:prstGeom>
          <a:noFill/>
          <a:ln w="9525">
            <a:noFill/>
            <a:miter lim="800000"/>
            <a:headEnd/>
            <a:tailEnd/>
          </a:ln>
        </p:spPr>
      </p:pic>
      <p:sp>
        <p:nvSpPr>
          <p:cNvPr id="8" name="Title 1"/>
          <p:cNvSpPr>
            <a:spLocks noGrp="1"/>
          </p:cNvSpPr>
          <p:nvPr>
            <p:ph type="ctrTitle"/>
          </p:nvPr>
        </p:nvSpPr>
        <p:spPr>
          <a:xfrm>
            <a:off x="384048" y="1981200"/>
            <a:ext cx="8423275" cy="861774"/>
          </a:xfrm>
        </p:spPr>
        <p:txBody>
          <a:bodyPr rtlCol="0">
            <a:noAutofit/>
          </a:bodyPr>
          <a:lstStyle/>
          <a:p>
            <a:pPr algn="l" eaLnBrk="1" fontAlgn="auto" hangingPunct="1">
              <a:lnSpc>
                <a:spcPts val="2800"/>
              </a:lnSpc>
              <a:spcAft>
                <a:spcPts val="0"/>
              </a:spcAft>
              <a:defRPr/>
            </a:pPr>
            <a:r>
              <a:rPr lang="en-GB" sz="2800" dirty="0" smtClean="0">
                <a:solidFill>
                  <a:srgbClr val="002776"/>
                </a:solidFill>
                <a:latin typeface="Times New Roman" pitchFamily="18" charset="0"/>
                <a:cs typeface="Times New Roman" pitchFamily="18" charset="0"/>
              </a:rPr>
              <a:t>Decoding the new Direct tax code </a:t>
            </a:r>
            <a:br>
              <a:rPr lang="en-GB" sz="2800" dirty="0" smtClean="0">
                <a:solidFill>
                  <a:srgbClr val="002776"/>
                </a:solidFill>
                <a:latin typeface="Times New Roman" pitchFamily="18" charset="0"/>
                <a:cs typeface="Times New Roman" pitchFamily="18" charset="0"/>
              </a:rPr>
            </a:br>
            <a:r>
              <a:rPr lang="en-GB" sz="2800" dirty="0" smtClean="0">
                <a:solidFill>
                  <a:srgbClr val="92D400"/>
                </a:solidFill>
                <a:latin typeface="Times New Roman" pitchFamily="18" charset="0"/>
                <a:cs typeface="Times New Roman" pitchFamily="18" charset="0"/>
              </a:rPr>
              <a:t>A new sunrise</a:t>
            </a:r>
          </a:p>
        </p:txBody>
      </p:sp>
      <p:sp>
        <p:nvSpPr>
          <p:cNvPr id="9" name="Rectangle 8"/>
          <p:cNvSpPr/>
          <p:nvPr/>
        </p:nvSpPr>
        <p:spPr>
          <a:xfrm>
            <a:off x="384048" y="2743200"/>
            <a:ext cx="6339348" cy="1528624"/>
          </a:xfrm>
          <a:prstGeom prst="rect">
            <a:avLst/>
          </a:prstGeom>
        </p:spPr>
        <p:txBody>
          <a:bodyPr wrap="square">
            <a:spAutoFit/>
          </a:bodyPr>
          <a:lstStyle/>
          <a:p>
            <a:pPr>
              <a:lnSpc>
                <a:spcPts val="2800"/>
              </a:lnSpc>
            </a:pPr>
            <a:r>
              <a:rPr lang="en-US" sz="2800" dirty="0" smtClean="0">
                <a:solidFill>
                  <a:srgbClr val="92D400"/>
                </a:solidFill>
                <a:latin typeface="Times New Roman" pitchFamily="18" charset="0"/>
                <a:cs typeface="Times New Roman" pitchFamily="18" charset="0"/>
              </a:rPr>
              <a:t>We must learn to view change as a natural phenomenon - to anticipate it and to plan </a:t>
            </a:r>
          </a:p>
          <a:p>
            <a:pPr>
              <a:lnSpc>
                <a:spcPts val="2800"/>
              </a:lnSpc>
            </a:pPr>
            <a:r>
              <a:rPr lang="en-US" sz="2800" dirty="0" smtClean="0">
                <a:solidFill>
                  <a:srgbClr val="92D400"/>
                </a:solidFill>
                <a:latin typeface="Times New Roman" pitchFamily="18" charset="0"/>
                <a:cs typeface="Times New Roman" pitchFamily="18" charset="0"/>
              </a:rPr>
              <a:t>for it.” ~ Lisa Taylor </a:t>
            </a:r>
            <a:r>
              <a:rPr lang="en-US" sz="2400" i="1" dirty="0" smtClean="0">
                <a:solidFill>
                  <a:schemeClr val="accent2"/>
                </a:solidFill>
              </a:rPr>
              <a:t/>
            </a:r>
            <a:br>
              <a:rPr lang="en-US" sz="2400" i="1" dirty="0" smtClean="0">
                <a:solidFill>
                  <a:schemeClr val="accent2"/>
                </a:solidFill>
              </a:rPr>
            </a:br>
            <a:endParaRPr lang="en-US" sz="2400" i="1" dirty="0">
              <a:solidFill>
                <a:schemeClr val="accent2"/>
              </a:solidFill>
            </a:endParaRPr>
          </a:p>
        </p:txBody>
      </p:sp>
      <p:pic>
        <p:nvPicPr>
          <p:cNvPr id="10" name="Picture 9"/>
          <p:cNvPicPr>
            <a:picLocks noChangeAspect="1" noChangeArrowheads="1"/>
          </p:cNvPicPr>
          <p:nvPr/>
        </p:nvPicPr>
        <p:blipFill>
          <a:blip r:embed="rId3" cstate="print"/>
          <a:srcRect/>
          <a:stretch>
            <a:fillRect/>
          </a:stretch>
        </p:blipFill>
        <p:spPr bwMode="auto">
          <a:xfrm>
            <a:off x="5181600" y="3854244"/>
            <a:ext cx="3962399" cy="2590800"/>
          </a:xfrm>
          <a:prstGeom prst="rect">
            <a:avLst/>
          </a:prstGeom>
          <a:noFill/>
          <a:ln w="9525">
            <a:noFill/>
            <a:miter lim="800000"/>
            <a:headEnd/>
            <a:tailEnd/>
          </a:ln>
        </p:spPr>
      </p:pic>
      <p:sp>
        <p:nvSpPr>
          <p:cNvPr id="11" name="Subtitle 2"/>
          <p:cNvSpPr>
            <a:spLocks noGrp="1"/>
          </p:cNvSpPr>
          <p:nvPr>
            <p:ph type="subTitle" idx="1"/>
          </p:nvPr>
        </p:nvSpPr>
        <p:spPr bwMode="auto">
          <a:xfrm>
            <a:off x="384048" y="5855835"/>
            <a:ext cx="5399087" cy="592137"/>
          </a:xfrm>
        </p:spPr>
        <p:txBody>
          <a:bodyPr wrap="square" numCol="1" compatLnSpc="1">
            <a:prstTxWarp prst="textNoShape">
              <a:avLst/>
            </a:prstTxWarp>
            <a:normAutofit/>
          </a:bodyPr>
          <a:lstStyle/>
          <a:p>
            <a:pPr algn="l" eaLnBrk="1" hangingPunct="1"/>
            <a:r>
              <a:rPr lang="en-GB" sz="1800" b="1" dirty="0" smtClean="0">
                <a:solidFill>
                  <a:srgbClr val="002776"/>
                </a:solidFill>
                <a:latin typeface="Arial" pitchFamily="34" charset="0"/>
                <a:cs typeface="Arial" pitchFamily="34" charset="0"/>
              </a:rPr>
              <a:t>November </a:t>
            </a:r>
            <a:r>
              <a:rPr lang="en-GB" sz="1800" b="1" dirty="0" smtClean="0">
                <a:solidFill>
                  <a:srgbClr val="002776"/>
                </a:solidFill>
                <a:latin typeface="Arial" pitchFamily="34" charset="0"/>
                <a:cs typeface="Arial" pitchFamily="34" charset="0"/>
              </a:rPr>
              <a:t>2009</a:t>
            </a:r>
            <a:endParaRPr lang="en-GB" sz="1800" b="1" dirty="0" smtClean="0">
              <a:solidFill>
                <a:srgbClr val="002776"/>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6616" y="407066"/>
            <a:ext cx="7280275" cy="630238"/>
          </a:xfrm>
          <a:prstGeom prst="rect">
            <a:avLst/>
          </a:prstGeom>
        </p:spPr>
        <p:txBody>
          <a:bodyPr vert="horz" lIns="91440" tIns="45720" rIns="91440" bIns="45720" rtlCol="0" anchor="ctr">
            <a:noAutofit/>
          </a:bodyPr>
          <a:lstStyle/>
          <a:p>
            <a:pPr lvl="0">
              <a:lnSpc>
                <a:spcPts val="2600"/>
              </a:lnSpc>
              <a:spcBef>
                <a:spcPct val="0"/>
              </a:spcBef>
            </a:pPr>
            <a:r>
              <a:rPr lang="en-US" sz="2400" b="1" dirty="0" smtClean="0">
                <a:solidFill>
                  <a:srgbClr val="002776"/>
                </a:solidFill>
                <a:latin typeface="Arial" pitchFamily="34" charset="0"/>
                <a:cs typeface="Arial" pitchFamily="34" charset="0"/>
              </a:rPr>
              <a:t>Recent Developments – post introduction of the Code</a:t>
            </a:r>
            <a:endParaRPr kumimoji="0" lang="en-US" sz="2400" b="1" i="0" u="none" strike="noStrike" kern="1200" cap="none" spc="0" normalizeH="0" baseline="0" noProof="0" dirty="0" smtClean="0">
              <a:ln>
                <a:noFill/>
              </a:ln>
              <a:solidFill>
                <a:srgbClr val="002776"/>
              </a:solidFill>
              <a:effectLst/>
              <a:uLnTx/>
              <a:uFillTx/>
              <a:latin typeface="Arial" pitchFamily="34" charset="0"/>
              <a:ea typeface="+mj-ea"/>
              <a:cs typeface="Arial" pitchFamily="34" charset="0"/>
            </a:endParaRPr>
          </a:p>
        </p:txBody>
      </p:sp>
      <p:sp>
        <p:nvSpPr>
          <p:cNvPr id="7" name="Rectangle 5"/>
          <p:cNvSpPr txBox="1">
            <a:spLocks/>
          </p:cNvSpPr>
          <p:nvPr/>
        </p:nvSpPr>
        <p:spPr>
          <a:xfrm>
            <a:off x="356616" y="1344168"/>
            <a:ext cx="8374062" cy="1698625"/>
          </a:xfrm>
          <a:prstGeom prst="rect">
            <a:avLst/>
          </a:prstGeom>
        </p:spPr>
        <p:txBody>
          <a:bodyPr vert="horz" lIns="91440" tIns="45720" rIns="91440" bIns="45720" rtlCol="0">
            <a:normAutofit/>
          </a:bodyPr>
          <a:lstStyle/>
          <a:p>
            <a:pPr marL="182880" indent="-182880">
              <a:buFont typeface="Arial" pitchFamily="34" charset="0"/>
              <a:buChar char="•"/>
            </a:pPr>
            <a:r>
              <a:rPr lang="en-US" sz="2000" b="1" dirty="0" smtClean="0">
                <a:solidFill>
                  <a:srgbClr val="002776"/>
                </a:solidFill>
                <a:latin typeface="Arial" pitchFamily="34" charset="0"/>
                <a:cs typeface="Arial" pitchFamily="34" charset="0"/>
              </a:rPr>
              <a:t>Insights </a:t>
            </a:r>
            <a:r>
              <a:rPr lang="en-US" sz="2000" b="1" dirty="0" smtClean="0">
                <a:solidFill>
                  <a:srgbClr val="002776"/>
                </a:solidFill>
                <a:latin typeface="Arial" pitchFamily="34" charset="0"/>
                <a:cs typeface="Arial" pitchFamily="34" charset="0"/>
              </a:rPr>
              <a:t>from participation at public forums, conferences</a:t>
            </a:r>
          </a:p>
          <a:p>
            <a:pPr marL="182880" indent="-182880">
              <a:buFont typeface="Arial" pitchFamily="34" charset="0"/>
              <a:buChar char="•"/>
            </a:pPr>
            <a:r>
              <a:rPr lang="en-US" sz="2000" b="1" dirty="0" smtClean="0">
                <a:solidFill>
                  <a:srgbClr val="002776"/>
                </a:solidFill>
                <a:latin typeface="Arial" pitchFamily="34" charset="0"/>
                <a:cs typeface="Arial" pitchFamily="34" charset="0"/>
              </a:rPr>
              <a:t>Meetings </a:t>
            </a:r>
            <a:r>
              <a:rPr lang="en-US" sz="2000" b="1" dirty="0" smtClean="0">
                <a:solidFill>
                  <a:srgbClr val="002776"/>
                </a:solidFill>
                <a:latin typeface="Arial" pitchFamily="34" charset="0"/>
                <a:cs typeface="Arial" pitchFamily="34" charset="0"/>
              </a:rPr>
              <a:t>with the officials</a:t>
            </a:r>
          </a:p>
          <a:p>
            <a:pPr marL="182880" indent="-182880">
              <a:buFont typeface="Arial" pitchFamily="34" charset="0"/>
              <a:buChar char="•"/>
            </a:pPr>
            <a:r>
              <a:rPr lang="en-US" sz="2000" b="1" dirty="0" smtClean="0">
                <a:solidFill>
                  <a:srgbClr val="002776"/>
                </a:solidFill>
                <a:latin typeface="Arial" pitchFamily="34" charset="0"/>
                <a:cs typeface="Arial" pitchFamily="34" charset="0"/>
              </a:rPr>
              <a:t>Press </a:t>
            </a:r>
            <a:r>
              <a:rPr lang="en-US" sz="2000" b="1" dirty="0" smtClean="0">
                <a:solidFill>
                  <a:srgbClr val="002776"/>
                </a:solidFill>
                <a:latin typeface="Arial" pitchFamily="34" charset="0"/>
                <a:cs typeface="Arial" pitchFamily="34" charset="0"/>
              </a:rPr>
              <a:t>Talk:</a:t>
            </a:r>
          </a:p>
          <a:p>
            <a:endParaRPr lang="en-US" sz="2000" dirty="0" smtClean="0">
              <a:solidFill>
                <a:srgbClr val="002776"/>
              </a:solidFill>
              <a:latin typeface="Arial" pitchFamily="34" charset="0"/>
              <a:cs typeface="Arial" pitchFamily="34" charset="0"/>
            </a:endParaRPr>
          </a:p>
          <a:p>
            <a:pPr marL="339725" marR="0" lvl="4" indent="-339725" defTabSz="9144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8" name="Text Placeholder 5"/>
          <p:cNvSpPr txBox="1">
            <a:spLocks/>
          </p:cNvSpPr>
          <p:nvPr/>
        </p:nvSpPr>
        <p:spPr>
          <a:xfrm>
            <a:off x="548148" y="2393695"/>
            <a:ext cx="8200104" cy="1890713"/>
          </a:xfrm>
          <a:prstGeom prst="rect">
            <a:avLst/>
          </a:prstGeom>
        </p:spPr>
        <p:txBody>
          <a:bodyPr vert="horz" lIns="91440" tIns="45720" rIns="91440" bIns="45720" rtlCol="0" anchor="ctr"/>
          <a:lstStyle/>
          <a:p>
            <a:pPr marL="182880" lvl="2" indent="-182880">
              <a:lnSpc>
                <a:spcPct val="106000"/>
              </a:lnSpc>
              <a:buFont typeface="Arial" pitchFamily="34" charset="0"/>
              <a:buChar char="–"/>
            </a:pPr>
            <a:r>
              <a:rPr lang="en-US" sz="2000" dirty="0" err="1" smtClean="0">
                <a:solidFill>
                  <a:srgbClr val="002776"/>
                </a:solidFill>
                <a:latin typeface="Arial" pitchFamily="34" charset="0"/>
                <a:cs typeface="Arial" pitchFamily="34" charset="0"/>
              </a:rPr>
              <a:t>Govt</a:t>
            </a:r>
            <a:r>
              <a:rPr lang="en-US" sz="2000" dirty="0" smtClean="0">
                <a:solidFill>
                  <a:srgbClr val="002776"/>
                </a:solidFill>
                <a:latin typeface="Arial" pitchFamily="34" charset="0"/>
                <a:cs typeface="Arial" pitchFamily="34" charset="0"/>
              </a:rPr>
              <a:t> to tweak new direct tax code; low-income segment may get more   incentives</a:t>
            </a:r>
          </a:p>
          <a:p>
            <a:pPr marL="182880" lvl="2" indent="-182880">
              <a:lnSpc>
                <a:spcPct val="106000"/>
              </a:lnSpc>
              <a:buFont typeface="Arial" pitchFamily="34" charset="0"/>
              <a:buChar char="–"/>
            </a:pPr>
            <a:r>
              <a:rPr lang="en-US" sz="2000" dirty="0" smtClean="0">
                <a:solidFill>
                  <a:srgbClr val="002776"/>
                </a:solidFill>
                <a:latin typeface="Arial" pitchFamily="34" charset="0"/>
                <a:cs typeface="Arial" pitchFamily="34" charset="0"/>
              </a:rPr>
              <a:t>FM promises to revisit seven proposals in Direct Tax Code</a:t>
            </a:r>
          </a:p>
          <a:p>
            <a:pPr marL="182880" lvl="2" indent="-182880">
              <a:lnSpc>
                <a:spcPct val="106000"/>
              </a:lnSpc>
              <a:buFont typeface="Arial" pitchFamily="34" charset="0"/>
              <a:buChar char="–"/>
            </a:pPr>
            <a:r>
              <a:rPr lang="en-US" sz="2000" dirty="0" smtClean="0">
                <a:solidFill>
                  <a:srgbClr val="002776"/>
                </a:solidFill>
                <a:latin typeface="Arial" pitchFamily="34" charset="0"/>
                <a:cs typeface="Arial" pitchFamily="34" charset="0"/>
              </a:rPr>
              <a:t>Direct tax code needs overhaul</a:t>
            </a:r>
          </a:p>
          <a:p>
            <a:pPr marL="182880" lvl="2" indent="-182880">
              <a:lnSpc>
                <a:spcPct val="106000"/>
              </a:lnSpc>
              <a:buFont typeface="Arial" pitchFamily="34" charset="0"/>
              <a:buChar char="–"/>
            </a:pPr>
            <a:r>
              <a:rPr lang="en-US" sz="2000" dirty="0" smtClean="0">
                <a:solidFill>
                  <a:srgbClr val="002776"/>
                </a:solidFill>
                <a:latin typeface="Arial" pitchFamily="34" charset="0"/>
                <a:cs typeface="Arial" pitchFamily="34" charset="0"/>
              </a:rPr>
              <a:t>FM to discuss 'tax code' with biz chambers FIIs fear higher tax outgo under new direct tax cod</a:t>
            </a:r>
            <a:r>
              <a:rPr lang="en-US" sz="2000" i="1" dirty="0" smtClean="0">
                <a:solidFill>
                  <a:srgbClr val="002776"/>
                </a:solidFill>
                <a:latin typeface="Arial" pitchFamily="34" charset="0"/>
                <a:cs typeface="Arial" pitchFamily="34" charset="0"/>
              </a:rPr>
              <a:t>e</a:t>
            </a:r>
            <a:endParaRPr lang="en-US" sz="2000" dirty="0" smtClean="0">
              <a:solidFill>
                <a:srgbClr val="002776"/>
              </a:solidFill>
              <a:latin typeface="Arial" pitchFamily="34" charset="0"/>
              <a:cs typeface="Arial" pitchFamily="34" charset="0"/>
            </a:endParaRPr>
          </a:p>
          <a:p>
            <a:pPr marL="359623" marR="0" lvl="0" indent="-359623" algn="r" defTabSz="957998"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4"/>
          <p:cNvSpPr>
            <a:spLocks noGrp="1"/>
          </p:cNvSpPr>
          <p:nvPr>
            <p:ph type="sldNum" sz="quarter" idx="10"/>
          </p:nvPr>
        </p:nvSpPr>
        <p:spPr>
          <a:xfrm>
            <a:off x="360000" y="6570000"/>
            <a:ext cx="360000" cy="123111"/>
          </a:xfrm>
        </p:spPr>
        <p:txBody>
          <a:bodyPr/>
          <a:lstStyle/>
          <a:p>
            <a:fld id="{313880FF-B11A-4FA9-B5CC-7226C1B8517C}" type="slidenum">
              <a:rPr lang="en-GB" smtClean="0"/>
              <a:pPr/>
              <a:t>10</a:t>
            </a:fld>
            <a:endParaRPr lang="en-GB"/>
          </a:p>
        </p:txBody>
      </p:sp>
      <p:sp>
        <p:nvSpPr>
          <p:cNvPr id="11" name="Footer Placeholder 3"/>
          <p:cNvSpPr>
            <a:spLocks noGrp="1"/>
          </p:cNvSpPr>
          <p:nvPr>
            <p:ph type="ftr" sz="quarter" idx="11"/>
          </p:nvPr>
        </p:nvSpPr>
        <p:spPr>
          <a:xfrm>
            <a:off x="720000" y="6570000"/>
            <a:ext cx="5400000" cy="123111"/>
          </a:xfrm>
        </p:spPr>
        <p:txBody>
          <a:bodyPr/>
          <a:lstStyle/>
          <a:p>
            <a:pPr algn="l"/>
            <a:r>
              <a:rPr lang="en-GB" dirty="0" smtClean="0"/>
              <a:t>Deloitte</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40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56616" y="1826736"/>
            <a:ext cx="8424000" cy="800219"/>
          </a:xfrm>
        </p:spPr>
        <p:txBody>
          <a:bodyPr>
            <a:normAutofit/>
          </a:bodyPr>
          <a:lstStyle/>
          <a:p>
            <a:pPr algn="l"/>
            <a:r>
              <a:rPr lang="en-US" sz="2800" b="1" dirty="0" smtClean="0">
                <a:solidFill>
                  <a:schemeClr val="bg1"/>
                </a:solidFill>
                <a:latin typeface="Arial" pitchFamily="34" charset="0"/>
                <a:cs typeface="Arial" pitchFamily="34" charset="0"/>
              </a:rPr>
              <a:t>Thank you</a:t>
            </a:r>
            <a:endParaRPr lang="en-GB" sz="2800" b="1" dirty="0">
              <a:solidFill>
                <a:schemeClr val="bg1"/>
              </a:solidFill>
              <a:latin typeface="Arial" pitchFamily="34" charset="0"/>
              <a:cs typeface="Arial" pitchFamily="34" charset="0"/>
            </a:endParaRPr>
          </a:p>
        </p:txBody>
      </p:sp>
      <p:sp>
        <p:nvSpPr>
          <p:cNvPr id="5" name="Rectangle 4"/>
          <p:cNvSpPr/>
          <p:nvPr/>
        </p:nvSpPr>
        <p:spPr>
          <a:xfrm>
            <a:off x="356616" y="2382353"/>
            <a:ext cx="5424948" cy="1169551"/>
          </a:xfrm>
          <a:prstGeom prst="rect">
            <a:avLst/>
          </a:prstGeom>
        </p:spPr>
        <p:txBody>
          <a:bodyPr wrap="square">
            <a:spAutoFit/>
          </a:bodyPr>
          <a:lstStyle/>
          <a:p>
            <a:pPr>
              <a:lnSpc>
                <a:spcPts val="2800"/>
              </a:lnSpc>
            </a:pPr>
            <a:r>
              <a:rPr lang="en-US" sz="2000" dirty="0" smtClean="0">
                <a:solidFill>
                  <a:schemeClr val="bg1"/>
                </a:solidFill>
                <a:latin typeface="Arial" pitchFamily="34" charset="0"/>
                <a:cs typeface="Arial" pitchFamily="34" charset="0"/>
              </a:rPr>
              <a:t>Because things are the way they are, things will not stay the way they are. – </a:t>
            </a:r>
            <a:r>
              <a:rPr lang="en-US" sz="2000" dirty="0" err="1" smtClean="0">
                <a:solidFill>
                  <a:schemeClr val="bg1"/>
                </a:solidFill>
                <a:latin typeface="Arial" pitchFamily="34" charset="0"/>
                <a:cs typeface="Arial" pitchFamily="34" charset="0"/>
              </a:rPr>
              <a:t>Bertolt</a:t>
            </a:r>
            <a:r>
              <a:rPr lang="en-US" sz="2000" dirty="0" smtClean="0">
                <a:solidFill>
                  <a:schemeClr val="bg1"/>
                </a:solidFill>
                <a:latin typeface="Arial" pitchFamily="34" charset="0"/>
                <a:cs typeface="Arial" pitchFamily="34" charset="0"/>
              </a:rPr>
              <a:t> Brecht </a:t>
            </a:r>
            <a:r>
              <a:rPr lang="en-US" sz="2400" i="1" dirty="0" smtClean="0">
                <a:solidFill>
                  <a:schemeClr val="accent2"/>
                </a:solidFill>
              </a:rPr>
              <a:t/>
            </a:r>
            <a:br>
              <a:rPr lang="en-US" sz="2400" i="1" dirty="0" smtClean="0">
                <a:solidFill>
                  <a:schemeClr val="accent2"/>
                </a:solidFill>
              </a:rPr>
            </a:br>
            <a:endParaRPr lang="en-US" sz="2400" i="1" dirty="0">
              <a:solidFill>
                <a:schemeClr val="accent2"/>
              </a:solidFill>
            </a:endParaRPr>
          </a:p>
        </p:txBody>
      </p:sp>
      <p:sp>
        <p:nvSpPr>
          <p:cNvPr id="7" name="TextBox 6"/>
          <p:cNvSpPr txBox="1"/>
          <p:nvPr/>
        </p:nvSpPr>
        <p:spPr>
          <a:xfrm>
            <a:off x="356616" y="5102352"/>
            <a:ext cx="8458200" cy="1200329"/>
          </a:xfrm>
          <a:prstGeom prst="rect">
            <a:avLst/>
          </a:prstGeom>
          <a:noFill/>
        </p:spPr>
        <p:txBody>
          <a:bodyPr wrap="square" rtlCol="0">
            <a:spAutoFit/>
          </a:bodyPr>
          <a:lstStyle/>
          <a:p>
            <a:r>
              <a:rPr lang="en-US" sz="1200" dirty="0">
                <a:solidFill>
                  <a:schemeClr val="bg1"/>
                </a:solidFill>
                <a:latin typeface="Arial" pitchFamily="34" charset="0"/>
                <a:cs typeface="Arial" pitchFamily="34" charset="0"/>
              </a:rPr>
              <a:t>The information contained in this material is intended for discussion purposes. The addressee is hereby notified that any disclosure, copy, or distribution of this material or the contents thereof may be unlawful and is strictly prohibited. Also the contents cannot be considered as any opinion / advice and should not be used basis for any decision. Before taking any decision / advice please consult a qualified professional advisor. While due care has been taken to ensure the accuracy of the information contained herein, no warranty, express or implied, is being made, as regards the accuracy and adequacy of the information contained herein</a:t>
            </a:r>
          </a:p>
        </p:txBody>
      </p:sp>
      <p:sp>
        <p:nvSpPr>
          <p:cNvPr id="9" name="Slide Number Placeholder 4"/>
          <p:cNvSpPr>
            <a:spLocks noGrp="1"/>
          </p:cNvSpPr>
          <p:nvPr>
            <p:ph type="sldNum" sz="quarter" idx="10"/>
          </p:nvPr>
        </p:nvSpPr>
        <p:spPr>
          <a:xfrm>
            <a:off x="360000" y="6570000"/>
            <a:ext cx="360000" cy="123111"/>
          </a:xfrm>
        </p:spPr>
        <p:txBody>
          <a:bodyPr/>
          <a:lstStyle/>
          <a:p>
            <a:fld id="{313880FF-B11A-4FA9-B5CC-7226C1B8517C}" type="slidenum">
              <a:rPr lang="en-GB" smtClean="0">
                <a:solidFill>
                  <a:schemeClr val="bg1"/>
                </a:solidFill>
              </a:rPr>
              <a:pPr/>
              <a:t>11</a:t>
            </a:fld>
            <a:endParaRPr lang="en-GB" dirty="0">
              <a:solidFill>
                <a:schemeClr val="bg1"/>
              </a:solidFill>
            </a:endParaRPr>
          </a:p>
        </p:txBody>
      </p:sp>
      <p:sp>
        <p:nvSpPr>
          <p:cNvPr id="10" name="Footer Placeholder 3"/>
          <p:cNvSpPr>
            <a:spLocks noGrp="1"/>
          </p:cNvSpPr>
          <p:nvPr>
            <p:ph type="ftr" sz="quarter" idx="11"/>
          </p:nvPr>
        </p:nvSpPr>
        <p:spPr>
          <a:xfrm>
            <a:off x="720000" y="6570000"/>
            <a:ext cx="5400000" cy="123111"/>
          </a:xfrm>
        </p:spPr>
        <p:txBody>
          <a:bodyPr/>
          <a:lstStyle/>
          <a:p>
            <a:pPr algn="l"/>
            <a:r>
              <a:rPr lang="en-GB" dirty="0" smtClean="0">
                <a:solidFill>
                  <a:schemeClr val="bg1"/>
                </a:solidFill>
              </a:rPr>
              <a:t>Deloitte</a:t>
            </a:r>
            <a:endParaRPr lang="en-GB"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6616" y="236990"/>
            <a:ext cx="5299075" cy="63023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776"/>
                </a:solidFill>
                <a:effectLst/>
                <a:uLnTx/>
                <a:uFillTx/>
                <a:latin typeface="Arial" pitchFamily="34" charset="0"/>
                <a:ea typeface="+mj-ea"/>
                <a:cs typeface="Arial" pitchFamily="34" charset="0"/>
              </a:rPr>
              <a:t>Decoding the new Direct tax code </a:t>
            </a:r>
          </a:p>
        </p:txBody>
      </p:sp>
      <p:pic>
        <p:nvPicPr>
          <p:cNvPr id="5" name="Picture 4" descr="https://deloitteidm2.monigle2.net/ar6855pn63/user_uploaded/ind_tmt_glb_ho_440_lo.jpg"/>
          <p:cNvPicPr>
            <a:picLocks noChangeAspect="1" noChangeArrowheads="1"/>
          </p:cNvPicPr>
          <p:nvPr/>
        </p:nvPicPr>
        <p:blipFill>
          <a:blip r:embed="rId2" cstate="print"/>
          <a:srcRect l="35654" t="69231"/>
          <a:stretch>
            <a:fillRect/>
          </a:stretch>
        </p:blipFill>
        <p:spPr bwMode="auto">
          <a:xfrm>
            <a:off x="4038600" y="3962400"/>
            <a:ext cx="5105400" cy="2438400"/>
          </a:xfrm>
          <a:prstGeom prst="rect">
            <a:avLst/>
          </a:prstGeom>
          <a:noFill/>
          <a:ln w="9525">
            <a:noFill/>
            <a:miter lim="800000"/>
            <a:headEnd/>
            <a:tailEnd/>
          </a:ln>
        </p:spPr>
      </p:pic>
      <p:sp>
        <p:nvSpPr>
          <p:cNvPr id="6" name="Rectangle 5"/>
          <p:cNvSpPr txBox="1">
            <a:spLocks/>
          </p:cNvSpPr>
          <p:nvPr/>
        </p:nvSpPr>
        <p:spPr>
          <a:xfrm>
            <a:off x="356616" y="1143000"/>
            <a:ext cx="4487862" cy="1698625"/>
          </a:xfrm>
          <a:prstGeom prst="rect">
            <a:avLst/>
          </a:prstGeom>
        </p:spPr>
        <p:txBody>
          <a:bodyPr vert="horz" lIns="91440" tIns="45720" rIns="91440" bIns="45720" rtlCol="0">
            <a:normAutofit/>
          </a:bodyPr>
          <a:lstStyle/>
          <a:p>
            <a:pPr marL="182880" indent="-182880">
              <a:buFont typeface="Arial" pitchFamily="34" charset="0"/>
              <a:buChar char="•"/>
            </a:pPr>
            <a:r>
              <a:rPr lang="en-US" sz="2000" dirty="0" smtClean="0">
                <a:solidFill>
                  <a:srgbClr val="002776"/>
                </a:solidFill>
                <a:latin typeface="Arial" pitchFamily="34" charset="0"/>
                <a:cs typeface="Arial" pitchFamily="34" charset="0"/>
              </a:rPr>
              <a:t>Overall impact for foreign investors</a:t>
            </a:r>
          </a:p>
          <a:p>
            <a:pPr marL="182880" indent="-182880"/>
            <a:endParaRPr lang="en-US" sz="2000" dirty="0" smtClean="0">
              <a:solidFill>
                <a:srgbClr val="002776"/>
              </a:solidFill>
              <a:latin typeface="Arial" pitchFamily="34" charset="0"/>
              <a:cs typeface="Arial" pitchFamily="34" charset="0"/>
            </a:endParaRPr>
          </a:p>
          <a:p>
            <a:pPr marL="182880" indent="-182880">
              <a:buFont typeface="Arial" pitchFamily="34" charset="0"/>
              <a:buChar char="•"/>
            </a:pPr>
            <a:r>
              <a:rPr lang="en-US" sz="2000" dirty="0" smtClean="0">
                <a:solidFill>
                  <a:srgbClr val="002776"/>
                </a:solidFill>
                <a:latin typeface="Arial" pitchFamily="34" charset="0"/>
                <a:cs typeface="Arial" pitchFamily="34" charset="0"/>
              </a:rPr>
              <a:t>Impact on M&amp;A</a:t>
            </a:r>
          </a:p>
          <a:p>
            <a:pPr marL="182880" indent="-182880"/>
            <a:endParaRPr lang="en-US" sz="2000" dirty="0" smtClean="0">
              <a:solidFill>
                <a:srgbClr val="002776"/>
              </a:solidFill>
              <a:latin typeface="Arial" pitchFamily="34" charset="0"/>
              <a:cs typeface="Arial" pitchFamily="34" charset="0"/>
            </a:endParaRPr>
          </a:p>
          <a:p>
            <a:pPr marL="182880" indent="-182880">
              <a:buFont typeface="Arial" pitchFamily="34" charset="0"/>
              <a:buChar char="•"/>
            </a:pPr>
            <a:r>
              <a:rPr lang="en-US" sz="2000" dirty="0" smtClean="0">
                <a:solidFill>
                  <a:srgbClr val="002776"/>
                </a:solidFill>
                <a:latin typeface="Arial" pitchFamily="34" charset="0"/>
                <a:cs typeface="Arial" pitchFamily="34" charset="0"/>
              </a:rPr>
              <a:t>Recent developments  </a:t>
            </a:r>
          </a:p>
          <a:p>
            <a:endParaRPr lang="en-US" sz="2000" dirty="0" smtClean="0">
              <a:solidFill>
                <a:srgbClr val="002776"/>
              </a:solidFill>
              <a:latin typeface="Arial" pitchFamily="34" charset="0"/>
              <a:cs typeface="Arial" pitchFamily="34" charset="0"/>
            </a:endParaRPr>
          </a:p>
          <a:p>
            <a:pPr marL="339725" marR="0" lvl="4" indent="-339725" defTabSz="9144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10" name="Slide Number Placeholder 4"/>
          <p:cNvSpPr>
            <a:spLocks noGrp="1"/>
          </p:cNvSpPr>
          <p:nvPr>
            <p:ph type="sldNum" sz="quarter" idx="10"/>
          </p:nvPr>
        </p:nvSpPr>
        <p:spPr>
          <a:xfrm>
            <a:off x="360000" y="6570000"/>
            <a:ext cx="360000" cy="123111"/>
          </a:xfrm>
        </p:spPr>
        <p:txBody>
          <a:bodyPr/>
          <a:lstStyle/>
          <a:p>
            <a:fld id="{313880FF-B11A-4FA9-B5CC-7226C1B8517C}" type="slidenum">
              <a:rPr lang="en-GB" smtClean="0"/>
              <a:pPr/>
              <a:t>2</a:t>
            </a:fld>
            <a:endParaRPr lang="en-GB"/>
          </a:p>
        </p:txBody>
      </p:sp>
      <p:sp>
        <p:nvSpPr>
          <p:cNvPr id="11" name="Footer Placeholder 3"/>
          <p:cNvSpPr>
            <a:spLocks noGrp="1"/>
          </p:cNvSpPr>
          <p:nvPr>
            <p:ph type="ftr" sz="quarter" idx="11"/>
          </p:nvPr>
        </p:nvSpPr>
        <p:spPr>
          <a:xfrm>
            <a:off x="720000" y="6570000"/>
            <a:ext cx="5400000" cy="123111"/>
          </a:xfrm>
        </p:spPr>
        <p:txBody>
          <a:bodyPr/>
          <a:lstStyle/>
          <a:p>
            <a:pPr algn="l"/>
            <a:r>
              <a:rPr lang="en-GB" dirty="0" smtClean="0"/>
              <a:t>Deloitte</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MUM0801\users\Pbcgrp\Pbcstaff\pbcgroup\pbcstaff\agt\Presentations\Deloitte pictures\Folder1\Folder 2\New Picture (43).bmp"/>
          <p:cNvPicPr>
            <a:picLocks noChangeAspect="1" noChangeArrowheads="1"/>
          </p:cNvPicPr>
          <p:nvPr/>
        </p:nvPicPr>
        <p:blipFill>
          <a:blip r:embed="rId2" cstate="print"/>
          <a:srcRect/>
          <a:stretch>
            <a:fillRect/>
          </a:stretch>
        </p:blipFill>
        <p:spPr bwMode="auto">
          <a:xfrm>
            <a:off x="3886200" y="2914650"/>
            <a:ext cx="5257800" cy="3943350"/>
          </a:xfrm>
          <a:prstGeom prst="rect">
            <a:avLst/>
          </a:prstGeom>
          <a:noFill/>
          <a:ln w="9525">
            <a:noFill/>
            <a:miter lim="800000"/>
            <a:headEnd/>
            <a:tailEnd/>
          </a:ln>
        </p:spPr>
      </p:pic>
      <p:sp>
        <p:nvSpPr>
          <p:cNvPr id="5" name="Title 1"/>
          <p:cNvSpPr>
            <a:spLocks noGrp="1"/>
          </p:cNvSpPr>
          <p:nvPr>
            <p:ph type="title"/>
          </p:nvPr>
        </p:nvSpPr>
        <p:spPr>
          <a:xfrm>
            <a:off x="356616" y="1399032"/>
            <a:ext cx="8423275" cy="1600200"/>
          </a:xfrm>
        </p:spPr>
        <p:txBody>
          <a:bodyPr>
            <a:noAutofit/>
          </a:bodyPr>
          <a:lstStyle/>
          <a:p>
            <a:pPr algn="l" fontAlgn="auto">
              <a:lnSpc>
                <a:spcPts val="4888"/>
              </a:lnSpc>
              <a:spcAft>
                <a:spcPts val="0"/>
              </a:spcAft>
              <a:defRPr/>
            </a:pPr>
            <a:r>
              <a:rPr lang="en-US" sz="2800" b="1" dirty="0">
                <a:solidFill>
                  <a:srgbClr val="002776"/>
                </a:solidFill>
                <a:latin typeface="Arial" pitchFamily="34" charset="0"/>
                <a:cs typeface="Arial" pitchFamily="34" charset="0"/>
              </a:rPr>
              <a:t>Overall impact for foreign investors</a:t>
            </a:r>
          </a:p>
        </p:txBody>
      </p:sp>
      <p:sp>
        <p:nvSpPr>
          <p:cNvPr id="8" name="Slide Number Placeholder 4"/>
          <p:cNvSpPr>
            <a:spLocks noGrp="1"/>
          </p:cNvSpPr>
          <p:nvPr>
            <p:ph type="sldNum" sz="quarter" idx="10"/>
          </p:nvPr>
        </p:nvSpPr>
        <p:spPr>
          <a:xfrm>
            <a:off x="360000" y="6570000"/>
            <a:ext cx="360000" cy="123111"/>
          </a:xfrm>
        </p:spPr>
        <p:txBody>
          <a:bodyPr/>
          <a:lstStyle/>
          <a:p>
            <a:fld id="{313880FF-B11A-4FA9-B5CC-7226C1B8517C}" type="slidenum">
              <a:rPr lang="en-GB" smtClean="0"/>
              <a:pPr/>
              <a:t>3</a:t>
            </a:fld>
            <a:endParaRPr lang="en-GB"/>
          </a:p>
        </p:txBody>
      </p:sp>
      <p:sp>
        <p:nvSpPr>
          <p:cNvPr id="9" name="Footer Placeholder 3"/>
          <p:cNvSpPr>
            <a:spLocks noGrp="1"/>
          </p:cNvSpPr>
          <p:nvPr>
            <p:ph type="ftr" sz="quarter" idx="11"/>
          </p:nvPr>
        </p:nvSpPr>
        <p:spPr>
          <a:xfrm>
            <a:off x="720000" y="6570000"/>
            <a:ext cx="5400000" cy="123111"/>
          </a:xfrm>
        </p:spPr>
        <p:txBody>
          <a:bodyPr/>
          <a:lstStyle/>
          <a:p>
            <a:pPr algn="l"/>
            <a:r>
              <a:rPr lang="en-GB" dirty="0" smtClean="0"/>
              <a:t>Deloitte</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6616" y="1344168"/>
            <a:ext cx="8330184" cy="990600"/>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6616" y="2424684"/>
            <a:ext cx="8330184" cy="99060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6616" y="3505200"/>
            <a:ext cx="8330184" cy="9906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56616" y="236990"/>
            <a:ext cx="5756275" cy="630238"/>
          </a:xfrm>
          <a:prstGeom prst="rect">
            <a:avLst/>
          </a:prstGeom>
        </p:spPr>
        <p:txBody>
          <a:bodyPr vert="horz" lIns="91440" tIns="45720" rIns="91440" bIns="45720" rtlCol="0" anchor="ctr">
            <a:noAutofit/>
          </a:bodyPr>
          <a:lstStyle/>
          <a:p>
            <a:pPr lvl="0">
              <a:spcBef>
                <a:spcPct val="0"/>
              </a:spcBef>
            </a:pPr>
            <a:r>
              <a:rPr kumimoji="0" lang="en-US" sz="2400" b="1" i="0" u="none" strike="noStrike" kern="1200" cap="none" spc="0" normalizeH="0" baseline="0" noProof="0" dirty="0" smtClean="0">
                <a:ln>
                  <a:noFill/>
                </a:ln>
                <a:solidFill>
                  <a:srgbClr val="002776"/>
                </a:solidFill>
                <a:effectLst/>
                <a:uLnTx/>
                <a:uFillTx/>
                <a:latin typeface="Arial" pitchFamily="34" charset="0"/>
                <a:ea typeface="+mj-ea"/>
                <a:cs typeface="Arial" pitchFamily="34" charset="0"/>
              </a:rPr>
              <a:t>Overall </a:t>
            </a:r>
            <a:r>
              <a:rPr lang="en-US" sz="2400" b="1" dirty="0" smtClean="0">
                <a:solidFill>
                  <a:srgbClr val="002776"/>
                </a:solidFill>
                <a:latin typeface="Arial" pitchFamily="34" charset="0"/>
                <a:cs typeface="Arial" pitchFamily="34" charset="0"/>
              </a:rPr>
              <a:t>impact for foreign investors</a:t>
            </a:r>
            <a:endParaRPr kumimoji="0" lang="en-US" sz="2400" b="1" i="0" u="none" strike="noStrike" kern="1200" cap="none" spc="0" normalizeH="0" baseline="0" noProof="0" dirty="0" smtClean="0">
              <a:ln>
                <a:noFill/>
              </a:ln>
              <a:solidFill>
                <a:srgbClr val="002776"/>
              </a:solidFill>
              <a:effectLst/>
              <a:uLnTx/>
              <a:uFillTx/>
              <a:latin typeface="Arial" pitchFamily="34" charset="0"/>
              <a:ea typeface="+mj-ea"/>
              <a:cs typeface="Arial" pitchFamily="34" charset="0"/>
            </a:endParaRPr>
          </a:p>
        </p:txBody>
      </p:sp>
      <p:sp>
        <p:nvSpPr>
          <p:cNvPr id="12" name="TextBox 11"/>
          <p:cNvSpPr txBox="1"/>
          <p:nvPr/>
        </p:nvSpPr>
        <p:spPr>
          <a:xfrm>
            <a:off x="698088" y="1477296"/>
            <a:ext cx="7836312" cy="984885"/>
          </a:xfrm>
          <a:prstGeom prst="rect">
            <a:avLst/>
          </a:prstGeom>
          <a:noFill/>
        </p:spPr>
        <p:txBody>
          <a:bodyPr wrap="square" rtlCol="0">
            <a:spAutoFit/>
          </a:bodyPr>
          <a:lstStyle/>
          <a:p>
            <a:pPr lvl="0"/>
            <a:r>
              <a:rPr lang="en-US" sz="2000" dirty="0" smtClean="0">
                <a:solidFill>
                  <a:schemeClr val="bg1">
                    <a:lumMod val="95000"/>
                  </a:schemeClr>
                </a:solidFill>
                <a:latin typeface="Arial" pitchFamily="34" charset="0"/>
                <a:cs typeface="Arial" pitchFamily="34" charset="0"/>
              </a:rPr>
              <a:t>FII inflows could be impacted in case FII taxation is not appropriately addressed</a:t>
            </a:r>
          </a:p>
          <a:p>
            <a:endParaRPr lang="en-US" dirty="0"/>
          </a:p>
        </p:txBody>
      </p:sp>
      <p:sp>
        <p:nvSpPr>
          <p:cNvPr id="13" name="TextBox 12"/>
          <p:cNvSpPr txBox="1"/>
          <p:nvPr/>
        </p:nvSpPr>
        <p:spPr>
          <a:xfrm>
            <a:off x="698088" y="2552271"/>
            <a:ext cx="7760112" cy="984885"/>
          </a:xfrm>
          <a:prstGeom prst="rect">
            <a:avLst/>
          </a:prstGeom>
          <a:noFill/>
        </p:spPr>
        <p:txBody>
          <a:bodyPr wrap="square" rtlCol="0">
            <a:spAutoFit/>
          </a:bodyPr>
          <a:lstStyle/>
          <a:p>
            <a:pPr lvl="0"/>
            <a:r>
              <a:rPr lang="en-US" sz="2000" dirty="0" smtClean="0">
                <a:solidFill>
                  <a:schemeClr val="bg1"/>
                </a:solidFill>
                <a:latin typeface="Arial" pitchFamily="34" charset="0"/>
                <a:cs typeface="Arial" pitchFamily="34" charset="0"/>
              </a:rPr>
              <a:t>Mauritius / Cyprus routes likely to be plugged</a:t>
            </a:r>
          </a:p>
          <a:p>
            <a:pPr lvl="0"/>
            <a:r>
              <a:rPr lang="en-US" sz="2000" dirty="0" smtClean="0">
                <a:solidFill>
                  <a:schemeClr val="bg1"/>
                </a:solidFill>
                <a:latin typeface="Arial" pitchFamily="34" charset="0"/>
                <a:cs typeface="Arial" pitchFamily="34" charset="0"/>
              </a:rPr>
              <a:t>Direct Tax Code v/s Tax Treaty - Another major issue</a:t>
            </a:r>
          </a:p>
          <a:p>
            <a:endParaRPr lang="en-US" dirty="0"/>
          </a:p>
        </p:txBody>
      </p:sp>
      <p:sp>
        <p:nvSpPr>
          <p:cNvPr id="14" name="TextBox 13"/>
          <p:cNvSpPr txBox="1"/>
          <p:nvPr/>
        </p:nvSpPr>
        <p:spPr>
          <a:xfrm>
            <a:off x="685800" y="3633922"/>
            <a:ext cx="7696200" cy="984885"/>
          </a:xfrm>
          <a:prstGeom prst="rect">
            <a:avLst/>
          </a:prstGeom>
          <a:noFill/>
        </p:spPr>
        <p:txBody>
          <a:bodyPr wrap="square" rtlCol="0">
            <a:spAutoFit/>
          </a:bodyPr>
          <a:lstStyle/>
          <a:p>
            <a:pPr lvl="0"/>
            <a:r>
              <a:rPr lang="en-US" sz="2000" dirty="0" smtClean="0">
                <a:solidFill>
                  <a:schemeClr val="bg1"/>
                </a:solidFill>
                <a:latin typeface="Arial" pitchFamily="34" charset="0"/>
                <a:cs typeface="Arial" pitchFamily="34" charset="0"/>
              </a:rPr>
              <a:t>Mauritius / Cyprus routes likely to be plugged</a:t>
            </a:r>
          </a:p>
          <a:p>
            <a:pPr lvl="0"/>
            <a:r>
              <a:rPr lang="en-US" sz="2000" dirty="0" smtClean="0">
                <a:solidFill>
                  <a:schemeClr val="bg1"/>
                </a:solidFill>
                <a:latin typeface="Arial" pitchFamily="34" charset="0"/>
                <a:cs typeface="Arial" pitchFamily="34" charset="0"/>
              </a:rPr>
              <a:t>Direct Tax Code v/s Tax Treaty - Another major issue</a:t>
            </a:r>
          </a:p>
          <a:p>
            <a:endParaRPr lang="en-US" dirty="0"/>
          </a:p>
        </p:txBody>
      </p:sp>
      <p:sp>
        <p:nvSpPr>
          <p:cNvPr id="16" name="Slide Number Placeholder 4"/>
          <p:cNvSpPr>
            <a:spLocks noGrp="1"/>
          </p:cNvSpPr>
          <p:nvPr>
            <p:ph type="sldNum" sz="quarter" idx="10"/>
          </p:nvPr>
        </p:nvSpPr>
        <p:spPr>
          <a:xfrm>
            <a:off x="360000" y="6570000"/>
            <a:ext cx="360000" cy="123111"/>
          </a:xfrm>
        </p:spPr>
        <p:txBody>
          <a:bodyPr/>
          <a:lstStyle/>
          <a:p>
            <a:fld id="{313880FF-B11A-4FA9-B5CC-7226C1B8517C}" type="slidenum">
              <a:rPr lang="en-GB" smtClean="0"/>
              <a:pPr/>
              <a:t>4</a:t>
            </a:fld>
            <a:endParaRPr lang="en-GB"/>
          </a:p>
        </p:txBody>
      </p:sp>
      <p:sp>
        <p:nvSpPr>
          <p:cNvPr id="17" name="Footer Placeholder 3"/>
          <p:cNvSpPr>
            <a:spLocks noGrp="1"/>
          </p:cNvSpPr>
          <p:nvPr>
            <p:ph type="ftr" sz="quarter" idx="11"/>
          </p:nvPr>
        </p:nvSpPr>
        <p:spPr>
          <a:xfrm>
            <a:off x="720000" y="6570000"/>
            <a:ext cx="5400000" cy="123111"/>
          </a:xfrm>
        </p:spPr>
        <p:txBody>
          <a:bodyPr/>
          <a:lstStyle/>
          <a:p>
            <a:pPr algn="l"/>
            <a:r>
              <a:rPr lang="en-GB" dirty="0" smtClean="0"/>
              <a:t>Deloitte</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6616" y="236990"/>
            <a:ext cx="5756275" cy="630238"/>
          </a:xfrm>
          <a:prstGeom prst="rect">
            <a:avLst/>
          </a:prstGeom>
        </p:spPr>
        <p:txBody>
          <a:bodyPr vert="horz" lIns="91440" tIns="45720" rIns="91440" bIns="45720" rtlCol="0" anchor="ctr">
            <a:noAutofit/>
          </a:bodyPr>
          <a:lstStyle/>
          <a:p>
            <a:pPr lvl="0">
              <a:spcBef>
                <a:spcPct val="0"/>
              </a:spcBef>
            </a:pPr>
            <a:r>
              <a:rPr kumimoji="0" lang="en-US" sz="2400" b="1" i="0" u="none" strike="noStrike" kern="1200" cap="none" spc="0" normalizeH="0" baseline="0" noProof="0" dirty="0" smtClean="0">
                <a:ln>
                  <a:noFill/>
                </a:ln>
                <a:solidFill>
                  <a:srgbClr val="002776"/>
                </a:solidFill>
                <a:effectLst/>
                <a:uLnTx/>
                <a:uFillTx/>
                <a:latin typeface="Arial" pitchFamily="34" charset="0"/>
                <a:ea typeface="+mj-ea"/>
                <a:cs typeface="Arial" pitchFamily="34" charset="0"/>
              </a:rPr>
              <a:t>Overall </a:t>
            </a:r>
            <a:r>
              <a:rPr lang="en-US" sz="2400" b="1" dirty="0" smtClean="0">
                <a:solidFill>
                  <a:srgbClr val="002776"/>
                </a:solidFill>
                <a:latin typeface="Arial" pitchFamily="34" charset="0"/>
                <a:cs typeface="Arial" pitchFamily="34" charset="0"/>
              </a:rPr>
              <a:t>impact for foreign investors</a:t>
            </a:r>
            <a:endParaRPr kumimoji="0" lang="en-US" sz="2400" b="1" i="0" u="none" strike="noStrike" kern="1200" cap="none" spc="0" normalizeH="0" baseline="0" noProof="0" dirty="0" smtClean="0">
              <a:ln>
                <a:noFill/>
              </a:ln>
              <a:solidFill>
                <a:srgbClr val="002776"/>
              </a:solidFill>
              <a:effectLst/>
              <a:uLnTx/>
              <a:uFillTx/>
              <a:latin typeface="Arial" pitchFamily="34" charset="0"/>
              <a:ea typeface="+mj-ea"/>
              <a:cs typeface="Arial" pitchFamily="34" charset="0"/>
            </a:endParaRPr>
          </a:p>
        </p:txBody>
      </p:sp>
      <p:sp>
        <p:nvSpPr>
          <p:cNvPr id="9" name="Rectangle 8"/>
          <p:cNvSpPr/>
          <p:nvPr/>
        </p:nvSpPr>
        <p:spPr>
          <a:xfrm>
            <a:off x="356616" y="1344168"/>
            <a:ext cx="8330184" cy="990600"/>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6616" y="2424684"/>
            <a:ext cx="8330184" cy="99060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6616" y="3505200"/>
            <a:ext cx="8330184" cy="9906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8088" y="1621841"/>
            <a:ext cx="7836312" cy="1015663"/>
          </a:xfrm>
          <a:prstGeom prst="rect">
            <a:avLst/>
          </a:prstGeom>
          <a:noFill/>
        </p:spPr>
        <p:txBody>
          <a:bodyPr wrap="square" rtlCol="0">
            <a:spAutoFit/>
          </a:bodyPr>
          <a:lstStyle/>
          <a:p>
            <a:r>
              <a:rPr lang="en-US" sz="2000" dirty="0" smtClean="0">
                <a:solidFill>
                  <a:schemeClr val="bg1"/>
                </a:solidFill>
                <a:latin typeface="Arial" pitchFamily="34" charset="0"/>
                <a:cs typeface="Arial" pitchFamily="34" charset="0"/>
              </a:rPr>
              <a:t>Certain </a:t>
            </a:r>
            <a:r>
              <a:rPr lang="en-US" sz="2000" dirty="0" smtClean="0">
                <a:solidFill>
                  <a:schemeClr val="bg1"/>
                </a:solidFill>
                <a:latin typeface="Arial" pitchFamily="34" charset="0"/>
                <a:cs typeface="Arial" pitchFamily="34" charset="0"/>
              </a:rPr>
              <a:t>cross border transactions could be exposed to tax in India</a:t>
            </a:r>
          </a:p>
          <a:p>
            <a:pPr lvl="0"/>
            <a:endParaRPr lang="en-US" sz="2000" dirty="0" smtClean="0">
              <a:solidFill>
                <a:schemeClr val="bg1">
                  <a:lumMod val="95000"/>
                </a:schemeClr>
              </a:solidFill>
              <a:latin typeface="Arial" pitchFamily="34" charset="0"/>
              <a:cs typeface="Arial" pitchFamily="34" charset="0"/>
            </a:endParaRPr>
          </a:p>
          <a:p>
            <a:endParaRPr lang="en-US" dirty="0"/>
          </a:p>
        </p:txBody>
      </p:sp>
      <p:sp>
        <p:nvSpPr>
          <p:cNvPr id="13" name="TextBox 12"/>
          <p:cNvSpPr txBox="1"/>
          <p:nvPr/>
        </p:nvSpPr>
        <p:spPr>
          <a:xfrm>
            <a:off x="698088" y="2552271"/>
            <a:ext cx="7760112" cy="984885"/>
          </a:xfrm>
          <a:prstGeom prst="rect">
            <a:avLst/>
          </a:prstGeom>
          <a:noFill/>
        </p:spPr>
        <p:txBody>
          <a:bodyPr wrap="square" rtlCol="0">
            <a:spAutoFit/>
          </a:bodyPr>
          <a:lstStyle/>
          <a:p>
            <a:r>
              <a:rPr lang="en-US" sz="2000" dirty="0" smtClean="0">
                <a:solidFill>
                  <a:schemeClr val="bg1"/>
                </a:solidFill>
                <a:latin typeface="Arial" pitchFamily="34" charset="0"/>
                <a:cs typeface="Arial" pitchFamily="34" charset="0"/>
              </a:rPr>
              <a:t>M</a:t>
            </a:r>
            <a:r>
              <a:rPr lang="en-US" sz="2000" dirty="0" smtClean="0">
                <a:solidFill>
                  <a:schemeClr val="bg1"/>
                </a:solidFill>
                <a:latin typeface="Arial" pitchFamily="34" charset="0"/>
                <a:cs typeface="Arial" pitchFamily="34" charset="0"/>
              </a:rPr>
              <a:t> Securities Transaction Tax to be abolished / Capital gains on transfer of shares would be taxable</a:t>
            </a:r>
          </a:p>
          <a:p>
            <a:pPr lvl="0"/>
            <a:endParaRPr lang="en-US" dirty="0"/>
          </a:p>
        </p:txBody>
      </p:sp>
      <p:sp>
        <p:nvSpPr>
          <p:cNvPr id="14" name="TextBox 13"/>
          <p:cNvSpPr txBox="1"/>
          <p:nvPr/>
        </p:nvSpPr>
        <p:spPr>
          <a:xfrm>
            <a:off x="685800" y="3633922"/>
            <a:ext cx="7696200" cy="984885"/>
          </a:xfrm>
          <a:prstGeom prst="rect">
            <a:avLst/>
          </a:prstGeom>
          <a:noFill/>
        </p:spPr>
        <p:txBody>
          <a:bodyPr wrap="square" rtlCol="0">
            <a:spAutoFit/>
          </a:bodyPr>
          <a:lstStyle/>
          <a:p>
            <a:pPr lvl="0"/>
            <a:r>
              <a:rPr lang="en-US" sz="2000" dirty="0" smtClean="0">
                <a:solidFill>
                  <a:schemeClr val="bg1"/>
                </a:solidFill>
                <a:latin typeface="Arial" pitchFamily="34" charset="0"/>
                <a:cs typeface="Arial" pitchFamily="34" charset="0"/>
              </a:rPr>
              <a:t>MAT could pose as a thorn in the flesh for loss making companies/Non Banking Finance Companies</a:t>
            </a:r>
          </a:p>
          <a:p>
            <a:endParaRPr lang="en-US" dirty="0"/>
          </a:p>
        </p:txBody>
      </p:sp>
      <p:sp>
        <p:nvSpPr>
          <p:cNvPr id="16" name="Slide Number Placeholder 4"/>
          <p:cNvSpPr>
            <a:spLocks noGrp="1"/>
          </p:cNvSpPr>
          <p:nvPr>
            <p:ph type="sldNum" sz="quarter" idx="10"/>
          </p:nvPr>
        </p:nvSpPr>
        <p:spPr>
          <a:xfrm>
            <a:off x="360000" y="6570000"/>
            <a:ext cx="360000" cy="123111"/>
          </a:xfrm>
        </p:spPr>
        <p:txBody>
          <a:bodyPr/>
          <a:lstStyle/>
          <a:p>
            <a:fld id="{313880FF-B11A-4FA9-B5CC-7226C1B8517C}" type="slidenum">
              <a:rPr lang="en-GB" smtClean="0"/>
              <a:pPr/>
              <a:t>5</a:t>
            </a:fld>
            <a:endParaRPr lang="en-GB"/>
          </a:p>
        </p:txBody>
      </p:sp>
      <p:sp>
        <p:nvSpPr>
          <p:cNvPr id="17" name="Footer Placeholder 3"/>
          <p:cNvSpPr>
            <a:spLocks noGrp="1"/>
          </p:cNvSpPr>
          <p:nvPr>
            <p:ph type="ftr" sz="quarter" idx="11"/>
          </p:nvPr>
        </p:nvSpPr>
        <p:spPr>
          <a:xfrm>
            <a:off x="720000" y="6570000"/>
            <a:ext cx="5400000" cy="123111"/>
          </a:xfrm>
        </p:spPr>
        <p:txBody>
          <a:bodyPr/>
          <a:lstStyle/>
          <a:p>
            <a:pPr algn="l"/>
            <a:r>
              <a:rPr lang="en-GB" dirty="0" smtClean="0"/>
              <a:t>Deloitte</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MUM0801\users\Pbcgrp\Pbcstaff\pbcgroup\pbcstaff\agt\Presentations\Deloitte pictures\Folder1\New Picture (8).bmp"/>
          <p:cNvPicPr>
            <a:picLocks noChangeAspect="1" noChangeArrowheads="1"/>
          </p:cNvPicPr>
          <p:nvPr/>
        </p:nvPicPr>
        <p:blipFill>
          <a:blip r:embed="rId2" cstate="print"/>
          <a:srcRect t="21506"/>
          <a:stretch>
            <a:fillRect/>
          </a:stretch>
        </p:blipFill>
        <p:spPr bwMode="auto">
          <a:xfrm>
            <a:off x="3276600" y="3505200"/>
            <a:ext cx="5867400" cy="3683000"/>
          </a:xfrm>
          <a:prstGeom prst="rect">
            <a:avLst/>
          </a:prstGeom>
          <a:noFill/>
          <a:ln w="9525">
            <a:noFill/>
            <a:miter lim="800000"/>
            <a:headEnd/>
            <a:tailEnd/>
          </a:ln>
        </p:spPr>
      </p:pic>
      <p:sp>
        <p:nvSpPr>
          <p:cNvPr id="5" name="Title 1"/>
          <p:cNvSpPr>
            <a:spLocks noGrp="1"/>
          </p:cNvSpPr>
          <p:nvPr>
            <p:ph type="title"/>
          </p:nvPr>
        </p:nvSpPr>
        <p:spPr>
          <a:xfrm>
            <a:off x="356616" y="1399032"/>
            <a:ext cx="8423275" cy="1600200"/>
          </a:xfrm>
        </p:spPr>
        <p:txBody>
          <a:bodyPr>
            <a:noAutofit/>
          </a:bodyPr>
          <a:lstStyle/>
          <a:p>
            <a:pPr algn="l" fontAlgn="auto">
              <a:lnSpc>
                <a:spcPts val="4888"/>
              </a:lnSpc>
              <a:spcAft>
                <a:spcPts val="0"/>
              </a:spcAft>
              <a:defRPr/>
            </a:pPr>
            <a:r>
              <a:rPr lang="en-US" sz="2800" b="1" dirty="0">
                <a:solidFill>
                  <a:srgbClr val="002776"/>
                </a:solidFill>
                <a:latin typeface="Arial" pitchFamily="34" charset="0"/>
                <a:cs typeface="Arial" pitchFamily="34" charset="0"/>
              </a:rPr>
              <a:t>Impact on M&amp;A</a:t>
            </a:r>
          </a:p>
        </p:txBody>
      </p:sp>
      <p:sp>
        <p:nvSpPr>
          <p:cNvPr id="6" name="Slide Number Placeholder 4"/>
          <p:cNvSpPr>
            <a:spLocks noGrp="1"/>
          </p:cNvSpPr>
          <p:nvPr>
            <p:ph type="sldNum" sz="quarter" idx="10"/>
          </p:nvPr>
        </p:nvSpPr>
        <p:spPr>
          <a:xfrm>
            <a:off x="360000" y="6570000"/>
            <a:ext cx="360000" cy="123111"/>
          </a:xfrm>
        </p:spPr>
        <p:txBody>
          <a:bodyPr/>
          <a:lstStyle/>
          <a:p>
            <a:fld id="{313880FF-B11A-4FA9-B5CC-7226C1B8517C}" type="slidenum">
              <a:rPr lang="en-GB" smtClean="0"/>
              <a:pPr/>
              <a:t>6</a:t>
            </a:fld>
            <a:endParaRPr lang="en-GB"/>
          </a:p>
        </p:txBody>
      </p:sp>
      <p:sp>
        <p:nvSpPr>
          <p:cNvPr id="7" name="Footer Placeholder 3"/>
          <p:cNvSpPr>
            <a:spLocks noGrp="1"/>
          </p:cNvSpPr>
          <p:nvPr>
            <p:ph type="ftr" sz="quarter" idx="11"/>
          </p:nvPr>
        </p:nvSpPr>
        <p:spPr>
          <a:xfrm>
            <a:off x="720000" y="6570000"/>
            <a:ext cx="5400000" cy="123111"/>
          </a:xfrm>
        </p:spPr>
        <p:txBody>
          <a:bodyPr/>
          <a:lstStyle/>
          <a:p>
            <a:pPr algn="l"/>
            <a:r>
              <a:rPr lang="en-GB" dirty="0" smtClean="0"/>
              <a:t>Deloitte</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spect="1" noChangeArrowheads="1"/>
          </p:cNvSpPr>
          <p:nvPr/>
        </p:nvSpPr>
        <p:spPr bwMode="gray">
          <a:xfrm>
            <a:off x="356615" y="1344167"/>
            <a:ext cx="2353194" cy="1113340"/>
          </a:xfrm>
          <a:prstGeom prst="homePlate">
            <a:avLst>
              <a:gd name="adj" fmla="val 57244"/>
            </a:avLst>
          </a:prstGeom>
          <a:solidFill>
            <a:srgbClr val="00A1DE"/>
          </a:solidFill>
          <a:ln w="9525" algn="ctr">
            <a:noFill/>
            <a:miter lim="800000"/>
            <a:headEnd/>
            <a:tailEnd/>
          </a:ln>
        </p:spPr>
        <p:txBody>
          <a:bodyPr anchor="ctr"/>
          <a:lstStyle/>
          <a:p>
            <a:pPr defTabSz="977900" fontAlgn="auto">
              <a:lnSpc>
                <a:spcPct val="106000"/>
              </a:lnSpc>
              <a:spcAft>
                <a:spcPct val="35000"/>
              </a:spcAft>
              <a:defRPr/>
            </a:pPr>
            <a:r>
              <a:rPr lang="en-US" sz="1400" b="1" dirty="0">
                <a:solidFill>
                  <a:schemeClr val="bg1">
                    <a:lumMod val="95000"/>
                  </a:schemeClr>
                </a:solidFill>
                <a:latin typeface="Arial" pitchFamily="34" charset="0"/>
                <a:cs typeface="Arial" pitchFamily="34" charset="0"/>
              </a:rPr>
              <a:t>Business reorganization</a:t>
            </a:r>
          </a:p>
        </p:txBody>
      </p:sp>
      <p:sp>
        <p:nvSpPr>
          <p:cNvPr id="5" name="AutoShape 7"/>
          <p:cNvSpPr>
            <a:spLocks noChangeAspect="1" noChangeArrowheads="1"/>
          </p:cNvSpPr>
          <p:nvPr/>
        </p:nvSpPr>
        <p:spPr bwMode="gray">
          <a:xfrm>
            <a:off x="356615" y="2518007"/>
            <a:ext cx="2353194" cy="1113340"/>
          </a:xfrm>
          <a:prstGeom prst="homePlate">
            <a:avLst>
              <a:gd name="adj" fmla="val 57244"/>
            </a:avLst>
          </a:prstGeom>
          <a:solidFill>
            <a:srgbClr val="00A1DE"/>
          </a:solidFill>
          <a:ln w="9525" algn="ctr">
            <a:noFill/>
            <a:miter lim="800000"/>
            <a:headEnd/>
            <a:tailEnd/>
          </a:ln>
        </p:spPr>
        <p:txBody>
          <a:bodyPr anchor="ctr"/>
          <a:lstStyle/>
          <a:p>
            <a:pPr defTabSz="977900" fontAlgn="auto">
              <a:lnSpc>
                <a:spcPct val="106000"/>
              </a:lnSpc>
              <a:spcAft>
                <a:spcPct val="35000"/>
              </a:spcAft>
              <a:defRPr/>
            </a:pPr>
            <a:r>
              <a:rPr lang="en-US" sz="1400" b="1" dirty="0">
                <a:solidFill>
                  <a:schemeClr val="bg1"/>
                </a:solidFill>
                <a:latin typeface="Arial" pitchFamily="34" charset="0"/>
                <a:cs typeface="Arial" pitchFamily="34" charset="0"/>
              </a:rPr>
              <a:t>Carry forward of losses </a:t>
            </a:r>
          </a:p>
        </p:txBody>
      </p:sp>
      <p:sp>
        <p:nvSpPr>
          <p:cNvPr id="6" name="AutoShape 8"/>
          <p:cNvSpPr>
            <a:spLocks noChangeAspect="1" noChangeArrowheads="1"/>
          </p:cNvSpPr>
          <p:nvPr/>
        </p:nvSpPr>
        <p:spPr bwMode="gray">
          <a:xfrm>
            <a:off x="356615" y="3691847"/>
            <a:ext cx="2353194" cy="1113340"/>
          </a:xfrm>
          <a:prstGeom prst="homePlate">
            <a:avLst>
              <a:gd name="adj" fmla="val 57244"/>
            </a:avLst>
          </a:prstGeom>
          <a:solidFill>
            <a:srgbClr val="00A1DE"/>
          </a:solidFill>
          <a:ln w="9525" algn="ctr">
            <a:noFill/>
            <a:miter lim="800000"/>
            <a:headEnd/>
            <a:tailEnd/>
          </a:ln>
        </p:spPr>
        <p:txBody>
          <a:bodyPr anchor="ctr"/>
          <a:lstStyle/>
          <a:p>
            <a:pPr defTabSz="977900" fontAlgn="auto">
              <a:lnSpc>
                <a:spcPct val="106000"/>
              </a:lnSpc>
              <a:spcAft>
                <a:spcPct val="35000"/>
              </a:spcAft>
              <a:defRPr/>
            </a:pPr>
            <a:r>
              <a:rPr lang="en-US" sz="1400" b="1" dirty="0">
                <a:solidFill>
                  <a:schemeClr val="bg1"/>
                </a:solidFill>
                <a:latin typeface="Arial" pitchFamily="34" charset="0"/>
                <a:cs typeface="Arial" pitchFamily="34" charset="0"/>
              </a:rPr>
              <a:t>Introduction of general anti-avoidance rules</a:t>
            </a:r>
          </a:p>
        </p:txBody>
      </p:sp>
      <p:sp>
        <p:nvSpPr>
          <p:cNvPr id="7" name="AutoShape 9"/>
          <p:cNvSpPr>
            <a:spLocks noChangeAspect="1" noChangeArrowheads="1"/>
          </p:cNvSpPr>
          <p:nvPr/>
        </p:nvSpPr>
        <p:spPr bwMode="gray">
          <a:xfrm>
            <a:off x="356615" y="4865687"/>
            <a:ext cx="2353194" cy="1113340"/>
          </a:xfrm>
          <a:prstGeom prst="homePlate">
            <a:avLst>
              <a:gd name="adj" fmla="val 57244"/>
            </a:avLst>
          </a:prstGeom>
          <a:solidFill>
            <a:srgbClr val="00A1DE"/>
          </a:solidFill>
          <a:ln w="9525" algn="ctr">
            <a:noFill/>
            <a:miter lim="800000"/>
            <a:headEnd/>
            <a:tailEnd/>
          </a:ln>
        </p:spPr>
        <p:txBody>
          <a:bodyPr anchor="ctr"/>
          <a:lstStyle/>
          <a:p>
            <a:pPr defTabSz="977900" fontAlgn="auto">
              <a:lnSpc>
                <a:spcPct val="106000"/>
              </a:lnSpc>
              <a:spcAft>
                <a:spcPct val="35000"/>
              </a:spcAft>
              <a:defRPr/>
            </a:pPr>
            <a:r>
              <a:rPr lang="en-US" sz="1400" b="1" dirty="0">
                <a:solidFill>
                  <a:schemeClr val="bg1"/>
                </a:solidFill>
                <a:latin typeface="Arial" pitchFamily="34" charset="0"/>
                <a:cs typeface="Arial" pitchFamily="34" charset="0"/>
              </a:rPr>
              <a:t>Corporate Tax </a:t>
            </a:r>
            <a:r>
              <a:rPr lang="en-US" sz="1400" b="1" dirty="0" smtClean="0">
                <a:solidFill>
                  <a:schemeClr val="bg1"/>
                </a:solidFill>
                <a:latin typeface="Arial" pitchFamily="34" charset="0"/>
                <a:cs typeface="Arial" pitchFamily="34" charset="0"/>
              </a:rPr>
              <a:t>and </a:t>
            </a:r>
            <a:r>
              <a:rPr lang="en-US" sz="1400" b="1" dirty="0">
                <a:solidFill>
                  <a:schemeClr val="bg1"/>
                </a:solidFill>
                <a:latin typeface="Arial" pitchFamily="34" charset="0"/>
                <a:cs typeface="Arial" pitchFamily="34" charset="0"/>
              </a:rPr>
              <a:t>Minimum Alternate Tax (“MAT”)</a:t>
            </a:r>
          </a:p>
        </p:txBody>
      </p:sp>
      <p:sp>
        <p:nvSpPr>
          <p:cNvPr id="8" name="Text Placeholder 22"/>
          <p:cNvSpPr txBox="1">
            <a:spLocks/>
          </p:cNvSpPr>
          <p:nvPr/>
        </p:nvSpPr>
        <p:spPr bwMode="auto">
          <a:xfrm>
            <a:off x="2887086" y="1344168"/>
            <a:ext cx="5875914" cy="896938"/>
          </a:xfrm>
          <a:prstGeom prst="rect">
            <a:avLst/>
          </a:prstGeom>
        </p:spPr>
        <p:txBody>
          <a:bodyPr lIns="0" tIns="0" rIns="0" bIns="0"/>
          <a:lstStyle/>
          <a:p>
            <a:pPr marL="182880" lvl="1" indent="-182880" defTabSz="533400" fontAlgn="auto">
              <a:lnSpc>
                <a:spcPct val="110000"/>
              </a:lnSpc>
              <a:spcAft>
                <a:spcPct val="15000"/>
              </a:spcAft>
              <a:buFontTx/>
              <a:buChar char="••"/>
              <a:defRPr/>
            </a:pPr>
            <a:r>
              <a:rPr lang="en-US" sz="1600" dirty="0">
                <a:solidFill>
                  <a:srgbClr val="002776"/>
                </a:solidFill>
                <a:latin typeface="Arial" pitchFamily="34" charset="0"/>
                <a:cs typeface="Arial" pitchFamily="34" charset="0"/>
              </a:rPr>
              <a:t>M&amp;A transactions involving one or more non-resident parties would not enjoy tax exemption</a:t>
            </a:r>
          </a:p>
          <a:p>
            <a:pPr marL="191002" marR="0" lvl="1" indent="-191002" algn="l" defTabSz="957998" rtl="0" eaLnBrk="1" fontAlgn="base" latinLnBrk="0" hangingPunct="1">
              <a:lnSpc>
                <a:spcPct val="106000"/>
              </a:lnSpc>
              <a:spcBef>
                <a:spcPts val="576"/>
              </a:spcBef>
              <a:spcAft>
                <a:spcPts val="0"/>
              </a:spcAft>
              <a:buClrTx/>
              <a:buSzTx/>
              <a:tabLst/>
              <a:defRPr/>
            </a:pPr>
            <a:endParaRPr kumimoji="0" lang="nl-NL" sz="1400" b="0" i="0" u="none" strike="noStrike" kern="1200" cap="none" spc="0" normalizeH="0" baseline="0" noProof="0" dirty="0" smtClean="0">
              <a:ln>
                <a:noFill/>
              </a:ln>
              <a:solidFill>
                <a:srgbClr val="002776"/>
              </a:solidFill>
              <a:effectLst/>
              <a:uLnTx/>
              <a:uFillTx/>
              <a:latin typeface="Arial"/>
              <a:ea typeface="+mj-ea"/>
              <a:cs typeface="+mj-cs"/>
            </a:endParaRPr>
          </a:p>
        </p:txBody>
      </p:sp>
      <p:sp>
        <p:nvSpPr>
          <p:cNvPr id="9" name="Text Placeholder 23"/>
          <p:cNvSpPr txBox="1">
            <a:spLocks/>
          </p:cNvSpPr>
          <p:nvPr/>
        </p:nvSpPr>
        <p:spPr bwMode="auto">
          <a:xfrm>
            <a:off x="2887086" y="2535238"/>
            <a:ext cx="5875914" cy="896938"/>
          </a:xfrm>
          <a:prstGeom prst="rect">
            <a:avLst/>
          </a:prstGeom>
        </p:spPr>
        <p:txBody>
          <a:bodyPr lIns="0" tIns="0" rIns="0" bIns="0"/>
          <a:lstStyle/>
          <a:p>
            <a:pPr marL="191002" lvl="1" indent="-191002" defTabSz="957998" fontAlgn="base">
              <a:lnSpc>
                <a:spcPct val="106000"/>
              </a:lnSpc>
              <a:spcBef>
                <a:spcPts val="576"/>
              </a:spcBef>
              <a:buFont typeface="Arial" charset="0"/>
              <a:buChar char="•"/>
              <a:defRPr/>
            </a:pPr>
            <a:r>
              <a:rPr lang="en-US" sz="1600" dirty="0" smtClean="0">
                <a:solidFill>
                  <a:srgbClr val="002776"/>
                </a:solidFill>
                <a:latin typeface="Arial" pitchFamily="34" charset="0"/>
                <a:cs typeface="Arial" pitchFamily="34" charset="0"/>
              </a:rPr>
              <a:t>All </a:t>
            </a:r>
            <a:r>
              <a:rPr lang="en-US" sz="1600" dirty="0">
                <a:solidFill>
                  <a:srgbClr val="002776"/>
                </a:solidFill>
                <a:latin typeface="Arial" pitchFamily="34" charset="0"/>
                <a:cs typeface="Arial" pitchFamily="34" charset="0"/>
              </a:rPr>
              <a:t>types of losses could be carried forward indefinitely</a:t>
            </a:r>
          </a:p>
          <a:p>
            <a:pPr marL="182880" lvl="1" indent="-182880" defTabSz="957998" fontAlgn="base">
              <a:lnSpc>
                <a:spcPct val="106000"/>
              </a:lnSpc>
              <a:spcBef>
                <a:spcPts val="576"/>
              </a:spcBef>
              <a:buFont typeface="Arial" charset="0"/>
              <a:buChar char="•"/>
              <a:defRPr/>
            </a:pPr>
            <a:r>
              <a:rPr lang="en-US" sz="1600" dirty="0" smtClean="0">
                <a:solidFill>
                  <a:srgbClr val="002776"/>
                </a:solidFill>
                <a:latin typeface="Arial" pitchFamily="34" charset="0"/>
                <a:cs typeface="Arial" pitchFamily="34" charset="0"/>
              </a:rPr>
              <a:t>A </a:t>
            </a:r>
            <a:r>
              <a:rPr lang="en-US" sz="1600" dirty="0">
                <a:solidFill>
                  <a:srgbClr val="002776"/>
                </a:solidFill>
                <a:latin typeface="Arial" pitchFamily="34" charset="0"/>
                <a:cs typeface="Arial" pitchFamily="34" charset="0"/>
              </a:rPr>
              <a:t>positive step which would aid all loss making entities</a:t>
            </a:r>
          </a:p>
          <a:p>
            <a:pPr marL="191002" marR="0" lvl="1" indent="-191002" algn="l" defTabSz="957998" rtl="0" eaLnBrk="1" fontAlgn="base" latinLnBrk="0" hangingPunct="1">
              <a:lnSpc>
                <a:spcPct val="106000"/>
              </a:lnSpc>
              <a:spcBef>
                <a:spcPts val="576"/>
              </a:spcBef>
              <a:spcAft>
                <a:spcPts val="0"/>
              </a:spcAft>
              <a:buClrTx/>
              <a:buSzTx/>
              <a:tabLst/>
              <a:defRPr/>
            </a:pPr>
            <a:endParaRPr kumimoji="0" lang="nl-NL" sz="1400" b="0" i="0" u="none" strike="noStrike" kern="1200" cap="none" spc="0" normalizeH="0" baseline="0" noProof="0" dirty="0" smtClean="0">
              <a:ln>
                <a:noFill/>
              </a:ln>
              <a:solidFill>
                <a:srgbClr val="002776"/>
              </a:solidFill>
              <a:effectLst/>
              <a:uLnTx/>
              <a:uFillTx/>
              <a:latin typeface="Arial"/>
              <a:ea typeface="+mj-ea"/>
              <a:cs typeface="+mj-cs"/>
            </a:endParaRPr>
          </a:p>
        </p:txBody>
      </p:sp>
      <p:sp>
        <p:nvSpPr>
          <p:cNvPr id="10" name="Text Placeholder 27"/>
          <p:cNvSpPr txBox="1">
            <a:spLocks/>
          </p:cNvSpPr>
          <p:nvPr/>
        </p:nvSpPr>
        <p:spPr bwMode="auto">
          <a:xfrm>
            <a:off x="2887086" y="3706813"/>
            <a:ext cx="5571114" cy="896937"/>
          </a:xfrm>
          <a:prstGeom prst="rect">
            <a:avLst/>
          </a:prstGeom>
        </p:spPr>
        <p:txBody>
          <a:bodyPr lIns="0" tIns="0" rIns="0" bIns="0"/>
          <a:lstStyle/>
          <a:p>
            <a:pPr marL="182880" lvl="1" indent="-182880" defTabSz="957998" fontAlgn="base">
              <a:lnSpc>
                <a:spcPct val="106000"/>
              </a:lnSpc>
              <a:spcBef>
                <a:spcPts val="576"/>
              </a:spcBef>
              <a:buFont typeface="Arial" charset="0"/>
              <a:buChar char="•"/>
              <a:defRPr/>
            </a:pPr>
            <a:r>
              <a:rPr lang="en-US" sz="1600" dirty="0" smtClean="0">
                <a:solidFill>
                  <a:srgbClr val="002776"/>
                </a:solidFill>
                <a:latin typeface="Arial" pitchFamily="34" charset="0"/>
                <a:cs typeface="Arial" pitchFamily="34" charset="0"/>
              </a:rPr>
              <a:t>Open </a:t>
            </a:r>
            <a:r>
              <a:rPr lang="en-US" sz="1600" dirty="0">
                <a:solidFill>
                  <a:srgbClr val="002776"/>
                </a:solidFill>
                <a:latin typeface="Arial" pitchFamily="34" charset="0"/>
                <a:cs typeface="Arial" pitchFamily="34" charset="0"/>
              </a:rPr>
              <a:t>ended and grants indiscriminate powers to Tax Authorities</a:t>
            </a:r>
          </a:p>
          <a:p>
            <a:pPr marL="191002" lvl="1" indent="-191002" defTabSz="957998" fontAlgn="base">
              <a:lnSpc>
                <a:spcPct val="106000"/>
              </a:lnSpc>
              <a:spcBef>
                <a:spcPts val="576"/>
              </a:spcBef>
              <a:buFont typeface="Arial" charset="0"/>
              <a:buChar char="•"/>
              <a:defRPr/>
            </a:pPr>
            <a:r>
              <a:rPr lang="en-US" sz="1600" dirty="0" smtClean="0">
                <a:solidFill>
                  <a:srgbClr val="002776"/>
                </a:solidFill>
                <a:latin typeface="Arial" pitchFamily="34" charset="0"/>
                <a:cs typeface="Arial" pitchFamily="34" charset="0"/>
              </a:rPr>
              <a:t>Conditions </a:t>
            </a:r>
            <a:r>
              <a:rPr lang="en-US" sz="1600" dirty="0">
                <a:solidFill>
                  <a:srgbClr val="002776"/>
                </a:solidFill>
                <a:latin typeface="Arial" pitchFamily="34" charset="0"/>
                <a:cs typeface="Arial" pitchFamily="34" charset="0"/>
              </a:rPr>
              <a:t>for applicability likely to be clarified</a:t>
            </a:r>
          </a:p>
          <a:p>
            <a:pPr marL="191002" marR="0" lvl="1" indent="-191002" algn="l" defTabSz="957998" rtl="0" eaLnBrk="1" fontAlgn="base" latinLnBrk="0" hangingPunct="1">
              <a:lnSpc>
                <a:spcPct val="106000"/>
              </a:lnSpc>
              <a:spcBef>
                <a:spcPts val="576"/>
              </a:spcBef>
              <a:spcAft>
                <a:spcPts val="0"/>
              </a:spcAft>
              <a:buClrTx/>
              <a:buSzTx/>
              <a:buFont typeface="Arial" charset="0"/>
              <a:buChar char="•"/>
              <a:tabLst/>
              <a:defRPr/>
            </a:pPr>
            <a:endParaRPr kumimoji="0" lang="nl-NL" sz="1400" b="0" i="0" u="none" strike="noStrike" kern="1200" cap="none" spc="0" normalizeH="0" baseline="0" noProof="0" dirty="0" smtClean="0">
              <a:ln>
                <a:noFill/>
              </a:ln>
              <a:solidFill>
                <a:srgbClr val="002776"/>
              </a:solidFill>
              <a:effectLst/>
              <a:uLnTx/>
              <a:uFillTx/>
              <a:latin typeface="Arial"/>
              <a:ea typeface="+mj-ea"/>
              <a:cs typeface="+mj-cs"/>
            </a:endParaRPr>
          </a:p>
        </p:txBody>
      </p:sp>
      <p:sp>
        <p:nvSpPr>
          <p:cNvPr id="11" name="Text Placeholder 27"/>
          <p:cNvSpPr txBox="1">
            <a:spLocks/>
          </p:cNvSpPr>
          <p:nvPr/>
        </p:nvSpPr>
        <p:spPr>
          <a:xfrm>
            <a:off x="2887086" y="4865688"/>
            <a:ext cx="5952114" cy="895350"/>
          </a:xfrm>
          <a:prstGeom prst="rect">
            <a:avLst/>
          </a:prstGeom>
        </p:spPr>
        <p:txBody>
          <a:bodyPr lIns="0" tIns="0" rIns="0" bIns="0"/>
          <a:lstStyle/>
          <a:p>
            <a:pPr marL="182880" lvl="1" indent="-182880" defTabSz="957998">
              <a:lnSpc>
                <a:spcPct val="106000"/>
              </a:lnSpc>
              <a:spcBef>
                <a:spcPts val="576"/>
              </a:spcBef>
              <a:buFont typeface="Arial" charset="0"/>
              <a:buChar char="•"/>
              <a:defRPr/>
            </a:pPr>
            <a:r>
              <a:rPr lang="en-US" sz="1600" dirty="0" smtClean="0">
                <a:solidFill>
                  <a:srgbClr val="002776"/>
                </a:solidFill>
                <a:latin typeface="Arial" pitchFamily="34" charset="0"/>
                <a:cs typeface="Arial" pitchFamily="34" charset="0"/>
              </a:rPr>
              <a:t>Reduction </a:t>
            </a:r>
            <a:r>
              <a:rPr lang="en-US" sz="1600" dirty="0">
                <a:solidFill>
                  <a:srgbClr val="002776"/>
                </a:solidFill>
                <a:latin typeface="Arial" pitchFamily="34" charset="0"/>
                <a:cs typeface="Arial" pitchFamily="34" charset="0"/>
              </a:rPr>
              <a:t>in corporate tax rates - A positive step</a:t>
            </a:r>
          </a:p>
          <a:p>
            <a:pPr marL="191002" lvl="1" indent="-191002" defTabSz="957998">
              <a:lnSpc>
                <a:spcPct val="106000"/>
              </a:lnSpc>
              <a:spcBef>
                <a:spcPts val="576"/>
              </a:spcBef>
              <a:buFont typeface="Arial" charset="0"/>
              <a:buChar char="•"/>
              <a:defRPr/>
            </a:pPr>
            <a:r>
              <a:rPr lang="en-US" sz="1600" dirty="0" smtClean="0">
                <a:solidFill>
                  <a:srgbClr val="002776"/>
                </a:solidFill>
                <a:latin typeface="Arial" pitchFamily="34" charset="0"/>
                <a:cs typeface="Arial" pitchFamily="34" charset="0"/>
              </a:rPr>
              <a:t>Translation </a:t>
            </a:r>
            <a:r>
              <a:rPr lang="en-US" sz="1600" dirty="0">
                <a:solidFill>
                  <a:srgbClr val="002776"/>
                </a:solidFill>
                <a:latin typeface="Arial" pitchFamily="34" charset="0"/>
                <a:cs typeface="Arial" pitchFamily="34" charset="0"/>
              </a:rPr>
              <a:t>of MAT from a “profit based” formula to an “asset based” formula – A negative step</a:t>
            </a:r>
          </a:p>
          <a:p>
            <a:pPr marL="191002" lvl="1" indent="-191002" defTabSz="957998">
              <a:lnSpc>
                <a:spcPct val="106000"/>
              </a:lnSpc>
              <a:spcBef>
                <a:spcPts val="576"/>
              </a:spcBef>
              <a:spcAft>
                <a:spcPts val="0"/>
              </a:spcAft>
              <a:buFont typeface="Arial" charset="0"/>
              <a:buChar char="•"/>
              <a:defRPr/>
            </a:pPr>
            <a:endParaRPr lang="nl-NL" sz="1400" dirty="0">
              <a:solidFill>
                <a:srgbClr val="002776"/>
              </a:solidFill>
              <a:latin typeface="Arial"/>
              <a:ea typeface="+mj-ea"/>
              <a:cs typeface="+mj-cs"/>
            </a:endParaRPr>
          </a:p>
        </p:txBody>
      </p:sp>
      <p:sp>
        <p:nvSpPr>
          <p:cNvPr id="12" name="Title 1"/>
          <p:cNvSpPr txBox="1">
            <a:spLocks/>
          </p:cNvSpPr>
          <p:nvPr/>
        </p:nvSpPr>
        <p:spPr>
          <a:xfrm>
            <a:off x="356616" y="236990"/>
            <a:ext cx="5756275" cy="630238"/>
          </a:xfrm>
          <a:prstGeom prst="rect">
            <a:avLst/>
          </a:prstGeom>
        </p:spPr>
        <p:txBody>
          <a:bodyPr vert="horz" lIns="91440" tIns="45720" rIns="91440" bIns="45720" rtlCol="0" anchor="ctr">
            <a:noAutofit/>
          </a:bodyPr>
          <a:lstStyle/>
          <a:p>
            <a:pPr lvl="0">
              <a:spcBef>
                <a:spcPct val="0"/>
              </a:spcBef>
            </a:pPr>
            <a:r>
              <a:rPr kumimoji="0" lang="en-US" sz="2400" b="1" i="0" u="none" strike="noStrike" kern="1200" cap="none" spc="0" normalizeH="0" baseline="0" noProof="0" dirty="0" smtClean="0">
                <a:ln>
                  <a:noFill/>
                </a:ln>
                <a:solidFill>
                  <a:srgbClr val="002776"/>
                </a:solidFill>
                <a:effectLst/>
                <a:uLnTx/>
                <a:uFillTx/>
                <a:latin typeface="Arial" pitchFamily="34" charset="0"/>
                <a:ea typeface="+mj-ea"/>
                <a:cs typeface="Arial" pitchFamily="34" charset="0"/>
              </a:rPr>
              <a:t>Impact </a:t>
            </a:r>
            <a:r>
              <a:rPr lang="en-US" sz="2400" b="1" dirty="0" smtClean="0">
                <a:solidFill>
                  <a:srgbClr val="002776"/>
                </a:solidFill>
                <a:latin typeface="Arial" pitchFamily="34" charset="0"/>
                <a:cs typeface="Arial" pitchFamily="34" charset="0"/>
              </a:rPr>
              <a:t>on M&amp;A</a:t>
            </a:r>
            <a:endParaRPr kumimoji="0" lang="en-US" sz="2400" b="1" i="0" u="none" strike="noStrike" kern="1200" cap="none" spc="0" normalizeH="0" baseline="0" noProof="0" dirty="0" smtClean="0">
              <a:ln>
                <a:noFill/>
              </a:ln>
              <a:solidFill>
                <a:srgbClr val="002776"/>
              </a:solidFill>
              <a:effectLst/>
              <a:uLnTx/>
              <a:uFillTx/>
              <a:latin typeface="Arial" pitchFamily="34" charset="0"/>
              <a:ea typeface="+mj-ea"/>
              <a:cs typeface="Arial" pitchFamily="34" charset="0"/>
            </a:endParaRPr>
          </a:p>
        </p:txBody>
      </p:sp>
      <p:sp>
        <p:nvSpPr>
          <p:cNvPr id="14" name="Slide Number Placeholder 4"/>
          <p:cNvSpPr>
            <a:spLocks noGrp="1"/>
          </p:cNvSpPr>
          <p:nvPr>
            <p:ph type="sldNum" sz="quarter" idx="10"/>
          </p:nvPr>
        </p:nvSpPr>
        <p:spPr>
          <a:xfrm>
            <a:off x="360000" y="6570000"/>
            <a:ext cx="360000" cy="123111"/>
          </a:xfrm>
        </p:spPr>
        <p:txBody>
          <a:bodyPr/>
          <a:lstStyle/>
          <a:p>
            <a:fld id="{313880FF-B11A-4FA9-B5CC-7226C1B8517C}" type="slidenum">
              <a:rPr lang="en-GB" smtClean="0"/>
              <a:pPr/>
              <a:t>7</a:t>
            </a:fld>
            <a:endParaRPr lang="en-GB"/>
          </a:p>
        </p:txBody>
      </p:sp>
      <p:sp>
        <p:nvSpPr>
          <p:cNvPr id="15" name="Footer Placeholder 3"/>
          <p:cNvSpPr>
            <a:spLocks noGrp="1"/>
          </p:cNvSpPr>
          <p:nvPr>
            <p:ph type="ftr" sz="quarter" idx="11"/>
          </p:nvPr>
        </p:nvSpPr>
        <p:spPr>
          <a:xfrm>
            <a:off x="720000" y="6570000"/>
            <a:ext cx="5400000" cy="123111"/>
          </a:xfrm>
        </p:spPr>
        <p:txBody>
          <a:bodyPr/>
          <a:lstStyle/>
          <a:p>
            <a:pPr algn="l"/>
            <a:r>
              <a:rPr lang="en-GB" dirty="0" smtClean="0"/>
              <a:t>Deloitte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spect="1" noChangeArrowheads="1"/>
          </p:cNvSpPr>
          <p:nvPr/>
        </p:nvSpPr>
        <p:spPr bwMode="gray">
          <a:xfrm>
            <a:off x="356615" y="1344167"/>
            <a:ext cx="2353194" cy="1113340"/>
          </a:xfrm>
          <a:prstGeom prst="homePlate">
            <a:avLst>
              <a:gd name="adj" fmla="val 57244"/>
            </a:avLst>
          </a:prstGeom>
          <a:solidFill>
            <a:srgbClr val="00A1DE"/>
          </a:solidFill>
          <a:ln w="9525" algn="ctr">
            <a:noFill/>
            <a:miter lim="800000"/>
            <a:headEnd/>
            <a:tailEnd/>
          </a:ln>
        </p:spPr>
        <p:txBody>
          <a:bodyPr anchor="ctr"/>
          <a:lstStyle/>
          <a:p>
            <a:pPr defTabSz="977900" fontAlgn="auto">
              <a:lnSpc>
                <a:spcPct val="106000"/>
              </a:lnSpc>
              <a:spcAft>
                <a:spcPct val="35000"/>
              </a:spcAft>
              <a:defRPr/>
            </a:pPr>
            <a:r>
              <a:rPr lang="en-US" sz="1400" b="1" dirty="0" smtClean="0">
                <a:solidFill>
                  <a:schemeClr val="bg1">
                    <a:lumMod val="95000"/>
                  </a:schemeClr>
                </a:solidFill>
                <a:latin typeface="Arial" pitchFamily="34" charset="0"/>
                <a:cs typeface="Arial" pitchFamily="34" charset="0"/>
              </a:rPr>
              <a:t>Amalgamation/ </a:t>
            </a:r>
            <a:r>
              <a:rPr lang="en-US" sz="1400" b="1" dirty="0">
                <a:solidFill>
                  <a:schemeClr val="bg1">
                    <a:lumMod val="95000"/>
                  </a:schemeClr>
                </a:solidFill>
                <a:latin typeface="Arial" pitchFamily="34" charset="0"/>
                <a:cs typeface="Arial" pitchFamily="34" charset="0"/>
              </a:rPr>
              <a:t>demerger involving two foreign companies</a:t>
            </a:r>
          </a:p>
        </p:txBody>
      </p:sp>
      <p:sp>
        <p:nvSpPr>
          <p:cNvPr id="5" name="AutoShape 7"/>
          <p:cNvSpPr>
            <a:spLocks noChangeAspect="1" noChangeArrowheads="1"/>
          </p:cNvSpPr>
          <p:nvPr/>
        </p:nvSpPr>
        <p:spPr bwMode="gray">
          <a:xfrm>
            <a:off x="356615" y="2518007"/>
            <a:ext cx="2353194" cy="1113340"/>
          </a:xfrm>
          <a:prstGeom prst="homePlate">
            <a:avLst>
              <a:gd name="adj" fmla="val 57244"/>
            </a:avLst>
          </a:prstGeom>
          <a:solidFill>
            <a:srgbClr val="00A1DE"/>
          </a:solidFill>
          <a:ln w="9525" algn="ctr">
            <a:noFill/>
            <a:miter lim="800000"/>
            <a:headEnd/>
            <a:tailEnd/>
          </a:ln>
        </p:spPr>
        <p:txBody>
          <a:bodyPr anchor="ctr"/>
          <a:lstStyle/>
          <a:p>
            <a:pPr defTabSz="977900" fontAlgn="auto">
              <a:lnSpc>
                <a:spcPct val="106000"/>
              </a:lnSpc>
              <a:spcAft>
                <a:spcPct val="35000"/>
              </a:spcAft>
              <a:defRPr/>
            </a:pPr>
            <a:r>
              <a:rPr lang="en-US" sz="1400" b="1" dirty="0">
                <a:solidFill>
                  <a:schemeClr val="bg1"/>
                </a:solidFill>
                <a:latin typeface="Arial" pitchFamily="34" charset="0"/>
                <a:cs typeface="Arial" pitchFamily="34" charset="0"/>
              </a:rPr>
              <a:t>Conversion of unincorporated </a:t>
            </a:r>
            <a:r>
              <a:rPr lang="en-US" sz="1400" b="1" dirty="0" smtClean="0">
                <a:solidFill>
                  <a:schemeClr val="bg1"/>
                </a:solidFill>
                <a:latin typeface="Arial" pitchFamily="34" charset="0"/>
                <a:cs typeface="Arial" pitchFamily="34" charset="0"/>
              </a:rPr>
              <a:t>body/company </a:t>
            </a:r>
            <a:r>
              <a:rPr lang="en-US" sz="1400" b="1" dirty="0">
                <a:solidFill>
                  <a:schemeClr val="bg1"/>
                </a:solidFill>
                <a:latin typeface="Arial" pitchFamily="34" charset="0"/>
                <a:cs typeface="Arial" pitchFamily="34" charset="0"/>
              </a:rPr>
              <a:t>into LLP unaddressed</a:t>
            </a:r>
          </a:p>
        </p:txBody>
      </p:sp>
      <p:sp>
        <p:nvSpPr>
          <p:cNvPr id="6" name="AutoShape 8"/>
          <p:cNvSpPr>
            <a:spLocks noChangeAspect="1" noChangeArrowheads="1"/>
          </p:cNvSpPr>
          <p:nvPr/>
        </p:nvSpPr>
        <p:spPr bwMode="gray">
          <a:xfrm>
            <a:off x="356615" y="3691847"/>
            <a:ext cx="2353194" cy="1113340"/>
          </a:xfrm>
          <a:prstGeom prst="homePlate">
            <a:avLst>
              <a:gd name="adj" fmla="val 57244"/>
            </a:avLst>
          </a:prstGeom>
          <a:solidFill>
            <a:srgbClr val="00A1DE"/>
          </a:solidFill>
          <a:ln w="9525" algn="ctr">
            <a:noFill/>
            <a:miter lim="800000"/>
            <a:headEnd/>
            <a:tailEnd/>
          </a:ln>
        </p:spPr>
        <p:txBody>
          <a:bodyPr anchor="ctr"/>
          <a:lstStyle/>
          <a:p>
            <a:pPr defTabSz="977900" fontAlgn="auto">
              <a:lnSpc>
                <a:spcPct val="106000"/>
              </a:lnSpc>
              <a:spcAft>
                <a:spcPct val="35000"/>
              </a:spcAft>
              <a:defRPr/>
            </a:pPr>
            <a:r>
              <a:rPr lang="en-US" sz="1400" b="1" dirty="0">
                <a:solidFill>
                  <a:schemeClr val="bg1"/>
                </a:solidFill>
                <a:latin typeface="Arial" pitchFamily="34" charset="0"/>
                <a:cs typeface="Arial" pitchFamily="34" charset="0"/>
              </a:rPr>
              <a:t>“Residential status” of a company</a:t>
            </a:r>
          </a:p>
        </p:txBody>
      </p:sp>
      <p:sp>
        <p:nvSpPr>
          <p:cNvPr id="7" name="AutoShape 9"/>
          <p:cNvSpPr>
            <a:spLocks noChangeAspect="1" noChangeArrowheads="1"/>
          </p:cNvSpPr>
          <p:nvPr/>
        </p:nvSpPr>
        <p:spPr bwMode="gray">
          <a:xfrm>
            <a:off x="356615" y="4865687"/>
            <a:ext cx="2353194" cy="1113340"/>
          </a:xfrm>
          <a:prstGeom prst="homePlate">
            <a:avLst>
              <a:gd name="adj" fmla="val 57244"/>
            </a:avLst>
          </a:prstGeom>
          <a:solidFill>
            <a:srgbClr val="00A1DE"/>
          </a:solidFill>
          <a:ln w="9525" algn="ctr">
            <a:noFill/>
            <a:miter lim="800000"/>
            <a:headEnd/>
            <a:tailEnd/>
          </a:ln>
        </p:spPr>
        <p:txBody>
          <a:bodyPr anchor="ctr"/>
          <a:lstStyle/>
          <a:p>
            <a:pPr defTabSz="977900" fontAlgn="auto">
              <a:lnSpc>
                <a:spcPct val="106000"/>
              </a:lnSpc>
              <a:spcAft>
                <a:spcPct val="35000"/>
              </a:spcAft>
              <a:defRPr/>
            </a:pPr>
            <a:r>
              <a:rPr lang="en-US" sz="1400" b="1" dirty="0">
                <a:solidFill>
                  <a:schemeClr val="bg1"/>
                </a:solidFill>
                <a:latin typeface="Arial" pitchFamily="34" charset="0"/>
                <a:cs typeface="Arial" pitchFamily="34" charset="0"/>
              </a:rPr>
              <a:t>“Indexation” benefit</a:t>
            </a:r>
          </a:p>
        </p:txBody>
      </p:sp>
      <p:sp>
        <p:nvSpPr>
          <p:cNvPr id="8" name="Text Placeholder 22"/>
          <p:cNvSpPr txBox="1">
            <a:spLocks/>
          </p:cNvSpPr>
          <p:nvPr/>
        </p:nvSpPr>
        <p:spPr bwMode="auto">
          <a:xfrm>
            <a:off x="2887086" y="1344168"/>
            <a:ext cx="5494914" cy="896938"/>
          </a:xfrm>
          <a:prstGeom prst="rect">
            <a:avLst/>
          </a:prstGeom>
        </p:spPr>
        <p:txBody>
          <a:bodyPr lIns="0" tIns="0" rIns="0" bIns="0"/>
          <a:lstStyle/>
          <a:p>
            <a:pPr marL="182880" lvl="1" indent="-182880" defTabSz="533400" fontAlgn="auto">
              <a:lnSpc>
                <a:spcPct val="110000"/>
              </a:lnSpc>
              <a:spcAft>
                <a:spcPct val="15000"/>
              </a:spcAft>
              <a:buFontTx/>
              <a:buChar char="••"/>
              <a:defRPr/>
            </a:pPr>
            <a:r>
              <a:rPr lang="en-US" sz="1600" dirty="0" smtClean="0">
                <a:solidFill>
                  <a:srgbClr val="002776"/>
                </a:solidFill>
                <a:latin typeface="Arial" pitchFamily="34" charset="0"/>
                <a:cs typeface="Arial" pitchFamily="34" charset="0"/>
              </a:rPr>
              <a:t> </a:t>
            </a:r>
            <a:r>
              <a:rPr lang="en-US" sz="1600" dirty="0">
                <a:solidFill>
                  <a:srgbClr val="002776"/>
                </a:solidFill>
                <a:latin typeface="Arial" pitchFamily="34" charset="0"/>
                <a:cs typeface="Arial" pitchFamily="34" charset="0"/>
              </a:rPr>
              <a:t>Indian Court approval required - Impossible to satisfy</a:t>
            </a:r>
            <a:endParaRPr lang="en-US" sz="1600" dirty="0" smtClean="0">
              <a:solidFill>
                <a:srgbClr val="002776"/>
              </a:solidFill>
              <a:latin typeface="Arial" pitchFamily="34" charset="0"/>
              <a:cs typeface="Arial" pitchFamily="34" charset="0"/>
            </a:endParaRPr>
          </a:p>
          <a:p>
            <a:pPr marL="176213" lvl="1" indent="-176213" defTabSz="533400">
              <a:lnSpc>
                <a:spcPct val="110000"/>
              </a:lnSpc>
              <a:spcAft>
                <a:spcPct val="15000"/>
              </a:spcAft>
              <a:buFontTx/>
              <a:buChar char="••"/>
              <a:defRPr/>
            </a:pPr>
            <a:r>
              <a:rPr lang="en-US" sz="1600" dirty="0" smtClean="0">
                <a:solidFill>
                  <a:srgbClr val="002776"/>
                </a:solidFill>
                <a:latin typeface="Arial" pitchFamily="34" charset="0"/>
                <a:cs typeface="Arial" pitchFamily="34" charset="0"/>
              </a:rPr>
              <a:t>Such </a:t>
            </a:r>
            <a:r>
              <a:rPr lang="en-US" sz="1600" dirty="0">
                <a:solidFill>
                  <a:srgbClr val="002776"/>
                </a:solidFill>
                <a:latin typeface="Arial" pitchFamily="34" charset="0"/>
                <a:cs typeface="Arial" pitchFamily="34" charset="0"/>
              </a:rPr>
              <a:t>transactions could be exposed to tax in India</a:t>
            </a:r>
          </a:p>
          <a:p>
            <a:pPr marL="176213" lvl="1" indent="-176213" defTabSz="533400" fontAlgn="auto">
              <a:lnSpc>
                <a:spcPct val="110000"/>
              </a:lnSpc>
              <a:spcAft>
                <a:spcPct val="15000"/>
              </a:spcAft>
              <a:defRPr/>
            </a:pPr>
            <a:endParaRPr lang="en-US" sz="1600" dirty="0" smtClean="0">
              <a:solidFill>
                <a:srgbClr val="002776"/>
              </a:solidFill>
              <a:latin typeface="Arial" pitchFamily="34" charset="0"/>
              <a:cs typeface="Arial" pitchFamily="34" charset="0"/>
            </a:endParaRPr>
          </a:p>
          <a:p>
            <a:pPr marL="191002" marR="0" lvl="1" indent="-191002" algn="l" defTabSz="957998" rtl="0" eaLnBrk="1" fontAlgn="base" latinLnBrk="0" hangingPunct="1">
              <a:lnSpc>
                <a:spcPct val="106000"/>
              </a:lnSpc>
              <a:spcBef>
                <a:spcPts val="576"/>
              </a:spcBef>
              <a:spcAft>
                <a:spcPts val="0"/>
              </a:spcAft>
              <a:buClrTx/>
              <a:buSzTx/>
              <a:tabLst/>
              <a:defRPr/>
            </a:pPr>
            <a:endParaRPr kumimoji="0" lang="nl-NL" sz="1600" b="0" i="0" u="none" strike="noStrike" kern="1200" cap="none" spc="0" normalizeH="0" baseline="0" noProof="0" dirty="0" smtClean="0">
              <a:ln>
                <a:noFill/>
              </a:ln>
              <a:solidFill>
                <a:srgbClr val="002776"/>
              </a:solidFill>
              <a:effectLst/>
              <a:uLnTx/>
              <a:uFillTx/>
              <a:latin typeface="Arial"/>
              <a:ea typeface="+mj-ea"/>
              <a:cs typeface="+mj-cs"/>
            </a:endParaRPr>
          </a:p>
        </p:txBody>
      </p:sp>
      <p:sp>
        <p:nvSpPr>
          <p:cNvPr id="9" name="Text Placeholder 23"/>
          <p:cNvSpPr txBox="1">
            <a:spLocks/>
          </p:cNvSpPr>
          <p:nvPr/>
        </p:nvSpPr>
        <p:spPr bwMode="auto">
          <a:xfrm>
            <a:off x="2887086" y="2535238"/>
            <a:ext cx="5571114" cy="896938"/>
          </a:xfrm>
          <a:prstGeom prst="rect">
            <a:avLst/>
          </a:prstGeom>
        </p:spPr>
        <p:txBody>
          <a:bodyPr lIns="0" tIns="0" rIns="0" bIns="0"/>
          <a:lstStyle/>
          <a:p>
            <a:pPr marL="182880" lvl="1" indent="-182880" defTabSz="957998" fontAlgn="base">
              <a:lnSpc>
                <a:spcPct val="106000"/>
              </a:lnSpc>
              <a:spcBef>
                <a:spcPts val="576"/>
              </a:spcBef>
              <a:buFont typeface="Arial" charset="0"/>
              <a:buChar char="•"/>
              <a:defRPr/>
            </a:pPr>
            <a:r>
              <a:rPr lang="en-US" sz="1600" dirty="0" smtClean="0">
                <a:solidFill>
                  <a:srgbClr val="002776"/>
                </a:solidFill>
                <a:latin typeface="Arial" pitchFamily="34" charset="0"/>
                <a:cs typeface="Arial" pitchFamily="34" charset="0"/>
              </a:rPr>
              <a:t>Would </a:t>
            </a:r>
            <a:r>
              <a:rPr lang="en-US" sz="1600" dirty="0">
                <a:solidFill>
                  <a:srgbClr val="002776"/>
                </a:solidFill>
                <a:latin typeface="Arial" pitchFamily="34" charset="0"/>
                <a:cs typeface="Arial" pitchFamily="34" charset="0"/>
              </a:rPr>
              <a:t>be a non-starter for existing entities proposing to convert into a </a:t>
            </a:r>
            <a:r>
              <a:rPr lang="en-US" sz="1600" dirty="0" smtClean="0">
                <a:solidFill>
                  <a:srgbClr val="002776"/>
                </a:solidFill>
                <a:latin typeface="Arial" pitchFamily="34" charset="0"/>
                <a:cs typeface="Arial" pitchFamily="34" charset="0"/>
              </a:rPr>
              <a:t> LLP</a:t>
            </a:r>
            <a:endParaRPr lang="en-US" sz="1600" dirty="0">
              <a:solidFill>
                <a:srgbClr val="002776"/>
              </a:solidFill>
              <a:latin typeface="Arial" pitchFamily="34" charset="0"/>
              <a:cs typeface="Arial" pitchFamily="34" charset="0"/>
            </a:endParaRPr>
          </a:p>
          <a:p>
            <a:pPr marL="191002" marR="0" lvl="1" indent="-191002" algn="l" defTabSz="957998" rtl="0" eaLnBrk="1" fontAlgn="base" latinLnBrk="0" hangingPunct="1">
              <a:lnSpc>
                <a:spcPct val="106000"/>
              </a:lnSpc>
              <a:spcBef>
                <a:spcPts val="576"/>
              </a:spcBef>
              <a:spcAft>
                <a:spcPts val="0"/>
              </a:spcAft>
              <a:buClrTx/>
              <a:buSzTx/>
              <a:tabLst/>
              <a:defRPr/>
            </a:pPr>
            <a:endParaRPr kumimoji="0" lang="nl-NL" sz="1600" b="0" i="0" u="none" strike="noStrike" kern="1200" cap="none" spc="0" normalizeH="0" baseline="0" noProof="0" dirty="0" smtClean="0">
              <a:ln>
                <a:noFill/>
              </a:ln>
              <a:solidFill>
                <a:srgbClr val="002776"/>
              </a:solidFill>
              <a:effectLst/>
              <a:uLnTx/>
              <a:uFillTx/>
              <a:latin typeface="Arial"/>
              <a:ea typeface="+mj-ea"/>
              <a:cs typeface="+mj-cs"/>
            </a:endParaRPr>
          </a:p>
        </p:txBody>
      </p:sp>
      <p:sp>
        <p:nvSpPr>
          <p:cNvPr id="10" name="Text Placeholder 27"/>
          <p:cNvSpPr txBox="1">
            <a:spLocks/>
          </p:cNvSpPr>
          <p:nvPr/>
        </p:nvSpPr>
        <p:spPr bwMode="auto">
          <a:xfrm>
            <a:off x="2887086" y="3706813"/>
            <a:ext cx="5571114" cy="896937"/>
          </a:xfrm>
          <a:prstGeom prst="rect">
            <a:avLst/>
          </a:prstGeom>
        </p:spPr>
        <p:txBody>
          <a:bodyPr lIns="0" tIns="0" rIns="0" bIns="0"/>
          <a:lstStyle/>
          <a:p>
            <a:pPr marL="182880" lvl="1" indent="-182880" defTabSz="957998" fontAlgn="base">
              <a:lnSpc>
                <a:spcPct val="106000"/>
              </a:lnSpc>
              <a:spcBef>
                <a:spcPts val="576"/>
              </a:spcBef>
              <a:buFont typeface="Arial" charset="0"/>
              <a:buChar char="•"/>
              <a:defRPr/>
            </a:pPr>
            <a:r>
              <a:rPr lang="en-US" sz="1600" dirty="0" smtClean="0">
                <a:solidFill>
                  <a:srgbClr val="002776"/>
                </a:solidFill>
                <a:latin typeface="Arial" pitchFamily="34" charset="0"/>
                <a:cs typeface="Arial" pitchFamily="34" charset="0"/>
              </a:rPr>
              <a:t>Could </a:t>
            </a:r>
            <a:r>
              <a:rPr lang="en-US" sz="1600" dirty="0">
                <a:solidFill>
                  <a:srgbClr val="002776"/>
                </a:solidFill>
                <a:latin typeface="Arial" pitchFamily="34" charset="0"/>
                <a:cs typeface="Arial" pitchFamily="34" charset="0"/>
              </a:rPr>
              <a:t>expose several foreign companies to tax in India</a:t>
            </a:r>
          </a:p>
          <a:p>
            <a:pPr marL="191002" marR="0" lvl="1" indent="-191002" algn="l" defTabSz="957998" rtl="0" eaLnBrk="1" fontAlgn="base" latinLnBrk="0" hangingPunct="1">
              <a:lnSpc>
                <a:spcPct val="106000"/>
              </a:lnSpc>
              <a:spcBef>
                <a:spcPts val="576"/>
              </a:spcBef>
              <a:spcAft>
                <a:spcPts val="0"/>
              </a:spcAft>
              <a:buClrTx/>
              <a:buSzTx/>
              <a:tabLst/>
              <a:defRPr/>
            </a:pPr>
            <a:endParaRPr kumimoji="0" lang="nl-NL" sz="1600" b="0" i="0" u="none" strike="noStrike" kern="1200" cap="none" spc="0" normalizeH="0" baseline="0" noProof="0" dirty="0" smtClean="0">
              <a:ln>
                <a:noFill/>
              </a:ln>
              <a:solidFill>
                <a:srgbClr val="002776"/>
              </a:solidFill>
              <a:effectLst/>
              <a:uLnTx/>
              <a:uFillTx/>
              <a:latin typeface="Arial"/>
              <a:ea typeface="+mj-ea"/>
              <a:cs typeface="+mj-cs"/>
            </a:endParaRPr>
          </a:p>
        </p:txBody>
      </p:sp>
      <p:sp>
        <p:nvSpPr>
          <p:cNvPr id="11" name="Text Placeholder 27"/>
          <p:cNvSpPr txBox="1">
            <a:spLocks/>
          </p:cNvSpPr>
          <p:nvPr/>
        </p:nvSpPr>
        <p:spPr>
          <a:xfrm>
            <a:off x="2887086" y="4865688"/>
            <a:ext cx="5875914" cy="895350"/>
          </a:xfrm>
          <a:prstGeom prst="rect">
            <a:avLst/>
          </a:prstGeom>
        </p:spPr>
        <p:txBody>
          <a:bodyPr lIns="0" tIns="0" rIns="0" bIns="0"/>
          <a:lstStyle/>
          <a:p>
            <a:pPr marL="182880" lvl="1" indent="-182880" defTabSz="957998">
              <a:lnSpc>
                <a:spcPct val="106000"/>
              </a:lnSpc>
              <a:spcBef>
                <a:spcPts val="576"/>
              </a:spcBef>
              <a:buFont typeface="Arial" charset="0"/>
              <a:buChar char="•"/>
              <a:defRPr/>
            </a:pPr>
            <a:r>
              <a:rPr lang="en-US" sz="1600" dirty="0" smtClean="0">
                <a:solidFill>
                  <a:srgbClr val="002776"/>
                </a:solidFill>
                <a:latin typeface="Arial" pitchFamily="34" charset="0"/>
                <a:cs typeface="Arial" pitchFamily="34" charset="0"/>
              </a:rPr>
              <a:t>Minimum </a:t>
            </a:r>
            <a:r>
              <a:rPr lang="en-US" sz="1600" dirty="0">
                <a:solidFill>
                  <a:srgbClr val="002776"/>
                </a:solidFill>
                <a:latin typeface="Arial" pitchFamily="34" charset="0"/>
                <a:cs typeface="Arial" pitchFamily="34" charset="0"/>
              </a:rPr>
              <a:t>holding period - One year from the end of the fiscal year in which the asset is acquired</a:t>
            </a:r>
          </a:p>
          <a:p>
            <a:pPr marL="191002" lvl="1" indent="-191002" defTabSz="957998">
              <a:lnSpc>
                <a:spcPct val="106000"/>
              </a:lnSpc>
              <a:spcBef>
                <a:spcPts val="576"/>
              </a:spcBef>
              <a:buFont typeface="Arial" charset="0"/>
              <a:buChar char="•"/>
              <a:defRPr/>
            </a:pPr>
            <a:endParaRPr lang="nl-NL" sz="1600" dirty="0">
              <a:solidFill>
                <a:srgbClr val="002776"/>
              </a:solidFill>
              <a:latin typeface="Arial"/>
              <a:ea typeface="+mj-ea"/>
              <a:cs typeface="+mj-cs"/>
            </a:endParaRPr>
          </a:p>
        </p:txBody>
      </p:sp>
      <p:sp>
        <p:nvSpPr>
          <p:cNvPr id="12" name="Title 1"/>
          <p:cNvSpPr txBox="1">
            <a:spLocks/>
          </p:cNvSpPr>
          <p:nvPr/>
        </p:nvSpPr>
        <p:spPr>
          <a:xfrm>
            <a:off x="356616" y="236990"/>
            <a:ext cx="5756275" cy="630238"/>
          </a:xfrm>
          <a:prstGeom prst="rect">
            <a:avLst/>
          </a:prstGeom>
        </p:spPr>
        <p:txBody>
          <a:bodyPr vert="horz" lIns="91440" tIns="45720" rIns="91440" bIns="45720" rtlCol="0" anchor="ctr">
            <a:noAutofit/>
          </a:bodyPr>
          <a:lstStyle/>
          <a:p>
            <a:pPr lvl="0">
              <a:spcBef>
                <a:spcPct val="0"/>
              </a:spcBef>
            </a:pPr>
            <a:r>
              <a:rPr kumimoji="0" lang="en-US" sz="2400" b="1" i="0" u="none" strike="noStrike" kern="1200" cap="none" spc="0" normalizeH="0" baseline="0" noProof="0" dirty="0" smtClean="0">
                <a:ln>
                  <a:noFill/>
                </a:ln>
                <a:solidFill>
                  <a:srgbClr val="002776"/>
                </a:solidFill>
                <a:effectLst/>
                <a:uLnTx/>
                <a:uFillTx/>
                <a:latin typeface="Arial" pitchFamily="34" charset="0"/>
                <a:ea typeface="+mj-ea"/>
                <a:cs typeface="Arial" pitchFamily="34" charset="0"/>
              </a:rPr>
              <a:t>Impact </a:t>
            </a:r>
            <a:r>
              <a:rPr lang="en-US" sz="2400" b="1" dirty="0" smtClean="0">
                <a:solidFill>
                  <a:srgbClr val="002776"/>
                </a:solidFill>
                <a:latin typeface="Arial" pitchFamily="34" charset="0"/>
                <a:cs typeface="Arial" pitchFamily="34" charset="0"/>
              </a:rPr>
              <a:t>on M&amp;A</a:t>
            </a:r>
            <a:endParaRPr kumimoji="0" lang="en-US" sz="2400" b="1" i="0" u="none" strike="noStrike" kern="1200" cap="none" spc="0" normalizeH="0" baseline="0" noProof="0" dirty="0" smtClean="0">
              <a:ln>
                <a:noFill/>
              </a:ln>
              <a:solidFill>
                <a:srgbClr val="002776"/>
              </a:solidFill>
              <a:effectLst/>
              <a:uLnTx/>
              <a:uFillTx/>
              <a:latin typeface="Arial" pitchFamily="34" charset="0"/>
              <a:ea typeface="+mj-ea"/>
              <a:cs typeface="Arial" pitchFamily="34" charset="0"/>
            </a:endParaRPr>
          </a:p>
        </p:txBody>
      </p:sp>
      <p:sp>
        <p:nvSpPr>
          <p:cNvPr id="14" name="Slide Number Placeholder 4"/>
          <p:cNvSpPr>
            <a:spLocks noGrp="1"/>
          </p:cNvSpPr>
          <p:nvPr>
            <p:ph type="sldNum" sz="quarter" idx="10"/>
          </p:nvPr>
        </p:nvSpPr>
        <p:spPr>
          <a:xfrm>
            <a:off x="360000" y="6570000"/>
            <a:ext cx="360000" cy="123111"/>
          </a:xfrm>
        </p:spPr>
        <p:txBody>
          <a:bodyPr/>
          <a:lstStyle/>
          <a:p>
            <a:fld id="{313880FF-B11A-4FA9-B5CC-7226C1B8517C}" type="slidenum">
              <a:rPr lang="en-GB" smtClean="0"/>
              <a:pPr/>
              <a:t>8</a:t>
            </a:fld>
            <a:endParaRPr lang="en-GB"/>
          </a:p>
        </p:txBody>
      </p:sp>
      <p:sp>
        <p:nvSpPr>
          <p:cNvPr id="15" name="Footer Placeholder 3"/>
          <p:cNvSpPr>
            <a:spLocks noGrp="1"/>
          </p:cNvSpPr>
          <p:nvPr>
            <p:ph type="ftr" sz="quarter" idx="11"/>
          </p:nvPr>
        </p:nvSpPr>
        <p:spPr>
          <a:xfrm>
            <a:off x="720000" y="6570000"/>
            <a:ext cx="5400000" cy="123111"/>
          </a:xfrm>
        </p:spPr>
        <p:txBody>
          <a:bodyPr/>
          <a:lstStyle/>
          <a:p>
            <a:pPr algn="l"/>
            <a:r>
              <a:rPr lang="en-GB" dirty="0" smtClean="0"/>
              <a:t>Deloitte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810000" y="2957052"/>
            <a:ext cx="5334000" cy="3487616"/>
          </a:xfrm>
          <a:prstGeom prst="rect">
            <a:avLst/>
          </a:prstGeom>
          <a:noFill/>
          <a:ln w="9525">
            <a:noFill/>
            <a:miter lim="800000"/>
            <a:headEnd/>
            <a:tailEnd/>
          </a:ln>
        </p:spPr>
      </p:pic>
      <p:sp>
        <p:nvSpPr>
          <p:cNvPr id="5" name="Title 1"/>
          <p:cNvSpPr>
            <a:spLocks noGrp="1"/>
          </p:cNvSpPr>
          <p:nvPr>
            <p:ph type="title"/>
          </p:nvPr>
        </p:nvSpPr>
        <p:spPr>
          <a:xfrm>
            <a:off x="356616" y="1399032"/>
            <a:ext cx="8423275" cy="1600200"/>
          </a:xfrm>
        </p:spPr>
        <p:txBody>
          <a:bodyPr>
            <a:noAutofit/>
          </a:bodyPr>
          <a:lstStyle/>
          <a:p>
            <a:pPr algn="l" fontAlgn="auto">
              <a:lnSpc>
                <a:spcPts val="4888"/>
              </a:lnSpc>
              <a:spcAft>
                <a:spcPts val="0"/>
              </a:spcAft>
              <a:defRPr/>
            </a:pPr>
            <a:r>
              <a:rPr lang="en-US" sz="2800" b="1" dirty="0" smtClean="0">
                <a:solidFill>
                  <a:srgbClr val="002776"/>
                </a:solidFill>
                <a:latin typeface="Arial" pitchFamily="34" charset="0"/>
                <a:cs typeface="Arial" pitchFamily="34" charset="0"/>
              </a:rPr>
              <a:t>Resent </a:t>
            </a:r>
            <a:r>
              <a:rPr lang="en-US" sz="2800" b="1" dirty="0" smtClean="0">
                <a:solidFill>
                  <a:srgbClr val="002776"/>
                </a:solidFill>
                <a:latin typeface="Arial" pitchFamily="34" charset="0"/>
                <a:cs typeface="Arial" pitchFamily="34" charset="0"/>
              </a:rPr>
              <a:t>developments</a:t>
            </a:r>
            <a:endParaRPr lang="en-US" sz="2800" b="1" dirty="0">
              <a:solidFill>
                <a:srgbClr val="002776"/>
              </a:solidFill>
              <a:latin typeface="Arial" pitchFamily="34" charset="0"/>
              <a:cs typeface="Arial" pitchFamily="34" charset="0"/>
            </a:endParaRPr>
          </a:p>
        </p:txBody>
      </p:sp>
      <p:sp>
        <p:nvSpPr>
          <p:cNvPr id="6" name="Slide Number Placeholder 4"/>
          <p:cNvSpPr>
            <a:spLocks noGrp="1"/>
          </p:cNvSpPr>
          <p:nvPr>
            <p:ph type="sldNum" sz="quarter" idx="10"/>
          </p:nvPr>
        </p:nvSpPr>
        <p:spPr>
          <a:xfrm>
            <a:off x="360000" y="6570000"/>
            <a:ext cx="360000" cy="123111"/>
          </a:xfrm>
        </p:spPr>
        <p:txBody>
          <a:bodyPr/>
          <a:lstStyle/>
          <a:p>
            <a:fld id="{313880FF-B11A-4FA9-B5CC-7226C1B8517C}" type="slidenum">
              <a:rPr lang="en-GB" smtClean="0"/>
              <a:pPr/>
              <a:t>9</a:t>
            </a:fld>
            <a:endParaRPr lang="en-GB"/>
          </a:p>
        </p:txBody>
      </p:sp>
      <p:sp>
        <p:nvSpPr>
          <p:cNvPr id="7" name="Footer Placeholder 3"/>
          <p:cNvSpPr>
            <a:spLocks noGrp="1"/>
          </p:cNvSpPr>
          <p:nvPr>
            <p:ph type="ftr" sz="quarter" idx="11"/>
          </p:nvPr>
        </p:nvSpPr>
        <p:spPr>
          <a:xfrm>
            <a:off x="720000" y="6570000"/>
            <a:ext cx="5400000" cy="123111"/>
          </a:xfrm>
        </p:spPr>
        <p:txBody>
          <a:bodyPr/>
          <a:lstStyle/>
          <a:p>
            <a:pPr algn="l"/>
            <a:r>
              <a:rPr lang="en-GB" dirty="0" smtClean="0"/>
              <a:t>Deloitte</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574</Words>
  <Application>Microsoft Office PowerPoint</Application>
  <PresentationFormat>On-screen Show (4:3)</PresentationFormat>
  <Paragraphs>77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Decoding the new Direct tax code  A new sunrise</vt:lpstr>
      <vt:lpstr>Slide 2</vt:lpstr>
      <vt:lpstr>Overall impact for foreign investors</vt:lpstr>
      <vt:lpstr>Slide 4</vt:lpstr>
      <vt:lpstr>Slide 5</vt:lpstr>
      <vt:lpstr>Impact on M&amp;A</vt:lpstr>
      <vt:lpstr>Slide 7</vt:lpstr>
      <vt:lpstr>Slide 8</vt:lpstr>
      <vt:lpstr>Resent developments</vt:lpstr>
      <vt:lpstr>Slide 10</vt:lpstr>
      <vt:lpstr>Thank you</vt:lpstr>
    </vt:vector>
  </TitlesOfParts>
  <Company>abc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Decoding the new Direct tax code  A new sunrise</dc:title>
  <dc:creator>Comp3</dc:creator>
  <cp:lastModifiedBy>Comp3</cp:lastModifiedBy>
  <cp:revision>36</cp:revision>
  <dcterms:created xsi:type="dcterms:W3CDTF">2009-10-28T10:52:38Z</dcterms:created>
  <dcterms:modified xsi:type="dcterms:W3CDTF">2009-10-29T05:54:54Z</dcterms:modified>
</cp:coreProperties>
</file>