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60" r:id="rId2"/>
    <p:sldId id="262" r:id="rId3"/>
    <p:sldId id="313" r:id="rId4"/>
    <p:sldId id="277" r:id="rId5"/>
    <p:sldId id="278" r:id="rId6"/>
    <p:sldId id="304" r:id="rId7"/>
    <p:sldId id="303" r:id="rId8"/>
    <p:sldId id="302" r:id="rId9"/>
    <p:sldId id="305" r:id="rId10"/>
    <p:sldId id="279" r:id="rId11"/>
    <p:sldId id="308" r:id="rId12"/>
    <p:sldId id="309" r:id="rId13"/>
    <p:sldId id="310" r:id="rId14"/>
    <p:sldId id="307" r:id="rId15"/>
    <p:sldId id="306" r:id="rId16"/>
    <p:sldId id="311" r:id="rId17"/>
    <p:sldId id="31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CC3300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5990" autoAdjust="0"/>
  </p:normalViewPr>
  <p:slideViewPr>
    <p:cSldViewPr>
      <p:cViewPr varScale="1">
        <p:scale>
          <a:sx n="71" d="100"/>
          <a:sy n="71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F280A6D-94C9-4C6E-AB9C-EA63C27D816A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DBF4840-A8A4-48E9-A97A-9E6066060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34F83-272B-483B-AE49-E45456857361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74BF5-39E8-4B10-934B-29ADE010F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63AB4-8493-4D50-935D-D33096BB24EE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ABCB-1AB6-4368-B941-B5A5734A6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80992"/>
            <a:ext cx="2228850" cy="5991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3" y="280992"/>
            <a:ext cx="6534150" cy="5991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27CA0-6BB4-4F33-8926-DB488E390338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2B015-D210-480D-B7B7-D4556B985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D51BA-DA2E-4CB0-ACA0-500419F01B1E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56E12-E0F5-4E30-BE48-F2A4B3BBFA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6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23D28-3A1B-42B1-8D1A-6F63D8ECA4A0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BF7B9-60D1-4743-86C7-939F68D99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38304"/>
            <a:ext cx="4381500" cy="4633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38304"/>
            <a:ext cx="4381500" cy="4633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68FFD-03DB-4A16-B82E-B684D5D8E13C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E5860-518A-439C-93FE-8413EE4DC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8" indent="0">
              <a:buNone/>
              <a:defRPr sz="2000" b="1"/>
            </a:lvl2pPr>
            <a:lvl3pPr marL="914175" indent="0">
              <a:buNone/>
              <a:defRPr sz="1800" b="1"/>
            </a:lvl3pPr>
            <a:lvl4pPr marL="1371263" indent="0">
              <a:buNone/>
              <a:defRPr sz="1600" b="1"/>
            </a:lvl4pPr>
            <a:lvl5pPr marL="1828350" indent="0">
              <a:buNone/>
              <a:defRPr sz="1600" b="1"/>
            </a:lvl5pPr>
            <a:lvl6pPr marL="2285437" indent="0">
              <a:buNone/>
              <a:defRPr sz="1600" b="1"/>
            </a:lvl6pPr>
            <a:lvl7pPr marL="2742523" indent="0">
              <a:buNone/>
              <a:defRPr sz="1600" b="1"/>
            </a:lvl7pPr>
            <a:lvl8pPr marL="3199611" indent="0">
              <a:buNone/>
              <a:defRPr sz="1600" b="1"/>
            </a:lvl8pPr>
            <a:lvl9pPr marL="365669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8" indent="0">
              <a:buNone/>
              <a:defRPr sz="2000" b="1"/>
            </a:lvl2pPr>
            <a:lvl3pPr marL="914175" indent="0">
              <a:buNone/>
              <a:defRPr sz="1800" b="1"/>
            </a:lvl3pPr>
            <a:lvl4pPr marL="1371263" indent="0">
              <a:buNone/>
              <a:defRPr sz="1600" b="1"/>
            </a:lvl4pPr>
            <a:lvl5pPr marL="1828350" indent="0">
              <a:buNone/>
              <a:defRPr sz="1600" b="1"/>
            </a:lvl5pPr>
            <a:lvl6pPr marL="2285437" indent="0">
              <a:buNone/>
              <a:defRPr sz="1600" b="1"/>
            </a:lvl6pPr>
            <a:lvl7pPr marL="2742523" indent="0">
              <a:buNone/>
              <a:defRPr sz="1600" b="1"/>
            </a:lvl7pPr>
            <a:lvl8pPr marL="3199611" indent="0">
              <a:buNone/>
              <a:defRPr sz="1600" b="1"/>
            </a:lvl8pPr>
            <a:lvl9pPr marL="365669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CE048-6239-419B-8D2F-20964CC2DF43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9A771-385B-431D-90AF-8F2A1B543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B737-17EC-41A0-9C14-79DB08DBB935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EA950-5C41-443A-8C90-BC924163C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4ADBC-8015-4233-A020-E89AA3755C8C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E2510-711A-44CC-88AA-8AB15F171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88" indent="0">
              <a:buNone/>
              <a:defRPr sz="1200"/>
            </a:lvl2pPr>
            <a:lvl3pPr marL="914175" indent="0">
              <a:buNone/>
              <a:defRPr sz="1000"/>
            </a:lvl3pPr>
            <a:lvl4pPr marL="1371263" indent="0">
              <a:buNone/>
              <a:defRPr sz="900"/>
            </a:lvl4pPr>
            <a:lvl5pPr marL="1828350" indent="0">
              <a:buNone/>
              <a:defRPr sz="900"/>
            </a:lvl5pPr>
            <a:lvl6pPr marL="2285437" indent="0">
              <a:buNone/>
              <a:defRPr sz="900"/>
            </a:lvl6pPr>
            <a:lvl7pPr marL="2742523" indent="0">
              <a:buNone/>
              <a:defRPr sz="900"/>
            </a:lvl7pPr>
            <a:lvl8pPr marL="3199611" indent="0">
              <a:buNone/>
              <a:defRPr sz="900"/>
            </a:lvl8pPr>
            <a:lvl9pPr marL="365669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0DF5C-41B0-4486-B3EA-78505CAA3191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F8415-A1E3-47C8-892F-137EDABD6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88" indent="0">
              <a:buNone/>
              <a:defRPr sz="2800"/>
            </a:lvl2pPr>
            <a:lvl3pPr marL="914175" indent="0">
              <a:buNone/>
              <a:defRPr sz="2400"/>
            </a:lvl3pPr>
            <a:lvl4pPr marL="1371263" indent="0">
              <a:buNone/>
              <a:defRPr sz="2000"/>
            </a:lvl4pPr>
            <a:lvl5pPr marL="1828350" indent="0">
              <a:buNone/>
              <a:defRPr sz="2000"/>
            </a:lvl5pPr>
            <a:lvl6pPr marL="2285437" indent="0">
              <a:buNone/>
              <a:defRPr sz="2000"/>
            </a:lvl6pPr>
            <a:lvl7pPr marL="2742523" indent="0">
              <a:buNone/>
              <a:defRPr sz="2000"/>
            </a:lvl7pPr>
            <a:lvl8pPr marL="3199611" indent="0">
              <a:buNone/>
              <a:defRPr sz="2000"/>
            </a:lvl8pPr>
            <a:lvl9pPr marL="3656696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88" indent="0">
              <a:buNone/>
              <a:defRPr sz="1200"/>
            </a:lvl2pPr>
            <a:lvl3pPr marL="914175" indent="0">
              <a:buNone/>
              <a:defRPr sz="1000"/>
            </a:lvl3pPr>
            <a:lvl4pPr marL="1371263" indent="0">
              <a:buNone/>
              <a:defRPr sz="900"/>
            </a:lvl4pPr>
            <a:lvl5pPr marL="1828350" indent="0">
              <a:buNone/>
              <a:defRPr sz="900"/>
            </a:lvl5pPr>
            <a:lvl6pPr marL="2285437" indent="0">
              <a:buNone/>
              <a:defRPr sz="900"/>
            </a:lvl6pPr>
            <a:lvl7pPr marL="2742523" indent="0">
              <a:buNone/>
              <a:defRPr sz="900"/>
            </a:lvl7pPr>
            <a:lvl8pPr marL="3199611" indent="0">
              <a:buNone/>
              <a:defRPr sz="900"/>
            </a:lvl8pPr>
            <a:lvl9pPr marL="365669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4FFFC-C874-483C-AE6D-80E965E64BF4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7A9BF-C93B-49ED-92D4-6BA4EBB3F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7" tIns="45710" rIns="91417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7" tIns="45710" rIns="91417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17" tIns="45710" rIns="91417" bIns="4571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732E86-A404-4283-BB9F-93F0674AC252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17" tIns="45710" rIns="91417" bIns="4571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17" tIns="45710" rIns="91417" bIns="4571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E9A1D6-A38C-443F-8D1D-8138BFE2B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80" indent="-228543" algn="l" defTabSz="9141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67" indent="-228543" algn="l" defTabSz="9141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55" indent="-228543" algn="l" defTabSz="9141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42" indent="-228543" algn="l" defTabSz="9141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8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5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63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50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37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23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11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96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11113" y="6561138"/>
            <a:ext cx="9144001" cy="29686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39" name="Рисунок 14" descr="logotype_osti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146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15" descr="ОСТИН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3214688"/>
            <a:ext cx="507365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16"/>
          <p:cNvSpPr txBox="1">
            <a:spLocks noChangeArrowheads="1"/>
          </p:cNvSpPr>
          <p:nvPr/>
        </p:nvSpPr>
        <p:spPr bwMode="auto">
          <a:xfrm>
            <a:off x="571500" y="1357313"/>
            <a:ext cx="8072438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Тренинг для начинающих руководителей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11113" y="6561138"/>
            <a:ext cx="9155113" cy="29686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3555" name="Рисунок 14" descr="logotype_osti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145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571875" y="1000125"/>
            <a:ext cx="1639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63613"/>
            <a:r>
              <a:rPr lang="ru-RU" sz="4000" b="1">
                <a:solidFill>
                  <a:srgbClr val="C00000"/>
                </a:solidFill>
                <a:latin typeface="Times New Roman" pitchFamily="18" charset="0"/>
              </a:rPr>
              <a:t>ЦЕЛЬ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5750" y="2571750"/>
            <a:ext cx="1857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u="sng">
                <a:latin typeface="Times New Roman" pitchFamily="18" charset="0"/>
                <a:cs typeface="Times New Roman" pitchFamily="18" charset="0"/>
              </a:rPr>
              <a:t> Задача 1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500813" y="2571750"/>
            <a:ext cx="1857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u="sng">
                <a:latin typeface="Times New Roman" pitchFamily="18" charset="0"/>
                <a:cs typeface="Times New Roman" pitchFamily="18" charset="0"/>
              </a:rPr>
              <a:t> Задача 3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429000" y="2571750"/>
            <a:ext cx="1857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u="sng">
                <a:latin typeface="Times New Roman" pitchFamily="18" charset="0"/>
                <a:cs typeface="Times New Roman" pitchFamily="18" charset="0"/>
              </a:rPr>
              <a:t> Задача 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0" y="3500438"/>
            <a:ext cx="30003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Факторы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Ресурсы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Действия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Результат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Инструктаж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214688" y="3500438"/>
            <a:ext cx="30003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Факторы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Ресурсы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Действия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Результат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Инструктаж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357938" y="3500438"/>
            <a:ext cx="30003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Факторы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Ресурсы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Действия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Результат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Инструктаж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4143375" y="1785938"/>
            <a:ext cx="385763" cy="752475"/>
          </a:xfrm>
          <a:prstGeom prst="down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8958732">
            <a:off x="5708650" y="1655763"/>
            <a:ext cx="384175" cy="752475"/>
          </a:xfrm>
          <a:prstGeom prst="down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2362277">
            <a:off x="2493963" y="1651000"/>
            <a:ext cx="369887" cy="785813"/>
          </a:xfrm>
          <a:prstGeom prst="down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6" grpId="0"/>
      <p:bldP spid="19" grpId="0"/>
      <p:bldP spid="20" grpId="0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11113" y="6561138"/>
            <a:ext cx="9155113" cy="29686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4579" name="Рисунок 14" descr="logotype_osti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145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71813" y="928688"/>
            <a:ext cx="24114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63613"/>
            <a:r>
              <a:rPr lang="ru-RU" sz="4000" b="1">
                <a:solidFill>
                  <a:srgbClr val="CC0000"/>
                </a:solidFill>
                <a:latin typeface="Times New Roman" pitchFamily="18" charset="0"/>
              </a:rPr>
              <a:t>Обучение</a:t>
            </a:r>
          </a:p>
        </p:txBody>
      </p:sp>
      <p:pic>
        <p:nvPicPr>
          <p:cNvPr id="7" name="Picture 6" descr="C:\Users\1\Desktop\12260472431919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1714500"/>
            <a:ext cx="5151438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85813" y="1714500"/>
            <a:ext cx="7429500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</a:rPr>
              <a:t>Алгоритм практического обучения – 4 шага:</a:t>
            </a:r>
            <a:endParaRPr lang="ru-RU" sz="2400" b="1" dirty="0">
              <a:latin typeface="+mn-lt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dirty="0">
                <a:latin typeface="+mn-lt"/>
              </a:rPr>
              <a:t>ЧТО и ЗАЧЕМ</a:t>
            </a:r>
            <a:r>
              <a:rPr lang="ru-RU" sz="2800" dirty="0">
                <a:latin typeface="+mn-lt"/>
              </a:rPr>
              <a:t>: объяснить, что нужно сделать и зачем это делается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dirty="0">
                <a:latin typeface="+mn-lt"/>
              </a:rPr>
              <a:t>КАК</a:t>
            </a:r>
            <a:r>
              <a:rPr lang="ru-RU" sz="2800" dirty="0">
                <a:latin typeface="+mn-lt"/>
              </a:rPr>
              <a:t>: показать обучаемому, как именно нужно сделать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dirty="0">
                <a:latin typeface="+mn-lt"/>
              </a:rPr>
              <a:t>СДЕЛАТЬ</a:t>
            </a:r>
            <a:r>
              <a:rPr lang="ru-RU" sz="2800" dirty="0">
                <a:latin typeface="+mn-lt"/>
              </a:rPr>
              <a:t>: дать попробовать обучаемому сделать самому; наблюдать, давать по ходу дела обратную связь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dirty="0">
                <a:latin typeface="+mn-lt"/>
              </a:rPr>
              <a:t>ПРОВЕРИТЬ</a:t>
            </a:r>
            <a:r>
              <a:rPr lang="ru-RU" sz="2800" dirty="0">
                <a:latin typeface="+mn-lt"/>
              </a:rPr>
              <a:t>: обучаемый полностью делает самостоятельно; проверить и дать обратную связь    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2928938" y="928688"/>
            <a:ext cx="296545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 sz="4000" b="1">
                <a:solidFill>
                  <a:srgbClr val="CC0000"/>
                </a:solidFill>
                <a:latin typeface="Times New Roman" pitchFamily="18" charset="0"/>
              </a:rPr>
              <a:t>Мотивация</a:t>
            </a:r>
            <a:r>
              <a:rPr lang="ru-RU" sz="4000">
                <a:solidFill>
                  <a:srgbClr val="CC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1113" y="6572250"/>
            <a:ext cx="9155113" cy="28575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5604" name="Рисунок 7" descr="logotype_osti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145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C:\Users\1\Desktop\chego-hotjat-vashi-podchinenny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1857375"/>
            <a:ext cx="4572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2071688"/>
            <a:ext cx="934561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3613">
              <a:buFontTx/>
              <a:buChar char="•"/>
            </a:pPr>
            <a:r>
              <a:rPr lang="ru-RU" sz="2800">
                <a:latin typeface="Times New Roman" pitchFamily="18" charset="0"/>
              </a:rPr>
              <a:t> сотруднику должно быть понятно, что он делает на этом месте</a:t>
            </a:r>
          </a:p>
          <a:p>
            <a:pPr defTabSz="963613">
              <a:buFontTx/>
              <a:buChar char="•"/>
            </a:pPr>
            <a:r>
              <a:rPr lang="ru-RU" sz="2800">
                <a:latin typeface="Times New Roman" pitchFamily="18" charset="0"/>
              </a:rPr>
              <a:t> за какие его действия ему платится оклад</a:t>
            </a:r>
          </a:p>
          <a:p>
            <a:pPr defTabSz="963613">
              <a:buFontTx/>
              <a:buChar char="•"/>
            </a:pPr>
            <a:r>
              <a:rPr lang="ru-RU" sz="2800">
                <a:latin typeface="Times New Roman" pitchFamily="18" charset="0"/>
              </a:rPr>
              <a:t> за какие действия ему платится процент</a:t>
            </a:r>
          </a:p>
          <a:p>
            <a:pPr defTabSz="963613">
              <a:buFontTx/>
              <a:buChar char="•"/>
            </a:pPr>
            <a:r>
              <a:rPr lang="ru-RU" sz="2800">
                <a:latin typeface="Times New Roman" pitchFamily="18" charset="0"/>
              </a:rPr>
              <a:t> почему ему платятся дополнительные бонусы</a:t>
            </a:r>
          </a:p>
          <a:p>
            <a:pPr defTabSz="963613">
              <a:buFontTx/>
              <a:buChar char="•"/>
            </a:pPr>
            <a:r>
              <a:rPr lang="ru-RU" sz="2800">
                <a:latin typeface="Times New Roman" pitchFamily="18" charset="0"/>
              </a:rPr>
              <a:t> за какие действия его штрафуют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1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2928938" y="1071563"/>
            <a:ext cx="296545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 sz="4000" b="1">
                <a:solidFill>
                  <a:srgbClr val="CC0000"/>
                </a:solidFill>
                <a:latin typeface="Times New Roman" pitchFamily="18" charset="0"/>
              </a:rPr>
              <a:t>Мотивация</a:t>
            </a:r>
            <a:r>
              <a:rPr lang="ru-RU" sz="4000">
                <a:latin typeface="Calibri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1113" y="6572250"/>
            <a:ext cx="9155113" cy="28575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6628" name="Рисунок 7" descr="logotype_osti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145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трелка вниз 10"/>
          <p:cNvSpPr/>
          <p:nvPr/>
        </p:nvSpPr>
        <p:spPr>
          <a:xfrm rot="18958732">
            <a:off x="5708650" y="2033588"/>
            <a:ext cx="384175" cy="752475"/>
          </a:xfrm>
          <a:prstGeom prst="down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2362277">
            <a:off x="2493963" y="2028825"/>
            <a:ext cx="369887" cy="785813"/>
          </a:xfrm>
          <a:prstGeom prst="down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00063" y="2928938"/>
            <a:ext cx="3063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u="sng">
                <a:latin typeface="Calibri" pitchFamily="34" charset="0"/>
              </a:rPr>
              <a:t>Материальная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286375" y="2928938"/>
            <a:ext cx="3357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u="sng">
                <a:latin typeface="Calibri" pitchFamily="34" charset="0"/>
              </a:rPr>
              <a:t>Не</a:t>
            </a:r>
            <a:r>
              <a:rPr lang="ru-RU" sz="3200" u="sng">
                <a:latin typeface="Calibri" pitchFamily="34" charset="0"/>
              </a:rPr>
              <a:t> </a:t>
            </a:r>
            <a:r>
              <a:rPr lang="ru-RU" sz="3200" b="1" u="sng">
                <a:latin typeface="Calibri" pitchFamily="34" charset="0"/>
              </a:rPr>
              <a:t>материальная</a:t>
            </a:r>
          </a:p>
        </p:txBody>
      </p:sp>
      <p:pic>
        <p:nvPicPr>
          <p:cNvPr id="15" name="Picture 62" descr="j02387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4286250"/>
            <a:ext cx="2324100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1" descr="j043756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4286250"/>
            <a:ext cx="2643188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11" grpId="0" animBg="1"/>
      <p:bldP spid="12" grpId="0" animBg="1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2928938" y="857250"/>
            <a:ext cx="373856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 sz="4000" b="1">
                <a:solidFill>
                  <a:srgbClr val="CC0000"/>
                </a:solidFill>
                <a:latin typeface="Times New Roman" pitchFamily="18" charset="0"/>
              </a:rPr>
              <a:t>Делегирование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>
            <a:off x="2330450" y="4214813"/>
            <a:ext cx="4386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438" tIns="43219" rIns="86438" bIns="43219"/>
          <a:lstStyle/>
          <a:p>
            <a:endParaRPr lang="ru-RU"/>
          </a:p>
        </p:txBody>
      </p:sp>
      <p:sp>
        <p:nvSpPr>
          <p:cNvPr id="30725" name="Line 7"/>
          <p:cNvSpPr>
            <a:spLocks noChangeShapeType="1"/>
          </p:cNvSpPr>
          <p:nvPr/>
        </p:nvSpPr>
        <p:spPr bwMode="auto">
          <a:xfrm flipV="1">
            <a:off x="4522788" y="2386013"/>
            <a:ext cx="0" cy="3868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438" tIns="43219" rIns="86438" bIns="43219"/>
          <a:lstStyle/>
          <a:p>
            <a:endParaRPr lang="ru-RU"/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3929063" y="1857375"/>
            <a:ext cx="1322387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 sz="2300">
                <a:latin typeface="Times New Roman" pitchFamily="18" charset="0"/>
              </a:rPr>
              <a:t>Желание</a:t>
            </a:r>
          </a:p>
        </p:txBody>
      </p:sp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6962775" y="3952875"/>
            <a:ext cx="1071563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 sz="2300">
                <a:latin typeface="Times New Roman" pitchFamily="18" charset="0"/>
              </a:rPr>
              <a:t>Знание</a:t>
            </a:r>
          </a:p>
        </p:txBody>
      </p:sp>
      <p:sp>
        <p:nvSpPr>
          <p:cNvPr id="30728" name="Text Box 10"/>
          <p:cNvSpPr txBox="1">
            <a:spLocks noChangeArrowheads="1"/>
          </p:cNvSpPr>
          <p:nvPr/>
        </p:nvSpPr>
        <p:spPr bwMode="auto">
          <a:xfrm>
            <a:off x="5081588" y="2833688"/>
            <a:ext cx="901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>
                <a:latin typeface="Times New Roman" pitchFamily="18" charset="0"/>
                <a:cs typeface="Times New Roman" pitchFamily="18" charset="0"/>
              </a:rPr>
              <a:t>Знает и</a:t>
            </a:r>
          </a:p>
          <a:p>
            <a:pPr defTabSz="909638"/>
            <a:r>
              <a:rPr lang="ru-RU">
                <a:latin typeface="Times New Roman" pitchFamily="18" charset="0"/>
                <a:cs typeface="Times New Roman" pitchFamily="18" charset="0"/>
              </a:rPr>
              <a:t> хочет</a:t>
            </a:r>
          </a:p>
        </p:txBody>
      </p:sp>
      <p:sp>
        <p:nvSpPr>
          <p:cNvPr id="30729" name="Text Box 11"/>
          <p:cNvSpPr txBox="1">
            <a:spLocks noChangeArrowheads="1"/>
          </p:cNvSpPr>
          <p:nvPr/>
        </p:nvSpPr>
        <p:spPr bwMode="auto">
          <a:xfrm>
            <a:off x="5132388" y="4703763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>
                <a:latin typeface="Times New Roman" pitchFamily="18" charset="0"/>
                <a:cs typeface="Times New Roman" pitchFamily="18" charset="0"/>
              </a:rPr>
              <a:t>Знает, но </a:t>
            </a:r>
          </a:p>
          <a:p>
            <a:pPr defTabSz="909638"/>
            <a:r>
              <a:rPr lang="ru-RU">
                <a:latin typeface="Times New Roman" pitchFamily="18" charset="0"/>
                <a:cs typeface="Times New Roman" pitchFamily="18" charset="0"/>
              </a:rPr>
              <a:t>не хочет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719388" y="4703763"/>
            <a:ext cx="1489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438" tIns="43219" rIns="86438" bIns="43219">
            <a:spAutoFit/>
          </a:bodyPr>
          <a:lstStyle/>
          <a:p>
            <a:pPr defTabSz="909638"/>
            <a:r>
              <a:rPr lang="ru-RU">
                <a:latin typeface="Times New Roman" pitchFamily="18" charset="0"/>
                <a:cs typeface="Times New Roman" pitchFamily="18" charset="0"/>
              </a:rPr>
              <a:t>Не знает и </a:t>
            </a:r>
          </a:p>
          <a:p>
            <a:pPr defTabSz="909638"/>
            <a:r>
              <a:rPr lang="ru-RU">
                <a:latin typeface="Times New Roman" pitchFamily="18" charset="0"/>
                <a:cs typeface="Times New Roman" pitchFamily="18" charset="0"/>
              </a:rPr>
              <a:t>не хочет</a:t>
            </a:r>
          </a:p>
        </p:txBody>
      </p:sp>
      <p:sp>
        <p:nvSpPr>
          <p:cNvPr id="30731" name="Text Box 13"/>
          <p:cNvSpPr txBox="1">
            <a:spLocks noChangeArrowheads="1"/>
          </p:cNvSpPr>
          <p:nvPr/>
        </p:nvSpPr>
        <p:spPr bwMode="auto">
          <a:xfrm>
            <a:off x="2741613" y="2820988"/>
            <a:ext cx="11207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>
                <a:latin typeface="Times New Roman" pitchFamily="18" charset="0"/>
                <a:cs typeface="Times New Roman" pitchFamily="18" charset="0"/>
              </a:rPr>
              <a:t>Не знает, </a:t>
            </a:r>
          </a:p>
          <a:p>
            <a:pPr defTabSz="909638"/>
            <a:r>
              <a:rPr lang="ru-RU">
                <a:latin typeface="Times New Roman" pitchFamily="18" charset="0"/>
                <a:cs typeface="Times New Roman" pitchFamily="18" charset="0"/>
              </a:rPr>
              <a:t>но хочет</a:t>
            </a: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 rot="-1862905">
            <a:off x="4300538" y="2820988"/>
            <a:ext cx="268605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 sz="3800">
                <a:solidFill>
                  <a:srgbClr val="990000"/>
                </a:solidFill>
                <a:latin typeface="Times New Roman" pitchFamily="18" charset="0"/>
              </a:rPr>
              <a:t>Делегируем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 rot="-1848378">
            <a:off x="4287838" y="4752975"/>
            <a:ext cx="288766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 sz="3800">
                <a:solidFill>
                  <a:srgbClr val="990000"/>
                </a:solidFill>
                <a:latin typeface="Times New Roman" pitchFamily="18" charset="0"/>
              </a:rPr>
              <a:t>Мотивируем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 rot="-1822374">
            <a:off x="2206625" y="4591050"/>
            <a:ext cx="2405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 sz="3800">
                <a:solidFill>
                  <a:srgbClr val="990000"/>
                </a:solidFill>
                <a:latin typeface="Times New Roman" pitchFamily="18" charset="0"/>
              </a:rPr>
              <a:t>Увольняем</a:t>
            </a:r>
          </a:p>
        </p:txBody>
      </p:sp>
      <p:sp>
        <p:nvSpPr>
          <p:cNvPr id="30735" name="Text Box 17"/>
          <p:cNvSpPr txBox="1">
            <a:spLocks noChangeArrowheads="1"/>
          </p:cNvSpPr>
          <p:nvPr/>
        </p:nvSpPr>
        <p:spPr bwMode="auto">
          <a:xfrm rot="-1872237">
            <a:off x="2433638" y="2922588"/>
            <a:ext cx="2032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 sz="3800">
                <a:solidFill>
                  <a:srgbClr val="990000"/>
                </a:solidFill>
                <a:latin typeface="Times New Roman" pitchFamily="18" charset="0"/>
              </a:rPr>
              <a:t>Обучаем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1113" y="6561138"/>
            <a:ext cx="9144001" cy="29686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7664" name="Рисунок 16" descr="logotype_osti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145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4" grpId="0" animBg="1"/>
      <p:bldP spid="30725" grpId="0" animBg="1"/>
      <p:bldP spid="30726" grpId="0"/>
      <p:bldP spid="30727" grpId="0"/>
      <p:bldP spid="30728" grpId="0"/>
      <p:bldP spid="30729" grpId="0"/>
      <p:bldP spid="30730" grpId="0"/>
      <p:bldP spid="30731" grpId="0"/>
      <p:bldP spid="30732" grpId="0"/>
      <p:bldP spid="30733" grpId="0"/>
      <p:bldP spid="30734" grpId="0"/>
      <p:bldP spid="307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2786063" y="928688"/>
            <a:ext cx="379888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 sz="4000" b="1">
                <a:solidFill>
                  <a:srgbClr val="CC0000"/>
                </a:solidFill>
                <a:latin typeface="Times New Roman" pitchFamily="18" charset="0"/>
              </a:rPr>
              <a:t>Виды контроля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317500" y="1808163"/>
            <a:ext cx="8707438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438" tIns="43219" rIns="86438" bIns="43219">
            <a:spAutoFit/>
          </a:bodyPr>
          <a:lstStyle/>
          <a:p>
            <a:pPr defTabSz="909638"/>
            <a:r>
              <a:rPr lang="ru-RU" sz="2400" b="1">
                <a:latin typeface="Times New Roman" pitchFamily="18" charset="0"/>
              </a:rPr>
              <a:t>Предварительный контроль </a:t>
            </a:r>
            <a:r>
              <a:rPr lang="ru-RU" sz="2300">
                <a:latin typeface="Times New Roman" pitchFamily="18" charset="0"/>
              </a:rPr>
              <a:t>обычно реализуется в форме определенной политики, процедур и правил. Прежде всего, он применяется по отношению к трудовым, материальным и финансовым ресурсам. </a:t>
            </a:r>
          </a:p>
          <a:p>
            <a:pPr defTabSz="909638"/>
            <a:endParaRPr lang="ru-RU" sz="2300">
              <a:latin typeface="Times New Roman" pitchFamily="18" charset="0"/>
            </a:endParaRPr>
          </a:p>
          <a:p>
            <a:pPr defTabSz="909638"/>
            <a:r>
              <a:rPr lang="ru-RU" sz="2400" b="1">
                <a:latin typeface="Times New Roman" pitchFamily="18" charset="0"/>
              </a:rPr>
              <a:t>Текущий контроль </a:t>
            </a:r>
            <a:r>
              <a:rPr lang="ru-RU" sz="2300">
                <a:latin typeface="Times New Roman" pitchFamily="18" charset="0"/>
              </a:rPr>
              <a:t>осуществляется, когда работа уже идет и обычно производится в виде контроля работы подчиненного его непосредственным начальником. </a:t>
            </a:r>
          </a:p>
          <a:p>
            <a:pPr defTabSz="909638"/>
            <a:endParaRPr lang="ru-RU" sz="2300" u="sng">
              <a:latin typeface="Times New Roman" pitchFamily="18" charset="0"/>
            </a:endParaRPr>
          </a:p>
          <a:p>
            <a:pPr defTabSz="909638"/>
            <a:r>
              <a:rPr lang="ru-RU" sz="2400" b="1">
                <a:latin typeface="Times New Roman" pitchFamily="18" charset="0"/>
              </a:rPr>
              <a:t>Заключительный контроль </a:t>
            </a:r>
            <a:r>
              <a:rPr lang="ru-RU" sz="2300">
                <a:latin typeface="Times New Roman" pitchFamily="18" charset="0"/>
              </a:rPr>
              <a:t>осуществляется после того, как работа закончена или истекло отведенное для нее время.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11113" y="6561138"/>
            <a:ext cx="9144001" cy="29686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8677" name="Рисунок 5" descr="logotype_osti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145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11113" y="6561138"/>
            <a:ext cx="9144001" cy="29686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9699" name="Рисунок 14" descr="logotype_osti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145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928938" y="2786063"/>
            <a:ext cx="401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>
                <a:solidFill>
                  <a:srgbClr val="CC0000"/>
                </a:solidFill>
                <a:latin typeface="Times New Roman" pitchFamily="18" charset="0"/>
              </a:rPr>
              <a:t>Вопросы?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11113" y="6561138"/>
            <a:ext cx="9144001" cy="29686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23" name="Рисунок 14" descr="logotype_osti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145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2786063"/>
            <a:ext cx="9144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63613"/>
            <a:r>
              <a:rPr lang="ru-RU" sz="6600" b="1">
                <a:solidFill>
                  <a:srgbClr val="CC0000"/>
                </a:solidFill>
                <a:latin typeface="Times New Roman" pitchFamily="18" charset="0"/>
              </a:rPr>
              <a:t>Спасибо за внимание</a:t>
            </a:r>
            <a:r>
              <a:rPr lang="ru-RU" sz="6600">
                <a:solidFill>
                  <a:srgbClr val="CC0000"/>
                </a:solidFill>
                <a:latin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11113" y="6561138"/>
            <a:ext cx="9144001" cy="29686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63" name="Рисунок 14" descr="logotype_osti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145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00375" y="1000125"/>
            <a:ext cx="30146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63613"/>
            <a:r>
              <a:rPr lang="ru-RU" sz="4000" b="1">
                <a:solidFill>
                  <a:srgbClr val="CC0000"/>
                </a:solidFill>
                <a:latin typeface="Times New Roman" pitchFamily="18" charset="0"/>
              </a:rPr>
              <a:t>Содержание</a:t>
            </a:r>
          </a:p>
        </p:txBody>
      </p:sp>
      <p:pic>
        <p:nvPicPr>
          <p:cNvPr id="7" name="Picture 6" descr="C:\Users\1\Desktop\livro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3088" y="4572000"/>
            <a:ext cx="222091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65213" y="1711325"/>
            <a:ext cx="503713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sx="1000" sy="1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defTabSz="963613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</a:rPr>
              <a:t>Функции руководителя</a:t>
            </a:r>
            <a:endParaRPr lang="ru-RU" sz="3600" dirty="0">
              <a:latin typeface="Times New Roman" pitchFamily="18" charset="0"/>
            </a:endParaRPr>
          </a:p>
          <a:p>
            <a:pPr defTabSz="963613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>
                <a:latin typeface="Times New Roman" pitchFamily="18" charset="0"/>
              </a:rPr>
              <a:t> Постановка целей</a:t>
            </a:r>
          </a:p>
          <a:p>
            <a:pPr defTabSz="963613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>
                <a:latin typeface="Times New Roman" pitchFamily="18" charset="0"/>
              </a:rPr>
              <a:t> Планирование </a:t>
            </a:r>
            <a:endParaRPr lang="ru-RU" sz="36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071563" y="3429000"/>
            <a:ext cx="503713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sx="1000" sy="1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defTabSz="963613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Обучение</a:t>
            </a:r>
          </a:p>
          <a:p>
            <a:pPr defTabSz="963613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Мотивация</a:t>
            </a:r>
            <a:endParaRPr lang="ru-RU" sz="3200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  <a:p>
            <a:pPr defTabSz="963613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Делегирование</a:t>
            </a:r>
            <a:endParaRPr lang="ru-RU" sz="3200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  <a:p>
            <a:pPr defTabSz="963613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Контроль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11113" y="6561138"/>
            <a:ext cx="9144001" cy="29686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87" name="Рисунок 14" descr="logotype_osti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145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643313" y="1000125"/>
            <a:ext cx="13954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63613"/>
            <a:r>
              <a:rPr lang="ru-RU" sz="4000" b="1">
                <a:solidFill>
                  <a:srgbClr val="CC0000"/>
                </a:solidFill>
                <a:latin typeface="Times New Roman" pitchFamily="18" charset="0"/>
              </a:rPr>
              <a:t>Цели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71500" y="2071688"/>
            <a:ext cx="8072438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sx="1000" sy="1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defTabSz="963613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Чётко определить для себя функции руководителя </a:t>
            </a:r>
            <a:endParaRPr lang="ru-RU" sz="2800" dirty="0">
              <a:latin typeface="Times New Roman" pitchFamily="18" charset="0"/>
            </a:endParaRPr>
          </a:p>
          <a:p>
            <a:pPr defTabSz="963613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2800" dirty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Научиться ставить цели, так чтобы их поняли и точно могли выполнить</a:t>
            </a:r>
          </a:p>
          <a:p>
            <a:pPr defTabSz="963613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2800" dirty="0">
                <a:latin typeface="Times New Roman" pitchFamily="18" charset="0"/>
              </a:rPr>
              <a:t> Познакомиться с инструментом, как выбирать главное среди задач</a:t>
            </a:r>
          </a:p>
          <a:p>
            <a:pPr defTabSz="963613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2800" dirty="0">
                <a:latin typeface="Times New Roman" pitchFamily="18" charset="0"/>
              </a:rPr>
              <a:t> Понять принципы организации работы</a:t>
            </a:r>
          </a:p>
          <a:p>
            <a:pPr defTabSz="963613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2800" dirty="0">
                <a:latin typeface="Times New Roman" pitchFamily="18" charset="0"/>
              </a:rPr>
              <a:t> Научиться обучать своих сотрудников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11113" y="6561138"/>
            <a:ext cx="9144001" cy="29686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11" name="Рисунок 14" descr="logotype_osti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145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00250" y="1000125"/>
            <a:ext cx="5667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63613"/>
            <a:r>
              <a:rPr lang="ru-RU" sz="4000" b="1">
                <a:solidFill>
                  <a:srgbClr val="CC0000"/>
                </a:solidFill>
                <a:latin typeface="Times New Roman" pitchFamily="18" charset="0"/>
              </a:rPr>
              <a:t>Функции руководителя</a:t>
            </a:r>
          </a:p>
        </p:txBody>
      </p:sp>
      <p:pic>
        <p:nvPicPr>
          <p:cNvPr id="9" name="Рисунок 8" descr="i (4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2286000"/>
            <a:ext cx="4143375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руковод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38" y="2071688"/>
            <a:ext cx="3643312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i (1)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2000250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i (6)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00188" y="1857375"/>
            <a:ext cx="6451600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i (3)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57313" y="2000250"/>
            <a:ext cx="6323012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руковод1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71688" y="2000250"/>
            <a:ext cx="5214937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i (8)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643063" y="1785938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i (5)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71688" y="1928813"/>
            <a:ext cx="51435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0"/>
                            </p:stCondLst>
                            <p:childTnLst>
                              <p:par>
                                <p:cTn id="3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000"/>
                            </p:stCondLst>
                            <p:childTnLst>
                              <p:par>
                                <p:cTn id="4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6000"/>
                            </p:stCondLst>
                            <p:childTnLst>
                              <p:par>
                                <p:cTn id="5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9000"/>
                            </p:stCondLst>
                            <p:childTnLst>
                              <p:par>
                                <p:cTn id="54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20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0"/>
                            </p:stCondLst>
                            <p:childTnLst>
                              <p:par>
                                <p:cTn id="64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8000"/>
                            </p:stCondLst>
                            <p:childTnLst>
                              <p:par>
                                <p:cTn id="7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11113" y="6561138"/>
            <a:ext cx="9144001" cy="29686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35" name="Рисунок 14" descr="logotype_osti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145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000250" y="1000125"/>
            <a:ext cx="5392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63613"/>
            <a:r>
              <a:rPr lang="ru-RU" sz="4000" b="1">
                <a:solidFill>
                  <a:srgbClr val="CC0000"/>
                </a:solidFill>
                <a:latin typeface="Times New Roman" pitchFamily="18" charset="0"/>
              </a:rPr>
              <a:t>Идеальный сотрудник</a:t>
            </a:r>
          </a:p>
        </p:txBody>
      </p:sp>
      <p:pic>
        <p:nvPicPr>
          <p:cNvPr id="7" name="Рисунок 6" descr="идеальный сотрудник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785938"/>
            <a:ext cx="4572000" cy="460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11113" y="6561138"/>
            <a:ext cx="9155113" cy="29686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59" name="Рисунок 14" descr="logotype_osti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145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00250" y="1000125"/>
            <a:ext cx="5667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63613"/>
            <a:r>
              <a:rPr lang="ru-RU" sz="4000" b="1">
                <a:solidFill>
                  <a:srgbClr val="CC0000"/>
                </a:solidFill>
                <a:latin typeface="Times New Roman" pitchFamily="18" charset="0"/>
              </a:rPr>
              <a:t>Функции руководителя</a:t>
            </a:r>
          </a:p>
        </p:txBody>
      </p:sp>
      <p:pic>
        <p:nvPicPr>
          <p:cNvPr id="9" name="Рисунок 8" descr="идеальный дирик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1928813"/>
            <a:ext cx="5040313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2000250"/>
            <a:ext cx="7572375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Font typeface="Arial" charset="0"/>
              <a:buChar char="•"/>
            </a:pPr>
            <a:r>
              <a:rPr lang="en-US" sz="3600">
                <a:latin typeface="Calibri" pitchFamily="34" charset="0"/>
              </a:rPr>
              <a:t> 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Постановка цели</a:t>
            </a:r>
          </a:p>
          <a:p>
            <a:pPr algn="ctr">
              <a:lnSpc>
                <a:spcPct val="150000"/>
              </a:lnSpc>
              <a:buFont typeface="Arial" charset="0"/>
              <a:buChar char="•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Планирование</a:t>
            </a:r>
          </a:p>
          <a:p>
            <a:pPr algn="ctr">
              <a:lnSpc>
                <a:spcPct val="150000"/>
              </a:lnSpc>
              <a:buFont typeface="Arial" charset="0"/>
              <a:buChar char="•"/>
            </a:pPr>
            <a:r>
              <a:rPr lang="ru-RU" sz="3600">
                <a:latin typeface="Times New Roman" pitchFamily="18" charset="0"/>
                <a:cs typeface="Times New Roman" pitchFamily="18" charset="0"/>
              </a:rPr>
              <a:t> Обучение</a:t>
            </a:r>
          </a:p>
          <a:p>
            <a:pPr algn="ctr">
              <a:lnSpc>
                <a:spcPct val="150000"/>
              </a:lnSpc>
              <a:buFont typeface="Arial" charset="0"/>
              <a:buChar char="•"/>
            </a:pPr>
            <a:r>
              <a:rPr lang="ru-RU" sz="3600">
                <a:latin typeface="Times New Roman" pitchFamily="18" charset="0"/>
                <a:cs typeface="Times New Roman" pitchFamily="18" charset="0"/>
              </a:rPr>
              <a:t> Мотивация </a:t>
            </a:r>
          </a:p>
          <a:p>
            <a:pPr algn="ctr">
              <a:lnSpc>
                <a:spcPct val="150000"/>
              </a:lnSpc>
              <a:buFont typeface="Arial" charset="0"/>
              <a:buChar char="•"/>
            </a:pPr>
            <a:r>
              <a:rPr lang="ru-RU" sz="3600">
                <a:latin typeface="Times New Roman" pitchFamily="18" charset="0"/>
                <a:cs typeface="Times New Roman" pitchFamily="18" charset="0"/>
              </a:rPr>
              <a:t> Контроль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достижения-цели-сила-мысл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3929063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2500313" y="785813"/>
            <a:ext cx="43942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 sz="4000" b="1">
                <a:solidFill>
                  <a:srgbClr val="CC0000"/>
                </a:solidFill>
                <a:latin typeface="Times New Roman" pitchFamily="18" charset="0"/>
              </a:rPr>
              <a:t>Постановка целей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592138" y="1557338"/>
            <a:ext cx="56483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en-US" sz="3800">
                <a:solidFill>
                  <a:srgbClr val="990000"/>
                </a:solidFill>
                <a:latin typeface="Times New Roman" pitchFamily="18" charset="0"/>
              </a:rPr>
              <a:t>S</a:t>
            </a:r>
            <a:r>
              <a:rPr lang="en-US" sz="3800">
                <a:latin typeface="Times New Roman" pitchFamily="18" charset="0"/>
              </a:rPr>
              <a:t> </a:t>
            </a:r>
            <a:r>
              <a:rPr lang="ru-RU" sz="3800">
                <a:latin typeface="Times New Roman" pitchFamily="18" charset="0"/>
              </a:rPr>
              <a:t>- </a:t>
            </a:r>
            <a:r>
              <a:rPr lang="en-US" sz="3800">
                <a:latin typeface="Times New Roman" pitchFamily="18" charset="0"/>
              </a:rPr>
              <a:t>Specific</a:t>
            </a:r>
            <a:r>
              <a:rPr lang="ru-RU" sz="3800">
                <a:latin typeface="Times New Roman" pitchFamily="18" charset="0"/>
              </a:rPr>
              <a:t> - конкретность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592138" y="2814638"/>
            <a:ext cx="65119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en-US" sz="3800">
                <a:solidFill>
                  <a:srgbClr val="990000"/>
                </a:solidFill>
                <a:latin typeface="Times New Roman" pitchFamily="18" charset="0"/>
              </a:rPr>
              <a:t>A</a:t>
            </a:r>
            <a:r>
              <a:rPr lang="en-US" sz="3800">
                <a:latin typeface="Times New Roman" pitchFamily="18" charset="0"/>
              </a:rPr>
              <a:t> </a:t>
            </a:r>
            <a:r>
              <a:rPr lang="ru-RU" sz="3800">
                <a:latin typeface="Times New Roman" pitchFamily="18" charset="0"/>
              </a:rPr>
              <a:t>- </a:t>
            </a:r>
            <a:r>
              <a:rPr lang="en-US" sz="3800">
                <a:latin typeface="Times New Roman" pitchFamily="18" charset="0"/>
              </a:rPr>
              <a:t>Achievable</a:t>
            </a:r>
            <a:r>
              <a:rPr lang="ru-RU" sz="3800">
                <a:latin typeface="Times New Roman" pitchFamily="18" charset="0"/>
              </a:rPr>
              <a:t> - достижимость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603250" y="3441700"/>
            <a:ext cx="707072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en-US" sz="3800">
                <a:solidFill>
                  <a:srgbClr val="990000"/>
                </a:solidFill>
                <a:latin typeface="Times New Roman" pitchFamily="18" charset="0"/>
              </a:rPr>
              <a:t>R</a:t>
            </a:r>
            <a:r>
              <a:rPr lang="en-US" sz="3800">
                <a:latin typeface="Times New Roman" pitchFamily="18" charset="0"/>
              </a:rPr>
              <a:t> </a:t>
            </a:r>
            <a:r>
              <a:rPr lang="ru-RU" sz="3800">
                <a:latin typeface="Times New Roman" pitchFamily="18" charset="0"/>
              </a:rPr>
              <a:t>- </a:t>
            </a:r>
            <a:r>
              <a:rPr lang="en-US" sz="3800">
                <a:latin typeface="Times New Roman" pitchFamily="18" charset="0"/>
              </a:rPr>
              <a:t>Result-oriented</a:t>
            </a:r>
            <a:r>
              <a:rPr lang="ru-RU" sz="3800">
                <a:latin typeface="Times New Roman" pitchFamily="18" charset="0"/>
              </a:rPr>
              <a:t> – на результат 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523875" y="2184400"/>
            <a:ext cx="63817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en-US" sz="3800">
                <a:solidFill>
                  <a:srgbClr val="990000"/>
                </a:solidFill>
                <a:latin typeface="Times New Roman" pitchFamily="18" charset="0"/>
              </a:rPr>
              <a:t>M</a:t>
            </a:r>
            <a:r>
              <a:rPr lang="ru-RU" sz="3800">
                <a:latin typeface="Times New Roman" pitchFamily="18" charset="0"/>
              </a:rPr>
              <a:t> - </a:t>
            </a:r>
            <a:r>
              <a:rPr lang="en-US" sz="3800">
                <a:latin typeface="Times New Roman" pitchFamily="18" charset="0"/>
              </a:rPr>
              <a:t>Measurable</a:t>
            </a:r>
            <a:r>
              <a:rPr lang="ru-RU" sz="3800">
                <a:latin typeface="Times New Roman" pitchFamily="18" charset="0"/>
              </a:rPr>
              <a:t> - измеримость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619125" y="4070350"/>
            <a:ext cx="6272213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en-US" sz="3800">
                <a:solidFill>
                  <a:srgbClr val="990000"/>
                </a:solidFill>
                <a:latin typeface="Times New Roman" pitchFamily="18" charset="0"/>
              </a:rPr>
              <a:t>T</a:t>
            </a:r>
            <a:r>
              <a:rPr lang="en-US" sz="3800">
                <a:latin typeface="Times New Roman" pitchFamily="18" charset="0"/>
              </a:rPr>
              <a:t> </a:t>
            </a:r>
            <a:r>
              <a:rPr lang="ru-RU" sz="3800">
                <a:latin typeface="Times New Roman" pitchFamily="18" charset="0"/>
              </a:rPr>
              <a:t>– </a:t>
            </a:r>
            <a:r>
              <a:rPr lang="en-US" sz="3800">
                <a:latin typeface="Times New Roman" pitchFamily="18" charset="0"/>
              </a:rPr>
              <a:t>Timed</a:t>
            </a:r>
            <a:r>
              <a:rPr lang="ru-RU" sz="3800">
                <a:latin typeface="Times New Roman" pitchFamily="18" charset="0"/>
              </a:rPr>
              <a:t> - временные рамки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489" name="Рисунок 9" descr="logotype_osti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145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-11113" y="6561138"/>
            <a:ext cx="9155113" cy="29686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/>
      <p:bldP spid="25605" grpId="0"/>
      <p:bldP spid="25606" grpId="0"/>
      <p:bldP spid="25607" grpId="0"/>
      <p:bldP spid="256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2143125" y="928688"/>
            <a:ext cx="537686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 sz="4000" b="1">
                <a:solidFill>
                  <a:srgbClr val="CC0000"/>
                </a:solidFill>
                <a:latin typeface="Times New Roman" pitchFamily="18" charset="0"/>
              </a:rPr>
              <a:t>Матрица приоритетов</a:t>
            </a:r>
            <a:endParaRPr lang="ru-RU" sz="4000" b="1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>
            <a:off x="2308225" y="4257675"/>
            <a:ext cx="4386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438" tIns="43219" rIns="86438" bIns="43219"/>
          <a:lstStyle/>
          <a:p>
            <a:endParaRPr lang="ru-RU"/>
          </a:p>
        </p:txBody>
      </p:sp>
      <p:sp>
        <p:nvSpPr>
          <p:cNvPr id="30725" name="Line 7"/>
          <p:cNvSpPr>
            <a:spLocks noChangeShapeType="1"/>
          </p:cNvSpPr>
          <p:nvPr/>
        </p:nvSpPr>
        <p:spPr bwMode="auto">
          <a:xfrm flipV="1">
            <a:off x="4500563" y="2428875"/>
            <a:ext cx="0" cy="38687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438" tIns="43219" rIns="86438" bIns="43219"/>
          <a:lstStyle/>
          <a:p>
            <a:endParaRPr lang="ru-RU"/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3714750" y="1857375"/>
            <a:ext cx="15144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 sz="2300">
                <a:latin typeface="Times New Roman" pitchFamily="18" charset="0"/>
              </a:rPr>
              <a:t>Срочность</a:t>
            </a:r>
          </a:p>
        </p:txBody>
      </p:sp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6940550" y="3994150"/>
            <a:ext cx="1430338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 sz="2300">
                <a:latin typeface="Times New Roman" pitchFamily="18" charset="0"/>
              </a:rPr>
              <a:t>Важность</a:t>
            </a:r>
          </a:p>
        </p:txBody>
      </p:sp>
      <p:sp>
        <p:nvSpPr>
          <p:cNvPr id="30728" name="Text Box 10"/>
          <p:cNvSpPr txBox="1">
            <a:spLocks noChangeArrowheads="1"/>
          </p:cNvSpPr>
          <p:nvPr/>
        </p:nvSpPr>
        <p:spPr bwMode="auto">
          <a:xfrm>
            <a:off x="5072063" y="2857500"/>
            <a:ext cx="96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>
                <a:latin typeface="Times New Roman" pitchFamily="18" charset="0"/>
                <a:cs typeface="Times New Roman" pitchFamily="18" charset="0"/>
              </a:rPr>
              <a:t>Срочно </a:t>
            </a:r>
          </a:p>
          <a:p>
            <a:pPr defTabSz="909638"/>
            <a:r>
              <a:rPr lang="ru-RU">
                <a:latin typeface="Times New Roman" pitchFamily="18" charset="0"/>
                <a:cs typeface="Times New Roman" pitchFamily="18" charset="0"/>
              </a:rPr>
              <a:t>Важно</a:t>
            </a:r>
          </a:p>
        </p:txBody>
      </p:sp>
      <p:sp>
        <p:nvSpPr>
          <p:cNvPr id="30729" name="Text Box 11"/>
          <p:cNvSpPr txBox="1">
            <a:spLocks noChangeArrowheads="1"/>
          </p:cNvSpPr>
          <p:nvPr/>
        </p:nvSpPr>
        <p:spPr bwMode="auto">
          <a:xfrm>
            <a:off x="5062538" y="4762500"/>
            <a:ext cx="1131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>
                <a:latin typeface="Times New Roman" pitchFamily="18" charset="0"/>
                <a:cs typeface="Times New Roman" pitchFamily="18" charset="0"/>
              </a:rPr>
              <a:t>Важно </a:t>
            </a:r>
          </a:p>
          <a:p>
            <a:pPr defTabSz="909638"/>
            <a:r>
              <a:rPr lang="ru-RU">
                <a:latin typeface="Times New Roman" pitchFamily="18" charset="0"/>
                <a:cs typeface="Times New Roman" pitchFamily="18" charset="0"/>
              </a:rPr>
              <a:t>Несрочно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698750" y="4746625"/>
            <a:ext cx="1487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438" tIns="43219" rIns="86438" bIns="43219">
            <a:spAutoFit/>
          </a:bodyPr>
          <a:lstStyle/>
          <a:p>
            <a:pPr defTabSz="909638"/>
            <a:r>
              <a:rPr lang="ru-RU">
                <a:latin typeface="Times New Roman" pitchFamily="18" charset="0"/>
                <a:cs typeface="Times New Roman" pitchFamily="18" charset="0"/>
              </a:rPr>
              <a:t>Несрочно Неважно</a:t>
            </a:r>
          </a:p>
        </p:txBody>
      </p:sp>
      <p:sp>
        <p:nvSpPr>
          <p:cNvPr id="30731" name="Text Box 13"/>
          <p:cNvSpPr txBox="1">
            <a:spLocks noChangeArrowheads="1"/>
          </p:cNvSpPr>
          <p:nvPr/>
        </p:nvSpPr>
        <p:spPr bwMode="auto">
          <a:xfrm>
            <a:off x="2719388" y="2862263"/>
            <a:ext cx="1108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>
                <a:latin typeface="Times New Roman" pitchFamily="18" charset="0"/>
                <a:cs typeface="Times New Roman" pitchFamily="18" charset="0"/>
              </a:rPr>
              <a:t>Неважно </a:t>
            </a:r>
          </a:p>
          <a:p>
            <a:pPr defTabSz="909638"/>
            <a:r>
              <a:rPr lang="ru-RU">
                <a:latin typeface="Times New Roman" pitchFamily="18" charset="0"/>
                <a:cs typeface="Times New Roman" pitchFamily="18" charset="0"/>
              </a:rPr>
              <a:t>Срочно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162550" y="4343400"/>
            <a:ext cx="758825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r>
              <a:rPr lang="ru-RU" sz="91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921000" y="2459038"/>
            <a:ext cx="757238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r>
              <a:rPr lang="ru-RU" sz="91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176838" y="2459038"/>
            <a:ext cx="757237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r>
              <a:rPr lang="ru-RU" sz="91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01938" y="4343400"/>
            <a:ext cx="758825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r>
              <a:rPr lang="ru-RU" sz="91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1519" name="Рисунок 19" descr="logotype_osti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145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-11113" y="6561138"/>
            <a:ext cx="9155113" cy="29686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4" grpId="0" animBg="1"/>
      <p:bldP spid="30725" grpId="0" animBg="1"/>
      <p:bldP spid="30726" grpId="0"/>
      <p:bldP spid="30727" grpId="0"/>
      <p:bldP spid="30728" grpId="0"/>
      <p:bldP spid="30729" grpId="0"/>
      <p:bldP spid="30730" grpId="0"/>
      <p:bldP spid="30731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2928938" y="928688"/>
            <a:ext cx="364172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pPr defTabSz="909638"/>
            <a:r>
              <a:rPr lang="ru-RU" sz="4000" b="1">
                <a:solidFill>
                  <a:srgbClr val="990000"/>
                </a:solidFill>
                <a:latin typeface="Times New Roman" pitchFamily="18" charset="0"/>
              </a:rPr>
              <a:t>Планирование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2143125"/>
            <a:ext cx="737870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38" tIns="43219" rIns="86438" bIns="43219">
            <a:spAutoFit/>
          </a:bodyPr>
          <a:lstStyle/>
          <a:p>
            <a:r>
              <a:rPr lang="ru-RU" sz="2600" b="1">
                <a:latin typeface="Times New Roman" pitchFamily="18" charset="0"/>
              </a:rPr>
              <a:t>Планирование </a:t>
            </a:r>
            <a:r>
              <a:rPr lang="ru-RU" sz="2600">
                <a:latin typeface="Times New Roman" pitchFamily="18" charset="0"/>
              </a:rPr>
              <a:t>- включает в себя определение </a:t>
            </a:r>
          </a:p>
          <a:p>
            <a:r>
              <a:rPr lang="ru-RU" sz="2600">
                <a:latin typeface="Times New Roman" pitchFamily="18" charset="0"/>
              </a:rPr>
              <a:t>комплекса мероприятий, расчет параметров, </a:t>
            </a:r>
          </a:p>
          <a:p>
            <a:r>
              <a:rPr lang="ru-RU" sz="2600">
                <a:latin typeface="Times New Roman" pitchFamily="18" charset="0"/>
              </a:rPr>
              <a:t>необходимых для достижения организацией цели. </a:t>
            </a: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26630" name="Picture 6" descr="C:\Users\1\Desktop\website-plann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848100"/>
            <a:ext cx="4395788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1113" y="6561138"/>
            <a:ext cx="9155113" cy="29686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2534" name="Рисунок 7" descr="logotype_osti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145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1883</TotalTime>
  <Words>301</Words>
  <Application>Microsoft Office PowerPoint</Application>
  <PresentationFormat>Экран (4:3)</PresentationFormat>
  <Paragraphs>104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Admin</cp:lastModifiedBy>
  <cp:revision>131</cp:revision>
  <dcterms:created xsi:type="dcterms:W3CDTF">2012-07-24T06:41:24Z</dcterms:created>
  <dcterms:modified xsi:type="dcterms:W3CDTF">2013-01-27T17:26:22Z</dcterms:modified>
</cp:coreProperties>
</file>