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5" r:id="rId4"/>
    <p:sldId id="260" r:id="rId5"/>
    <p:sldId id="261" r:id="rId6"/>
    <p:sldId id="266" r:id="rId7"/>
    <p:sldId id="276" r:id="rId8"/>
    <p:sldId id="277" r:id="rId9"/>
    <p:sldId id="278" r:id="rId10"/>
    <p:sldId id="279" r:id="rId11"/>
    <p:sldId id="267" r:id="rId12"/>
    <p:sldId id="272" r:id="rId13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8000"/>
    <a:srgbClr val="33CC33"/>
    <a:srgbClr val="0E8C11"/>
    <a:srgbClr val="E3970F"/>
    <a:srgbClr val="667FE8"/>
    <a:srgbClr val="3333CC"/>
    <a:srgbClr val="F83934"/>
    <a:srgbClr val="EE7EC9"/>
    <a:srgbClr val="F24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76994" autoAdjust="0"/>
  </p:normalViewPr>
  <p:slideViewPr>
    <p:cSldViewPr snapToGrid="0">
      <p:cViewPr varScale="1">
        <p:scale>
          <a:sx n="55" d="100"/>
          <a:sy n="55" d="100"/>
        </p:scale>
        <p:origin x="1284" y="78"/>
      </p:cViewPr>
      <p:guideLst/>
    </p:cSldViewPr>
  </p:slideViewPr>
  <p:outlineViewPr>
    <p:cViewPr>
      <p:scale>
        <a:sx n="33" d="100"/>
        <a:sy n="33" d="100"/>
      </p:scale>
      <p:origin x="0" y="-2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Бендик Алина ПИ-151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91BBB-6D1C-4CB0-BF63-812E98724350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66944-A2C0-4814-98F2-07A984316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4953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Бендик Алина ПИ-151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EE3A0-C739-4394-92B1-BF9D16CD4EF0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AC0CB-C296-4E4F-BDD6-A2EDA1A8D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208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каждому пункту</a:t>
            </a: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сетевых играх всегда была проблема с передачей данных по сети. Из-за нужды в более высокой скорости нельзя использовать протоколы прикладного уровня по типу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Что уменьшить порог входа в моем фреймворке будет обертка, которая позволит абстрагироваться и вообще не думать об сетевом взаимодействии. </a:t>
            </a: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Из-за того, что у каждой игры существует своя внутренняя архитектура и нет стандарта, поддержка в длительных проектах становится всё сложнее и сложнее. 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Фреймворк берет на себя ответственность и дает четкую структуру, которая будет описана в документации и от неё не можно будет отклониться на программном уровне.</a:t>
            </a:r>
          </a:p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данный момент разработка серверной части идет с чистого листа, на программиста падает задача в настройке конфигов, внедрении зависимостей, выборе паттернов. Что значит, или нужен системный программист и прикладной или нужен один человек с очень широким спектром знаний. 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Фреймворк предлагает абстракцию, при которой нужен только программист описывающий игровые механики.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93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73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5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2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392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диаграмме показано, как делегируется управление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60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 каждого компонента есть состояние. </a:t>
            </a:r>
          </a:p>
          <a:p>
            <a:r>
              <a:rPr lang="ru-RU" dirty="0"/>
              <a:t>Суть состояния в том, что когда оно изменяется, то изменения передаются клиенту.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06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Компонент – это независимый блок кода. К примеру, вот компонент здоровья и он будет одинаково работать для разных сущностей: игрока, монстра, стены и т.д.</a:t>
            </a:r>
          </a:p>
          <a:p>
            <a:r>
              <a:rPr lang="ru-RU" dirty="0"/>
              <a:t>У этого компонента присутствует состояние с свойством </a:t>
            </a:r>
            <a:r>
              <a:rPr lang="en-US" dirty="0" err="1"/>
              <a:t>hp</a:t>
            </a:r>
            <a:r>
              <a:rPr lang="en-US" dirty="0"/>
              <a:t> </a:t>
            </a:r>
            <a:r>
              <a:rPr lang="ru-RU" dirty="0"/>
              <a:t>и если </a:t>
            </a:r>
            <a:r>
              <a:rPr lang="en-US" dirty="0" err="1"/>
              <a:t>hp</a:t>
            </a:r>
            <a:r>
              <a:rPr lang="en-US" dirty="0"/>
              <a:t> </a:t>
            </a:r>
            <a:r>
              <a:rPr lang="ru-RU" dirty="0"/>
              <a:t>меньше 100, то оно восстанавливается со временем на единицу за секунду.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66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Сообщения существуют для того, чтобы не делать жесткой связи между компонентами, к примеру в этом коде, нет прямых ссылок на цель атаки</a:t>
            </a:r>
            <a:r>
              <a:rPr lang="en-US" dirty="0"/>
              <a:t>(</a:t>
            </a:r>
            <a:r>
              <a:rPr lang="en-US" dirty="0" err="1"/>
              <a:t>GetTarget</a:t>
            </a:r>
            <a:r>
              <a:rPr lang="en-US" dirty="0"/>
              <a:t>)</a:t>
            </a:r>
            <a:r>
              <a:rPr lang="ru-RU" dirty="0"/>
              <a:t>, однако, она получит сообщение от </a:t>
            </a:r>
            <a:r>
              <a:rPr lang="en-US" dirty="0"/>
              <a:t>Message System.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06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Состояние передается на клиент, но если нам нужны переменные, которые должны храниться в </a:t>
            </a:r>
            <a:r>
              <a:rPr lang="ru-RU" dirty="0" err="1"/>
              <a:t>бд</a:t>
            </a:r>
            <a:r>
              <a:rPr lang="ru-RU" dirty="0"/>
              <a:t> их нужно отметить как долгосрочные с помощью следующего кода.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C0CB-C296-4E4F-BDD6-A2EDA1A8DBC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1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F967139-47DE-411B-81DA-C3CF7B28C5FD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0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7DA6-D6C4-4025-9C8B-0FCA0D200C03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9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73F1EEF-82A0-4707-9FE7-C5AC517351E0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7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7D2E887-5681-4490-A07A-B2BAAAA3061C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280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88C6CE-0249-4C71-A689-79F57115D5C6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9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597F-7FB6-4809-9F33-D848F7E94F8A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5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8842-245B-45E4-B948-A40FD724483A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8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0EA1-3EAB-4622-8CA1-5A8194E9D021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9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473341-DAFA-481D-8F2E-86AE921FB9FD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9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5E0B-7E4B-46CB-A1A2-673D6F9BCCEA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8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8BCBD7-63D2-47BF-AF34-8C6D8662301C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4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C603-B4C4-4F39-8491-F67EE8599128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0C9-87F7-43E2-A51A-BF5BB52C1D08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3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F67-2F15-4251-9461-CD6E625279DC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3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CCF-2649-44CB-B914-F0EF202FF00D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2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876E-6ECB-4AB7-82C9-5009E2CFD11F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9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D848-7A02-4FB4-B937-6EB733904A9C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31000">
              <a:schemeClr val="accent3">
                <a:lumMod val="45000"/>
                <a:lumOff val="55000"/>
              </a:schemeClr>
            </a:gs>
            <a:gs pos="35000">
              <a:schemeClr val="accent3">
                <a:lumMod val="45000"/>
                <a:lumOff val="55000"/>
              </a:schemeClr>
            </a:gs>
            <a:gs pos="6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1A36-689F-4555-A3F7-1F6564CB095A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3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mc:AlternateContent xmlns:mc="http://schemas.openxmlformats.org/markup-compatibility/2006" xmlns:p14="http://schemas.microsoft.com/office/powerpoint/2010/main">
    <mc:Choice Requires="p14">
      <p:transition spd="slow" p14:dur="2450">
        <p14:reveal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04801" y="1609437"/>
            <a:ext cx="12178145" cy="685800"/>
          </a:xfrm>
        </p:spPr>
        <p:txBody>
          <a:bodyPr>
            <a:noAutofit/>
          </a:bodyPr>
          <a:lstStyle/>
          <a:p>
            <a:pPr algn="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Фреймворк для создания серверной части игры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GSS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513569-855D-4AA4-862B-DDC1F2355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State.SetAsLongTime</a:t>
            </a:r>
            <a:r>
              <a:rPr lang="en-US" dirty="0"/>
              <a:t>(string </a:t>
            </a:r>
            <a:r>
              <a:rPr lang="en-US" dirty="0" err="1"/>
              <a:t>propertyName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State.SetAsShortTime</a:t>
            </a:r>
            <a:r>
              <a:rPr lang="en-US" dirty="0"/>
              <a:t>(string </a:t>
            </a:r>
            <a:r>
              <a:rPr lang="en-US" dirty="0" err="1"/>
              <a:t>propertyName</a:t>
            </a:r>
            <a:r>
              <a:rPr lang="en-US" dirty="0"/>
              <a:t>);</a:t>
            </a: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0164313-2FFE-4641-8F03-F45273BC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настройки 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114028B3-F386-4673-B061-7D6D0E6C45E0}"/>
              </a:ext>
            </a:extLst>
          </p:cNvPr>
          <p:cNvSpPr txBox="1">
            <a:spLocks/>
          </p:cNvSpPr>
          <p:nvPr/>
        </p:nvSpPr>
        <p:spPr>
          <a:xfrm>
            <a:off x="-2162130" y="775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61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Инструментальные средства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267" y="2634827"/>
            <a:ext cx="10820400" cy="40241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Интегрированная Среда разработки (IDE) 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Studio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 программирования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C#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База данных по умолчанию  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возможностью выбора любой другой реляционной БД)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Номер слайда 6"/>
          <p:cNvSpPr txBox="1">
            <a:spLocks/>
          </p:cNvSpPr>
          <p:nvPr/>
        </p:nvSpPr>
        <p:spPr>
          <a:xfrm>
            <a:off x="-2162130" y="775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11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6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спроектирован фреймворк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GSS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уменьшит порог входа и решит архитектурные конфликты, что существенно повысит скорость и качество разработки многопользовательских игр.</a:t>
            </a:r>
          </a:p>
        </p:txBody>
      </p:sp>
      <p:sp>
        <p:nvSpPr>
          <p:cNvPr id="9" name="Номер слайда 6"/>
          <p:cNvSpPr txBox="1">
            <a:spLocks/>
          </p:cNvSpPr>
          <p:nvPr/>
        </p:nvSpPr>
        <p:spPr>
          <a:xfrm>
            <a:off x="-2162130" y="775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12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66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628906"/>
            <a:ext cx="8610600" cy="1293028"/>
          </a:xfrm>
        </p:spPr>
        <p:txBody>
          <a:bodyPr>
            <a:normAutofit/>
          </a:bodyPr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 которые побудили на  создание приложения</a:t>
            </a:r>
          </a:p>
        </p:txBody>
      </p:sp>
      <p:sp>
        <p:nvSpPr>
          <p:cNvPr id="8" name="Номер слайда 6"/>
          <p:cNvSpPr txBox="1">
            <a:spLocks/>
          </p:cNvSpPr>
          <p:nvPr/>
        </p:nvSpPr>
        <p:spPr>
          <a:xfrm>
            <a:off x="-2297042" y="825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AF75AE-F158-441F-BB8B-F45C289378B9}"/>
              </a:ext>
            </a:extLst>
          </p:cNvPr>
          <p:cNvSpPr txBox="1"/>
          <p:nvPr/>
        </p:nvSpPr>
        <p:spPr>
          <a:xfrm>
            <a:off x="1146629" y="2423886"/>
            <a:ext cx="84666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порог входа в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TCP/UDP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сложности поддержки ПО со временем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прикладному программисту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разбираться в более низком программном уровне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815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628906"/>
            <a:ext cx="8610600" cy="1293028"/>
          </a:xfrm>
        </p:spPr>
        <p:txBody>
          <a:bodyPr>
            <a:normAutofit/>
          </a:bodyPr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Глоссарий</a:t>
            </a:r>
          </a:p>
        </p:txBody>
      </p:sp>
      <p:sp>
        <p:nvSpPr>
          <p:cNvPr id="8" name="Номер слайда 6"/>
          <p:cNvSpPr txBox="1">
            <a:spLocks/>
          </p:cNvSpPr>
          <p:nvPr/>
        </p:nvSpPr>
        <p:spPr>
          <a:xfrm>
            <a:off x="-2297042" y="825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FA05B3-FC3E-4FE1-8825-B39E02A4873E}"/>
              </a:ext>
            </a:extLst>
          </p:cNvPr>
          <p:cNvSpPr txBox="1"/>
          <p:nvPr/>
        </p:nvSpPr>
        <p:spPr>
          <a:xfrm>
            <a:off x="446158" y="1827889"/>
            <a:ext cx="114937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Avatar(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аватар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сущность в игре,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управляет игрок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 – независимый блок кода, который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 игровыми объектами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объект – перенесенный из реального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мира в игру, объект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 входа – это барьер, который необходимо преодолеть, чтобы получить результат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68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1714" y="407411"/>
            <a:ext cx="8610600" cy="1293028"/>
          </a:xfrm>
        </p:spPr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b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систем-аналогов</a:t>
            </a:r>
            <a:endParaRPr lang="ru-RU" b="1" dirty="0"/>
          </a:p>
        </p:txBody>
      </p:sp>
      <p:sp>
        <p:nvSpPr>
          <p:cNvPr id="9" name="Номер слайда 6"/>
          <p:cNvSpPr txBox="1">
            <a:spLocks/>
          </p:cNvSpPr>
          <p:nvPr/>
        </p:nvSpPr>
        <p:spPr>
          <a:xfrm>
            <a:off x="-2297042" y="825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4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1FC2C81-A7ED-4C32-8FE8-7DD94FFA2A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575141"/>
              </p:ext>
            </p:extLst>
          </p:nvPr>
        </p:nvGraphicFramePr>
        <p:xfrm>
          <a:off x="685800" y="2193925"/>
          <a:ext cx="1093651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880">
                  <a:extLst>
                    <a:ext uri="{9D8B030D-6E8A-4147-A177-3AD203B41FA5}">
                      <a16:colId xmlns:a16="http://schemas.microsoft.com/office/drawing/2014/main" val="3415747044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val="3324724761"/>
                    </a:ext>
                  </a:extLst>
                </a:gridCol>
                <a:gridCol w="2575560">
                  <a:extLst>
                    <a:ext uri="{9D8B030D-6E8A-4147-A177-3AD203B41FA5}">
                      <a16:colId xmlns:a16="http://schemas.microsoft.com/office/drawing/2014/main" val="1111729654"/>
                    </a:ext>
                  </a:extLst>
                </a:gridCol>
                <a:gridCol w="2021115">
                  <a:extLst>
                    <a:ext uri="{9D8B030D-6E8A-4147-A177-3AD203B41FA5}">
                      <a16:colId xmlns:a16="http://schemas.microsoft.com/office/drawing/2014/main" val="2488854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Unity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Redux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GSS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68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20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Компонентный подход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651134"/>
                  </a:ext>
                </a:extLst>
              </a:tr>
              <a:tr h="308293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Жизненный цикл компонентов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61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сообщений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93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сетью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59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Интегрирование с БД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08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87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разработать фреймворк для создания серверной части онлайн игр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должен включать в себя: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Абстракцию для работы с сетью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Встроенные состояния у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GameObject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сообщений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Абстракцию для работы с БД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Компонентную модель</a:t>
            </a:r>
          </a:p>
        </p:txBody>
      </p:sp>
      <p:sp>
        <p:nvSpPr>
          <p:cNvPr id="8" name="Номер слайда 6"/>
          <p:cNvSpPr txBox="1">
            <a:spLocks/>
          </p:cNvSpPr>
          <p:nvPr/>
        </p:nvSpPr>
        <p:spPr>
          <a:xfrm>
            <a:off x="-2297042" y="825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950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-27141"/>
            <a:ext cx="8610600" cy="1293028"/>
          </a:xfrm>
        </p:spPr>
        <p:txBody>
          <a:bodyPr>
            <a:normAutofit/>
          </a:bodyPr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 фреймворка </a:t>
            </a:r>
          </a:p>
        </p:txBody>
      </p:sp>
      <p:sp>
        <p:nvSpPr>
          <p:cNvPr id="25" name="Номер слайда 6"/>
          <p:cNvSpPr txBox="1">
            <a:spLocks/>
          </p:cNvSpPr>
          <p:nvPr/>
        </p:nvSpPr>
        <p:spPr>
          <a:xfrm>
            <a:off x="-2297042" y="825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6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D771741-CD2B-4258-9B1A-620DF9E57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0" y="1000491"/>
            <a:ext cx="8610600" cy="570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6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513569-855D-4AA4-862B-DDC1F2355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Void </a:t>
            </a:r>
            <a:r>
              <a:rPr lang="en-US" dirty="0" err="1"/>
              <a:t>State.SetProperty</a:t>
            </a:r>
            <a:r>
              <a:rPr lang="en-US" dirty="0"/>
              <a:t>&lt;T&gt;(string name, T value);</a:t>
            </a:r>
          </a:p>
          <a:p>
            <a:r>
              <a:rPr lang="en-US" dirty="0"/>
              <a:t>T </a:t>
            </a:r>
            <a:r>
              <a:rPr lang="en-US" dirty="0" err="1"/>
              <a:t>State.GetProperty</a:t>
            </a:r>
            <a:r>
              <a:rPr lang="en-US" dirty="0"/>
              <a:t>(string name);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Пример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/>
              <a:t>private void </a:t>
            </a:r>
            <a:r>
              <a:rPr lang="en-US" dirty="0" err="1"/>
              <a:t>SetScore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score)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State.SetProperty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&gt;(“score”, score);</a:t>
            </a:r>
            <a:br>
              <a:rPr lang="en-US" dirty="0"/>
            </a:b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 – </a:t>
            </a:r>
            <a:r>
              <a:rPr lang="ru-RU" dirty="0"/>
              <a:t>тип значения</a:t>
            </a:r>
            <a:endParaRPr lang="en-US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0164313-2FFE-4641-8F03-F45273BC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6">
            <a:extLst>
              <a:ext uri="{FF2B5EF4-FFF2-40B4-BE49-F238E27FC236}">
                <a16:creationId xmlns:a16="http://schemas.microsoft.com/office/drawing/2014/main" id="{311401F6-F0EB-4DB1-83C8-08E376552102}"/>
              </a:ext>
            </a:extLst>
          </p:cNvPr>
          <p:cNvSpPr txBox="1">
            <a:spLocks/>
          </p:cNvSpPr>
          <p:nvPr/>
        </p:nvSpPr>
        <p:spPr>
          <a:xfrm>
            <a:off x="-2297042" y="825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7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513569-855D-4AA4-862B-DDC1F2355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Hp</a:t>
            </a:r>
            <a:r>
              <a:rPr lang="en-US" dirty="0"/>
              <a:t> : Component {</a:t>
            </a:r>
            <a:br>
              <a:rPr lang="en-US" dirty="0"/>
            </a:br>
            <a:r>
              <a:rPr lang="en-US" dirty="0"/>
              <a:t> public float </a:t>
            </a:r>
            <a:r>
              <a:rPr lang="en-US" dirty="0" err="1"/>
              <a:t>hpRegen</a:t>
            </a:r>
            <a:r>
              <a:rPr lang="en-US" dirty="0"/>
              <a:t> = 1;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private void Update() {</a:t>
            </a:r>
          </a:p>
          <a:p>
            <a:pPr marL="0" indent="0">
              <a:buNone/>
            </a:pPr>
            <a:r>
              <a:rPr lang="en-US" dirty="0"/>
              <a:t>  float </a:t>
            </a:r>
            <a:r>
              <a:rPr lang="en-US" dirty="0" err="1"/>
              <a:t>hp</a:t>
            </a:r>
            <a:r>
              <a:rPr lang="en-US" dirty="0"/>
              <a:t> = </a:t>
            </a:r>
            <a:r>
              <a:rPr lang="en-US" dirty="0" err="1"/>
              <a:t>State.GetProperty</a:t>
            </a:r>
            <a:r>
              <a:rPr lang="en-US" dirty="0"/>
              <a:t>(“</a:t>
            </a:r>
            <a:r>
              <a:rPr lang="en-US" dirty="0" err="1"/>
              <a:t>hp</a:t>
            </a:r>
            <a:r>
              <a:rPr lang="en-US" dirty="0"/>
              <a:t>”);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hp</a:t>
            </a:r>
            <a:r>
              <a:rPr lang="en-US" dirty="0"/>
              <a:t> &lt; 100)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State.SetProperty</a:t>
            </a:r>
            <a:r>
              <a:rPr lang="en-US" dirty="0"/>
              <a:t>(“</a:t>
            </a:r>
            <a:r>
              <a:rPr lang="en-US" dirty="0" err="1"/>
              <a:t>hp</a:t>
            </a:r>
            <a:r>
              <a:rPr lang="en-US" dirty="0"/>
              <a:t>”, </a:t>
            </a:r>
            <a:r>
              <a:rPr lang="en-US" dirty="0" err="1"/>
              <a:t>hp</a:t>
            </a:r>
            <a:r>
              <a:rPr lang="en-US" dirty="0"/>
              <a:t> + </a:t>
            </a:r>
            <a:r>
              <a:rPr lang="en-US" dirty="0" err="1"/>
              <a:t>hpRegen</a:t>
            </a:r>
            <a:r>
              <a:rPr lang="en-US" dirty="0"/>
              <a:t> * </a:t>
            </a:r>
            <a:r>
              <a:rPr lang="en-US" dirty="0" err="1"/>
              <a:t>deltaTime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0164313-2FFE-4641-8F03-F45273BC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6">
            <a:extLst>
              <a:ext uri="{FF2B5EF4-FFF2-40B4-BE49-F238E27FC236}">
                <a16:creationId xmlns:a16="http://schemas.microsoft.com/office/drawing/2014/main" id="{EBA35FB2-953E-433A-B7A3-5E84687648AD}"/>
              </a:ext>
            </a:extLst>
          </p:cNvPr>
          <p:cNvSpPr txBox="1">
            <a:spLocks/>
          </p:cNvSpPr>
          <p:nvPr/>
        </p:nvSpPr>
        <p:spPr>
          <a:xfrm>
            <a:off x="-2297042" y="825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8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9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513569-855D-4AA4-862B-DDC1F2355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Attack : Component {</a:t>
            </a:r>
            <a:br>
              <a:rPr lang="en-US" dirty="0"/>
            </a:br>
            <a:r>
              <a:rPr lang="en-US" dirty="0"/>
              <a:t> public float attack = 1; </a:t>
            </a:r>
          </a:p>
          <a:p>
            <a:pPr marL="0" indent="0">
              <a:buNone/>
            </a:pPr>
            <a:r>
              <a:rPr lang="en-US" dirty="0"/>
              <a:t> private void Update() {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Avatar.Input.GetButton</a:t>
            </a:r>
            <a:r>
              <a:rPr lang="en-US" dirty="0"/>
              <a:t>(“attack”))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MessageSystem.SendMessage</a:t>
            </a:r>
            <a:r>
              <a:rPr lang="en-US" dirty="0"/>
              <a:t>(</a:t>
            </a:r>
            <a:r>
              <a:rPr lang="en-US" dirty="0" err="1"/>
              <a:t>Avatar.Input.GetTarget</a:t>
            </a:r>
            <a:r>
              <a:rPr lang="en-US" dirty="0"/>
              <a:t> as </a:t>
            </a:r>
            <a:r>
              <a:rPr lang="en-US" dirty="0" err="1"/>
              <a:t>GameObject</a:t>
            </a:r>
            <a:r>
              <a:rPr lang="en-US" dirty="0"/>
              <a:t>, “Attack”, attack);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0164313-2FFE-4641-8F03-F45273BC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передачи сообщений</a:t>
            </a:r>
          </a:p>
        </p:txBody>
      </p:sp>
      <p:sp>
        <p:nvSpPr>
          <p:cNvPr id="5" name="Номер слайда 6">
            <a:extLst>
              <a:ext uri="{FF2B5EF4-FFF2-40B4-BE49-F238E27FC236}">
                <a16:creationId xmlns:a16="http://schemas.microsoft.com/office/drawing/2014/main" id="{A779EC29-6FD8-4CD0-BDB4-9FE3B1FC60C9}"/>
              </a:ext>
            </a:extLst>
          </p:cNvPr>
          <p:cNvSpPr txBox="1">
            <a:spLocks/>
          </p:cNvSpPr>
          <p:nvPr/>
        </p:nvSpPr>
        <p:spPr>
          <a:xfrm>
            <a:off x="-2297042" y="825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6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12678</TotalTime>
  <Words>601</Words>
  <Application>Microsoft Office PowerPoint</Application>
  <PresentationFormat>Широкоэкранный</PresentationFormat>
  <Paragraphs>126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След самолета</vt:lpstr>
      <vt:lpstr>Презентация PowerPoint</vt:lpstr>
      <vt:lpstr>Причины, которые побудили на  создание приложения</vt:lpstr>
      <vt:lpstr>Глоссарий</vt:lpstr>
      <vt:lpstr>Анализ  систем-аналогов</vt:lpstr>
      <vt:lpstr>Постановка задачи</vt:lpstr>
      <vt:lpstr>Архитектура фреймворка </vt:lpstr>
      <vt:lpstr>Пример State</vt:lpstr>
      <vt:lpstr>Пример Component</vt:lpstr>
      <vt:lpstr>Пример передачи сообщений</vt:lpstr>
      <vt:lpstr>Пример настройки state</vt:lpstr>
      <vt:lpstr>Инструментальные средства</vt:lpstr>
      <vt:lpstr>Выводы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alex</cp:lastModifiedBy>
  <cp:revision>171</cp:revision>
  <cp:lastPrinted>2017-09-25T12:57:13Z</cp:lastPrinted>
  <dcterms:created xsi:type="dcterms:W3CDTF">2017-09-17T04:54:32Z</dcterms:created>
  <dcterms:modified xsi:type="dcterms:W3CDTF">2017-11-29T08:27:19Z</dcterms:modified>
</cp:coreProperties>
</file>