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7302B7-3186-4155-992D-0D99CBECC0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C412F7-EF32-4A42-8012-53718AC09397}">
      <dgm:prSet phldrT="[Текст]"/>
      <dgm:spPr/>
      <dgm:t>
        <a:bodyPr/>
        <a:lstStyle/>
        <a:p>
          <a:r>
            <a:rPr lang="en-US" b="0" dirty="0" smtClean="0">
              <a:solidFill>
                <a:schemeClr val="tx1"/>
              </a:solidFill>
              <a:effectLst/>
            </a:rPr>
            <a:t>Articles</a:t>
          </a:r>
          <a:endParaRPr lang="ru-RU" dirty="0">
            <a:solidFill>
              <a:schemeClr val="tx1"/>
            </a:solidFill>
          </a:endParaRPr>
        </a:p>
      </dgm:t>
    </dgm:pt>
    <dgm:pt modelId="{61C7EC5D-F16F-48B7-B341-C85C1B12BA5B}" type="parTrans" cxnId="{09922C52-C3E2-4260-8EEC-4919B013DF21}">
      <dgm:prSet/>
      <dgm:spPr/>
      <dgm:t>
        <a:bodyPr/>
        <a:lstStyle/>
        <a:p>
          <a:endParaRPr lang="ru-RU"/>
        </a:p>
      </dgm:t>
    </dgm:pt>
    <dgm:pt modelId="{EF1B0DBB-A34B-4F45-87F5-9AFD715EC1D0}" type="sibTrans" cxnId="{09922C52-C3E2-4260-8EEC-4919B013DF21}">
      <dgm:prSet/>
      <dgm:spPr/>
      <dgm:t>
        <a:bodyPr/>
        <a:lstStyle/>
        <a:p>
          <a:endParaRPr lang="ru-RU"/>
        </a:p>
      </dgm:t>
    </dgm:pt>
    <dgm:pt modelId="{459433A4-6E6F-486A-B499-E5F9F74CFFD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Monotype Corsiva" panose="03010101010201010101" pitchFamily="66" charset="0"/>
            </a:rPr>
            <a:t>Неопределенный артикль а (</a:t>
          </a:r>
          <a:r>
            <a:rPr lang="en-US" dirty="0" smtClean="0">
              <a:solidFill>
                <a:schemeClr val="tx1"/>
              </a:solidFill>
              <a:latin typeface="Monotype Corsiva" panose="03010101010201010101" pitchFamily="66" charset="0"/>
            </a:rPr>
            <a:t>an</a:t>
          </a:r>
          <a:r>
            <a:rPr lang="ru-RU" dirty="0" smtClean="0">
              <a:solidFill>
                <a:schemeClr val="tx1"/>
              </a:solidFill>
              <a:latin typeface="Monotype Corsiva" panose="03010101010201010101" pitchFamily="66" charset="0"/>
            </a:rPr>
            <a:t>)</a:t>
          </a:r>
          <a:endParaRPr lang="ru-RU" dirty="0"/>
        </a:p>
      </dgm:t>
    </dgm:pt>
    <dgm:pt modelId="{131E94E9-7543-4D01-A76E-CA46C2A78151}" type="parTrans" cxnId="{AB6EF905-E6FE-4C35-AB9F-C4F7E97C0E0A}">
      <dgm:prSet/>
      <dgm:spPr/>
      <dgm:t>
        <a:bodyPr/>
        <a:lstStyle/>
        <a:p>
          <a:endParaRPr lang="ru-RU"/>
        </a:p>
      </dgm:t>
    </dgm:pt>
    <dgm:pt modelId="{507AA83F-5582-425B-A5F1-8B958CA382C0}" type="sibTrans" cxnId="{AB6EF905-E6FE-4C35-AB9F-C4F7E97C0E0A}">
      <dgm:prSet/>
      <dgm:spPr/>
      <dgm:t>
        <a:bodyPr/>
        <a:lstStyle/>
        <a:p>
          <a:endParaRPr lang="ru-RU"/>
        </a:p>
      </dgm:t>
    </dgm:pt>
    <dgm:pt modelId="{7955AC9F-FA95-4264-A643-A9928A6435D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Monotype Corsiva" panose="03010101010201010101" pitchFamily="66" charset="0"/>
            </a:rPr>
            <a:t>Определенный артикль (</a:t>
          </a:r>
          <a:r>
            <a:rPr lang="en-US" dirty="0" smtClean="0">
              <a:solidFill>
                <a:schemeClr val="tx1"/>
              </a:solidFill>
              <a:latin typeface="Monotype Corsiva" panose="03010101010201010101" pitchFamily="66" charset="0"/>
            </a:rPr>
            <a:t>the)</a:t>
          </a:r>
          <a:r>
            <a:rPr lang="ru-RU" dirty="0" smtClean="0">
              <a:solidFill>
                <a:schemeClr val="tx1"/>
              </a:solidFill>
              <a:latin typeface="Monotype Corsiva" panose="03010101010201010101" pitchFamily="66" charset="0"/>
            </a:rPr>
            <a:t>                     </a:t>
          </a:r>
          <a:endParaRPr lang="ru-RU" dirty="0"/>
        </a:p>
      </dgm:t>
    </dgm:pt>
    <dgm:pt modelId="{F4FC0090-629E-4C8A-9CD3-5F2AC743EE7F}" type="parTrans" cxnId="{F3FD9D8A-B946-4B68-AFB0-556C8377A15B}">
      <dgm:prSet/>
      <dgm:spPr/>
      <dgm:t>
        <a:bodyPr/>
        <a:lstStyle/>
        <a:p>
          <a:endParaRPr lang="ru-RU"/>
        </a:p>
      </dgm:t>
    </dgm:pt>
    <dgm:pt modelId="{9A6C46EA-C0B5-4D5D-B1F5-00FF83A77E37}" type="sibTrans" cxnId="{F3FD9D8A-B946-4B68-AFB0-556C8377A15B}">
      <dgm:prSet/>
      <dgm:spPr/>
      <dgm:t>
        <a:bodyPr/>
        <a:lstStyle/>
        <a:p>
          <a:endParaRPr lang="ru-RU"/>
        </a:p>
      </dgm:t>
    </dgm:pt>
    <dgm:pt modelId="{4264534D-81EF-4357-A757-FB6FBA2E2F5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Monotype Corsiva" panose="03010101010201010101" pitchFamily="66" charset="0"/>
            </a:rPr>
            <a:t>Нулевой артикль                 </a:t>
          </a:r>
          <a:endParaRPr lang="ru-RU" dirty="0"/>
        </a:p>
      </dgm:t>
    </dgm:pt>
    <dgm:pt modelId="{B48896B6-F057-438E-8E30-A1B673DACB73}" type="parTrans" cxnId="{177FF998-D5F4-4917-BD6A-670B9DE2926C}">
      <dgm:prSet/>
      <dgm:spPr/>
      <dgm:t>
        <a:bodyPr/>
        <a:lstStyle/>
        <a:p>
          <a:endParaRPr lang="ru-RU"/>
        </a:p>
      </dgm:t>
    </dgm:pt>
    <dgm:pt modelId="{DBB567BC-DE2B-4EDE-9D68-D1F28DE13C20}" type="sibTrans" cxnId="{177FF998-D5F4-4917-BD6A-670B9DE2926C}">
      <dgm:prSet/>
      <dgm:spPr/>
      <dgm:t>
        <a:bodyPr/>
        <a:lstStyle/>
        <a:p>
          <a:endParaRPr lang="ru-RU"/>
        </a:p>
      </dgm:t>
    </dgm:pt>
    <dgm:pt modelId="{646186A4-ABFA-4C1F-846B-8CE9203C6AFA}" type="pres">
      <dgm:prSet presAssocID="{717302B7-3186-4155-992D-0D99CBECC0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3EE4382-EB05-4EB3-87B4-284D9F781B69}" type="pres">
      <dgm:prSet presAssocID="{A3C412F7-EF32-4A42-8012-53718AC09397}" presName="hierRoot1" presStyleCnt="0">
        <dgm:presLayoutVars>
          <dgm:hierBranch val="init"/>
        </dgm:presLayoutVars>
      </dgm:prSet>
      <dgm:spPr/>
    </dgm:pt>
    <dgm:pt modelId="{627EB60B-94F7-4320-ADEE-6ED2C5B1A01D}" type="pres">
      <dgm:prSet presAssocID="{A3C412F7-EF32-4A42-8012-53718AC09397}" presName="rootComposite1" presStyleCnt="0"/>
      <dgm:spPr/>
    </dgm:pt>
    <dgm:pt modelId="{3260B439-B31E-4DAF-AC39-005324F5441A}" type="pres">
      <dgm:prSet presAssocID="{A3C412F7-EF32-4A42-8012-53718AC0939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68A4D7-B3C3-4083-8D9F-CE89C2FE9A38}" type="pres">
      <dgm:prSet presAssocID="{A3C412F7-EF32-4A42-8012-53718AC0939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ADD9981-2614-436A-857E-D6CD8025890F}" type="pres">
      <dgm:prSet presAssocID="{A3C412F7-EF32-4A42-8012-53718AC09397}" presName="hierChild2" presStyleCnt="0"/>
      <dgm:spPr/>
    </dgm:pt>
    <dgm:pt modelId="{34E0C747-72F3-49DF-A7F8-C1D4B5AEB389}" type="pres">
      <dgm:prSet presAssocID="{131E94E9-7543-4D01-A76E-CA46C2A78151}" presName="Name37" presStyleLbl="parChTrans1D2" presStyleIdx="0" presStyleCnt="3"/>
      <dgm:spPr/>
      <dgm:t>
        <a:bodyPr/>
        <a:lstStyle/>
        <a:p>
          <a:endParaRPr lang="ru-RU"/>
        </a:p>
      </dgm:t>
    </dgm:pt>
    <dgm:pt modelId="{12D95DE2-2257-4499-873C-0EA37A02CEEB}" type="pres">
      <dgm:prSet presAssocID="{459433A4-6E6F-486A-B499-E5F9F74CFFD5}" presName="hierRoot2" presStyleCnt="0">
        <dgm:presLayoutVars>
          <dgm:hierBranch val="init"/>
        </dgm:presLayoutVars>
      </dgm:prSet>
      <dgm:spPr/>
    </dgm:pt>
    <dgm:pt modelId="{5AF23865-5D5D-4857-9FE2-A7E737CB4A9E}" type="pres">
      <dgm:prSet presAssocID="{459433A4-6E6F-486A-B499-E5F9F74CFFD5}" presName="rootComposite" presStyleCnt="0"/>
      <dgm:spPr/>
    </dgm:pt>
    <dgm:pt modelId="{E5E294DC-7E12-4A59-A097-09F539E04E3C}" type="pres">
      <dgm:prSet presAssocID="{459433A4-6E6F-486A-B499-E5F9F74CFFD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91FFD9-8F8E-424F-8E9B-83439838D7C6}" type="pres">
      <dgm:prSet presAssocID="{459433A4-6E6F-486A-B499-E5F9F74CFFD5}" presName="rootConnector" presStyleLbl="node2" presStyleIdx="0" presStyleCnt="3"/>
      <dgm:spPr/>
      <dgm:t>
        <a:bodyPr/>
        <a:lstStyle/>
        <a:p>
          <a:endParaRPr lang="ru-RU"/>
        </a:p>
      </dgm:t>
    </dgm:pt>
    <dgm:pt modelId="{1914B5AC-F044-43B1-AB44-D4E549AA0783}" type="pres">
      <dgm:prSet presAssocID="{459433A4-6E6F-486A-B499-E5F9F74CFFD5}" presName="hierChild4" presStyleCnt="0"/>
      <dgm:spPr/>
    </dgm:pt>
    <dgm:pt modelId="{7E983E50-043D-42A9-AAEB-1FE1F065AC08}" type="pres">
      <dgm:prSet presAssocID="{459433A4-6E6F-486A-B499-E5F9F74CFFD5}" presName="hierChild5" presStyleCnt="0"/>
      <dgm:spPr/>
    </dgm:pt>
    <dgm:pt modelId="{8E29FC33-14E4-4D31-AF95-3F6F1CC1A30A}" type="pres">
      <dgm:prSet presAssocID="{F4FC0090-629E-4C8A-9CD3-5F2AC743EE7F}" presName="Name37" presStyleLbl="parChTrans1D2" presStyleIdx="1" presStyleCnt="3"/>
      <dgm:spPr/>
      <dgm:t>
        <a:bodyPr/>
        <a:lstStyle/>
        <a:p>
          <a:endParaRPr lang="ru-RU"/>
        </a:p>
      </dgm:t>
    </dgm:pt>
    <dgm:pt modelId="{7A452864-C89E-4E8C-9A4E-DCF3DEEF8B37}" type="pres">
      <dgm:prSet presAssocID="{7955AC9F-FA95-4264-A643-A9928A6435D3}" presName="hierRoot2" presStyleCnt="0">
        <dgm:presLayoutVars>
          <dgm:hierBranch val="init"/>
        </dgm:presLayoutVars>
      </dgm:prSet>
      <dgm:spPr/>
    </dgm:pt>
    <dgm:pt modelId="{C5C780C2-41F2-4F28-B852-032CE7802455}" type="pres">
      <dgm:prSet presAssocID="{7955AC9F-FA95-4264-A643-A9928A6435D3}" presName="rootComposite" presStyleCnt="0"/>
      <dgm:spPr/>
    </dgm:pt>
    <dgm:pt modelId="{2CB6C48D-BDE2-420E-BD08-0CCA8830C531}" type="pres">
      <dgm:prSet presAssocID="{7955AC9F-FA95-4264-A643-A9928A6435D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C67E02-D824-4C93-B9A2-69338671072D}" type="pres">
      <dgm:prSet presAssocID="{7955AC9F-FA95-4264-A643-A9928A6435D3}" presName="rootConnector" presStyleLbl="node2" presStyleIdx="1" presStyleCnt="3"/>
      <dgm:spPr/>
      <dgm:t>
        <a:bodyPr/>
        <a:lstStyle/>
        <a:p>
          <a:endParaRPr lang="ru-RU"/>
        </a:p>
      </dgm:t>
    </dgm:pt>
    <dgm:pt modelId="{FA1EB681-81A0-401E-B112-5860BE9DE2E1}" type="pres">
      <dgm:prSet presAssocID="{7955AC9F-FA95-4264-A643-A9928A6435D3}" presName="hierChild4" presStyleCnt="0"/>
      <dgm:spPr/>
    </dgm:pt>
    <dgm:pt modelId="{258667EA-9D97-4545-9149-53A13C45C381}" type="pres">
      <dgm:prSet presAssocID="{7955AC9F-FA95-4264-A643-A9928A6435D3}" presName="hierChild5" presStyleCnt="0"/>
      <dgm:spPr/>
    </dgm:pt>
    <dgm:pt modelId="{EAFC3375-71C9-46FA-AEDC-3BAB6F589574}" type="pres">
      <dgm:prSet presAssocID="{B48896B6-F057-438E-8E30-A1B673DACB7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5FC9A063-3FCD-42AE-ADF3-9A5F4D0377BE}" type="pres">
      <dgm:prSet presAssocID="{4264534D-81EF-4357-A757-FB6FBA2E2F5C}" presName="hierRoot2" presStyleCnt="0">
        <dgm:presLayoutVars>
          <dgm:hierBranch val="init"/>
        </dgm:presLayoutVars>
      </dgm:prSet>
      <dgm:spPr/>
    </dgm:pt>
    <dgm:pt modelId="{65EDCC45-2703-4668-80B1-E68EC3FFEAFF}" type="pres">
      <dgm:prSet presAssocID="{4264534D-81EF-4357-A757-FB6FBA2E2F5C}" presName="rootComposite" presStyleCnt="0"/>
      <dgm:spPr/>
    </dgm:pt>
    <dgm:pt modelId="{577E30A5-840F-4D43-98E8-8362D4826F61}" type="pres">
      <dgm:prSet presAssocID="{4264534D-81EF-4357-A757-FB6FBA2E2F5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FE3356-C947-40A4-9F29-12CF23A05356}" type="pres">
      <dgm:prSet presAssocID="{4264534D-81EF-4357-A757-FB6FBA2E2F5C}" presName="rootConnector" presStyleLbl="node2" presStyleIdx="2" presStyleCnt="3"/>
      <dgm:spPr/>
      <dgm:t>
        <a:bodyPr/>
        <a:lstStyle/>
        <a:p>
          <a:endParaRPr lang="ru-RU"/>
        </a:p>
      </dgm:t>
    </dgm:pt>
    <dgm:pt modelId="{B4DF81B4-C1E4-486D-8AE2-38D4079249D4}" type="pres">
      <dgm:prSet presAssocID="{4264534D-81EF-4357-A757-FB6FBA2E2F5C}" presName="hierChild4" presStyleCnt="0"/>
      <dgm:spPr/>
    </dgm:pt>
    <dgm:pt modelId="{A44E2A35-F93A-4D8A-9F5D-4B036E666A4E}" type="pres">
      <dgm:prSet presAssocID="{4264534D-81EF-4357-A757-FB6FBA2E2F5C}" presName="hierChild5" presStyleCnt="0"/>
      <dgm:spPr/>
    </dgm:pt>
    <dgm:pt modelId="{1421FA36-8591-4605-817E-CB9D3BC65863}" type="pres">
      <dgm:prSet presAssocID="{A3C412F7-EF32-4A42-8012-53718AC09397}" presName="hierChild3" presStyleCnt="0"/>
      <dgm:spPr/>
    </dgm:pt>
  </dgm:ptLst>
  <dgm:cxnLst>
    <dgm:cxn modelId="{177FF998-D5F4-4917-BD6A-670B9DE2926C}" srcId="{A3C412F7-EF32-4A42-8012-53718AC09397}" destId="{4264534D-81EF-4357-A757-FB6FBA2E2F5C}" srcOrd="2" destOrd="0" parTransId="{B48896B6-F057-438E-8E30-A1B673DACB73}" sibTransId="{DBB567BC-DE2B-4EDE-9D68-D1F28DE13C20}"/>
    <dgm:cxn modelId="{69D77F86-A423-46AF-8451-25C5B6E8DF6F}" type="presOf" srcId="{459433A4-6E6F-486A-B499-E5F9F74CFFD5}" destId="{6B91FFD9-8F8E-424F-8E9B-83439838D7C6}" srcOrd="1" destOrd="0" presId="urn:microsoft.com/office/officeart/2005/8/layout/orgChart1"/>
    <dgm:cxn modelId="{ABEA987E-5D04-494D-AD20-34BE5C3A9600}" type="presOf" srcId="{4264534D-81EF-4357-A757-FB6FBA2E2F5C}" destId="{94FE3356-C947-40A4-9F29-12CF23A05356}" srcOrd="1" destOrd="0" presId="urn:microsoft.com/office/officeart/2005/8/layout/orgChart1"/>
    <dgm:cxn modelId="{09922C52-C3E2-4260-8EEC-4919B013DF21}" srcId="{717302B7-3186-4155-992D-0D99CBECC0D2}" destId="{A3C412F7-EF32-4A42-8012-53718AC09397}" srcOrd="0" destOrd="0" parTransId="{61C7EC5D-F16F-48B7-B341-C85C1B12BA5B}" sibTransId="{EF1B0DBB-A34B-4F45-87F5-9AFD715EC1D0}"/>
    <dgm:cxn modelId="{BDC74275-D20A-4A5E-A38D-3A71AD41D460}" type="presOf" srcId="{459433A4-6E6F-486A-B499-E5F9F74CFFD5}" destId="{E5E294DC-7E12-4A59-A097-09F539E04E3C}" srcOrd="0" destOrd="0" presId="urn:microsoft.com/office/officeart/2005/8/layout/orgChart1"/>
    <dgm:cxn modelId="{2CEC779C-3E84-4D25-BAA7-A366491CA277}" type="presOf" srcId="{7955AC9F-FA95-4264-A643-A9928A6435D3}" destId="{3FC67E02-D824-4C93-B9A2-69338671072D}" srcOrd="1" destOrd="0" presId="urn:microsoft.com/office/officeart/2005/8/layout/orgChart1"/>
    <dgm:cxn modelId="{F30EC812-56C3-4CD8-B34E-72EAF52A290E}" type="presOf" srcId="{A3C412F7-EF32-4A42-8012-53718AC09397}" destId="{7468A4D7-B3C3-4083-8D9F-CE89C2FE9A38}" srcOrd="1" destOrd="0" presId="urn:microsoft.com/office/officeart/2005/8/layout/orgChart1"/>
    <dgm:cxn modelId="{AB6EF905-E6FE-4C35-AB9F-C4F7E97C0E0A}" srcId="{A3C412F7-EF32-4A42-8012-53718AC09397}" destId="{459433A4-6E6F-486A-B499-E5F9F74CFFD5}" srcOrd="0" destOrd="0" parTransId="{131E94E9-7543-4D01-A76E-CA46C2A78151}" sibTransId="{507AA83F-5582-425B-A5F1-8B958CA382C0}"/>
    <dgm:cxn modelId="{987EFDD0-6D5A-4BCD-AA25-E35140DDE2C1}" type="presOf" srcId="{A3C412F7-EF32-4A42-8012-53718AC09397}" destId="{3260B439-B31E-4DAF-AC39-005324F5441A}" srcOrd="0" destOrd="0" presId="urn:microsoft.com/office/officeart/2005/8/layout/orgChart1"/>
    <dgm:cxn modelId="{D2781EA1-98A1-4585-B4D0-9166373E220D}" type="presOf" srcId="{717302B7-3186-4155-992D-0D99CBECC0D2}" destId="{646186A4-ABFA-4C1F-846B-8CE9203C6AFA}" srcOrd="0" destOrd="0" presId="urn:microsoft.com/office/officeart/2005/8/layout/orgChart1"/>
    <dgm:cxn modelId="{73E9BFFE-4BA9-4053-AA44-DC975E058DB9}" type="presOf" srcId="{F4FC0090-629E-4C8A-9CD3-5F2AC743EE7F}" destId="{8E29FC33-14E4-4D31-AF95-3F6F1CC1A30A}" srcOrd="0" destOrd="0" presId="urn:microsoft.com/office/officeart/2005/8/layout/orgChart1"/>
    <dgm:cxn modelId="{F3FD9D8A-B946-4B68-AFB0-556C8377A15B}" srcId="{A3C412F7-EF32-4A42-8012-53718AC09397}" destId="{7955AC9F-FA95-4264-A643-A9928A6435D3}" srcOrd="1" destOrd="0" parTransId="{F4FC0090-629E-4C8A-9CD3-5F2AC743EE7F}" sibTransId="{9A6C46EA-C0B5-4D5D-B1F5-00FF83A77E37}"/>
    <dgm:cxn modelId="{C92DA015-6478-4CDB-8BEC-267943A69F08}" type="presOf" srcId="{B48896B6-F057-438E-8E30-A1B673DACB73}" destId="{EAFC3375-71C9-46FA-AEDC-3BAB6F589574}" srcOrd="0" destOrd="0" presId="urn:microsoft.com/office/officeart/2005/8/layout/orgChart1"/>
    <dgm:cxn modelId="{3AD66462-1363-4217-A36D-B4CBC12C4C4C}" type="presOf" srcId="{131E94E9-7543-4D01-A76E-CA46C2A78151}" destId="{34E0C747-72F3-49DF-A7F8-C1D4B5AEB389}" srcOrd="0" destOrd="0" presId="urn:microsoft.com/office/officeart/2005/8/layout/orgChart1"/>
    <dgm:cxn modelId="{958C9F6B-0367-4F57-8D81-D367B8025F25}" type="presOf" srcId="{7955AC9F-FA95-4264-A643-A9928A6435D3}" destId="{2CB6C48D-BDE2-420E-BD08-0CCA8830C531}" srcOrd="0" destOrd="0" presId="urn:microsoft.com/office/officeart/2005/8/layout/orgChart1"/>
    <dgm:cxn modelId="{8CAA1191-D256-435F-8E8A-0EB37B59F3C1}" type="presOf" srcId="{4264534D-81EF-4357-A757-FB6FBA2E2F5C}" destId="{577E30A5-840F-4D43-98E8-8362D4826F61}" srcOrd="0" destOrd="0" presId="urn:microsoft.com/office/officeart/2005/8/layout/orgChart1"/>
    <dgm:cxn modelId="{7C7A1A48-DFE3-4616-8B97-0F298BF9CF71}" type="presParOf" srcId="{646186A4-ABFA-4C1F-846B-8CE9203C6AFA}" destId="{83EE4382-EB05-4EB3-87B4-284D9F781B69}" srcOrd="0" destOrd="0" presId="urn:microsoft.com/office/officeart/2005/8/layout/orgChart1"/>
    <dgm:cxn modelId="{6217AB61-7A4D-4C07-B9A4-454394DBCD06}" type="presParOf" srcId="{83EE4382-EB05-4EB3-87B4-284D9F781B69}" destId="{627EB60B-94F7-4320-ADEE-6ED2C5B1A01D}" srcOrd="0" destOrd="0" presId="urn:microsoft.com/office/officeart/2005/8/layout/orgChart1"/>
    <dgm:cxn modelId="{3D7DD682-E61D-472E-B4AA-5A889A044748}" type="presParOf" srcId="{627EB60B-94F7-4320-ADEE-6ED2C5B1A01D}" destId="{3260B439-B31E-4DAF-AC39-005324F5441A}" srcOrd="0" destOrd="0" presId="urn:microsoft.com/office/officeart/2005/8/layout/orgChart1"/>
    <dgm:cxn modelId="{BCB16FEB-C433-47CF-8843-612DBBE5EF1A}" type="presParOf" srcId="{627EB60B-94F7-4320-ADEE-6ED2C5B1A01D}" destId="{7468A4D7-B3C3-4083-8D9F-CE89C2FE9A38}" srcOrd="1" destOrd="0" presId="urn:microsoft.com/office/officeart/2005/8/layout/orgChart1"/>
    <dgm:cxn modelId="{2D6170DA-6A30-4EA2-A6EF-9E7EF6CD8980}" type="presParOf" srcId="{83EE4382-EB05-4EB3-87B4-284D9F781B69}" destId="{CADD9981-2614-436A-857E-D6CD8025890F}" srcOrd="1" destOrd="0" presId="urn:microsoft.com/office/officeart/2005/8/layout/orgChart1"/>
    <dgm:cxn modelId="{89113230-CC42-4E3F-9570-38019F24A7BC}" type="presParOf" srcId="{CADD9981-2614-436A-857E-D6CD8025890F}" destId="{34E0C747-72F3-49DF-A7F8-C1D4B5AEB389}" srcOrd="0" destOrd="0" presId="urn:microsoft.com/office/officeart/2005/8/layout/orgChart1"/>
    <dgm:cxn modelId="{F15E67DE-8CAA-4282-93DA-71495E4D58E8}" type="presParOf" srcId="{CADD9981-2614-436A-857E-D6CD8025890F}" destId="{12D95DE2-2257-4499-873C-0EA37A02CEEB}" srcOrd="1" destOrd="0" presId="urn:microsoft.com/office/officeart/2005/8/layout/orgChart1"/>
    <dgm:cxn modelId="{9F76882C-FE00-4853-BF86-FEA7DB18C7AF}" type="presParOf" srcId="{12D95DE2-2257-4499-873C-0EA37A02CEEB}" destId="{5AF23865-5D5D-4857-9FE2-A7E737CB4A9E}" srcOrd="0" destOrd="0" presId="urn:microsoft.com/office/officeart/2005/8/layout/orgChart1"/>
    <dgm:cxn modelId="{25188EE8-CF6B-47E9-9A8D-D4B4690D0105}" type="presParOf" srcId="{5AF23865-5D5D-4857-9FE2-A7E737CB4A9E}" destId="{E5E294DC-7E12-4A59-A097-09F539E04E3C}" srcOrd="0" destOrd="0" presId="urn:microsoft.com/office/officeart/2005/8/layout/orgChart1"/>
    <dgm:cxn modelId="{C2228F53-5DC7-44E7-9887-188883A252F9}" type="presParOf" srcId="{5AF23865-5D5D-4857-9FE2-A7E737CB4A9E}" destId="{6B91FFD9-8F8E-424F-8E9B-83439838D7C6}" srcOrd="1" destOrd="0" presId="urn:microsoft.com/office/officeart/2005/8/layout/orgChart1"/>
    <dgm:cxn modelId="{DED94823-F915-48A9-AA44-7987F57AABBD}" type="presParOf" srcId="{12D95DE2-2257-4499-873C-0EA37A02CEEB}" destId="{1914B5AC-F044-43B1-AB44-D4E549AA0783}" srcOrd="1" destOrd="0" presId="urn:microsoft.com/office/officeart/2005/8/layout/orgChart1"/>
    <dgm:cxn modelId="{8BB31335-2B88-4623-97D9-77ACB1CCF283}" type="presParOf" srcId="{12D95DE2-2257-4499-873C-0EA37A02CEEB}" destId="{7E983E50-043D-42A9-AAEB-1FE1F065AC08}" srcOrd="2" destOrd="0" presId="urn:microsoft.com/office/officeart/2005/8/layout/orgChart1"/>
    <dgm:cxn modelId="{7CD2A298-8A6F-4AB5-BE36-0BD2980B7212}" type="presParOf" srcId="{CADD9981-2614-436A-857E-D6CD8025890F}" destId="{8E29FC33-14E4-4D31-AF95-3F6F1CC1A30A}" srcOrd="2" destOrd="0" presId="urn:microsoft.com/office/officeart/2005/8/layout/orgChart1"/>
    <dgm:cxn modelId="{E2E86759-1EE7-4DBB-8DB7-054D544F66D7}" type="presParOf" srcId="{CADD9981-2614-436A-857E-D6CD8025890F}" destId="{7A452864-C89E-4E8C-9A4E-DCF3DEEF8B37}" srcOrd="3" destOrd="0" presId="urn:microsoft.com/office/officeart/2005/8/layout/orgChart1"/>
    <dgm:cxn modelId="{F08BD90E-DA2F-42C0-8734-59D5C1C49610}" type="presParOf" srcId="{7A452864-C89E-4E8C-9A4E-DCF3DEEF8B37}" destId="{C5C780C2-41F2-4F28-B852-032CE7802455}" srcOrd="0" destOrd="0" presId="urn:microsoft.com/office/officeart/2005/8/layout/orgChart1"/>
    <dgm:cxn modelId="{15B1019A-DA49-4D18-88B5-B1BBE6FC48FF}" type="presParOf" srcId="{C5C780C2-41F2-4F28-B852-032CE7802455}" destId="{2CB6C48D-BDE2-420E-BD08-0CCA8830C531}" srcOrd="0" destOrd="0" presId="urn:microsoft.com/office/officeart/2005/8/layout/orgChart1"/>
    <dgm:cxn modelId="{BB9C11A6-955F-45D4-A09E-F61ADEE7BE1F}" type="presParOf" srcId="{C5C780C2-41F2-4F28-B852-032CE7802455}" destId="{3FC67E02-D824-4C93-B9A2-69338671072D}" srcOrd="1" destOrd="0" presId="urn:microsoft.com/office/officeart/2005/8/layout/orgChart1"/>
    <dgm:cxn modelId="{31527FA4-B7C7-4D76-9347-F70AFCCB0FAA}" type="presParOf" srcId="{7A452864-C89E-4E8C-9A4E-DCF3DEEF8B37}" destId="{FA1EB681-81A0-401E-B112-5860BE9DE2E1}" srcOrd="1" destOrd="0" presId="urn:microsoft.com/office/officeart/2005/8/layout/orgChart1"/>
    <dgm:cxn modelId="{96B8821D-DC7F-4642-9A58-6E838DDB0BF4}" type="presParOf" srcId="{7A452864-C89E-4E8C-9A4E-DCF3DEEF8B37}" destId="{258667EA-9D97-4545-9149-53A13C45C381}" srcOrd="2" destOrd="0" presId="urn:microsoft.com/office/officeart/2005/8/layout/orgChart1"/>
    <dgm:cxn modelId="{01A18689-48C4-4798-B058-270876F42785}" type="presParOf" srcId="{CADD9981-2614-436A-857E-D6CD8025890F}" destId="{EAFC3375-71C9-46FA-AEDC-3BAB6F589574}" srcOrd="4" destOrd="0" presId="urn:microsoft.com/office/officeart/2005/8/layout/orgChart1"/>
    <dgm:cxn modelId="{0DB6EA14-67D8-45E3-8DCC-4D6FDF7924DF}" type="presParOf" srcId="{CADD9981-2614-436A-857E-D6CD8025890F}" destId="{5FC9A063-3FCD-42AE-ADF3-9A5F4D0377BE}" srcOrd="5" destOrd="0" presId="urn:microsoft.com/office/officeart/2005/8/layout/orgChart1"/>
    <dgm:cxn modelId="{CA51FFD5-77C9-4015-8E38-82E08FD8E708}" type="presParOf" srcId="{5FC9A063-3FCD-42AE-ADF3-9A5F4D0377BE}" destId="{65EDCC45-2703-4668-80B1-E68EC3FFEAFF}" srcOrd="0" destOrd="0" presId="urn:microsoft.com/office/officeart/2005/8/layout/orgChart1"/>
    <dgm:cxn modelId="{86B8B006-CC0A-4310-9210-46CB7C41B0B1}" type="presParOf" srcId="{65EDCC45-2703-4668-80B1-E68EC3FFEAFF}" destId="{577E30A5-840F-4D43-98E8-8362D4826F61}" srcOrd="0" destOrd="0" presId="urn:microsoft.com/office/officeart/2005/8/layout/orgChart1"/>
    <dgm:cxn modelId="{571D222B-3C03-4A66-8CA6-EFF7C33D451B}" type="presParOf" srcId="{65EDCC45-2703-4668-80B1-E68EC3FFEAFF}" destId="{94FE3356-C947-40A4-9F29-12CF23A05356}" srcOrd="1" destOrd="0" presId="urn:microsoft.com/office/officeart/2005/8/layout/orgChart1"/>
    <dgm:cxn modelId="{B0175944-BCDA-4F61-ABF5-90F3BCD55857}" type="presParOf" srcId="{5FC9A063-3FCD-42AE-ADF3-9A5F4D0377BE}" destId="{B4DF81B4-C1E4-486D-8AE2-38D4079249D4}" srcOrd="1" destOrd="0" presId="urn:microsoft.com/office/officeart/2005/8/layout/orgChart1"/>
    <dgm:cxn modelId="{3DF21059-674A-401A-88AC-4064162CBB2B}" type="presParOf" srcId="{5FC9A063-3FCD-42AE-ADF3-9A5F4D0377BE}" destId="{A44E2A35-F93A-4D8A-9F5D-4B036E666A4E}" srcOrd="2" destOrd="0" presId="urn:microsoft.com/office/officeart/2005/8/layout/orgChart1"/>
    <dgm:cxn modelId="{77B680EF-89B0-4F9D-B312-D97F0FFC1180}" type="presParOf" srcId="{83EE4382-EB05-4EB3-87B4-284D9F781B69}" destId="{1421FA36-8591-4605-817E-CB9D3BC658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C3375-71C9-46FA-AEDC-3BAB6F589574}">
      <dsp:nvSpPr>
        <dsp:cNvPr id="0" name=""/>
        <dsp:cNvSpPr/>
      </dsp:nvSpPr>
      <dsp:spPr>
        <a:xfrm>
          <a:off x="5841206" y="2411565"/>
          <a:ext cx="4132696" cy="717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622"/>
              </a:lnTo>
              <a:lnTo>
                <a:pt x="4132696" y="358622"/>
              </a:lnTo>
              <a:lnTo>
                <a:pt x="4132696" y="717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9FC33-14E4-4D31-AF95-3F6F1CC1A30A}">
      <dsp:nvSpPr>
        <dsp:cNvPr id="0" name=""/>
        <dsp:cNvSpPr/>
      </dsp:nvSpPr>
      <dsp:spPr>
        <a:xfrm>
          <a:off x="5795486" y="2411565"/>
          <a:ext cx="91440" cy="717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7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E0C747-72F3-49DF-A7F8-C1D4B5AEB389}">
      <dsp:nvSpPr>
        <dsp:cNvPr id="0" name=""/>
        <dsp:cNvSpPr/>
      </dsp:nvSpPr>
      <dsp:spPr>
        <a:xfrm>
          <a:off x="1708510" y="2411565"/>
          <a:ext cx="4132696" cy="717244"/>
        </a:xfrm>
        <a:custGeom>
          <a:avLst/>
          <a:gdLst/>
          <a:ahLst/>
          <a:cxnLst/>
          <a:rect l="0" t="0" r="0" b="0"/>
          <a:pathLst>
            <a:path>
              <a:moveTo>
                <a:pt x="4132696" y="0"/>
              </a:moveTo>
              <a:lnTo>
                <a:pt x="4132696" y="358622"/>
              </a:lnTo>
              <a:lnTo>
                <a:pt x="0" y="358622"/>
              </a:lnTo>
              <a:lnTo>
                <a:pt x="0" y="717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0B439-B31E-4DAF-AC39-005324F5441A}">
      <dsp:nvSpPr>
        <dsp:cNvPr id="0" name=""/>
        <dsp:cNvSpPr/>
      </dsp:nvSpPr>
      <dsp:spPr>
        <a:xfrm>
          <a:off x="4133480" y="703839"/>
          <a:ext cx="3415451" cy="17077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b="0" kern="1200" dirty="0" smtClean="0">
              <a:solidFill>
                <a:schemeClr val="tx1"/>
              </a:solidFill>
              <a:effectLst/>
            </a:rPr>
            <a:t>Articles</a:t>
          </a:r>
          <a:endParaRPr lang="ru-RU" sz="4200" kern="1200" dirty="0">
            <a:solidFill>
              <a:schemeClr val="tx1"/>
            </a:solidFill>
          </a:endParaRPr>
        </a:p>
      </dsp:txBody>
      <dsp:txXfrm>
        <a:off x="4133480" y="703839"/>
        <a:ext cx="3415451" cy="1707725"/>
      </dsp:txXfrm>
    </dsp:sp>
    <dsp:sp modelId="{E5E294DC-7E12-4A59-A097-09F539E04E3C}">
      <dsp:nvSpPr>
        <dsp:cNvPr id="0" name=""/>
        <dsp:cNvSpPr/>
      </dsp:nvSpPr>
      <dsp:spPr>
        <a:xfrm>
          <a:off x="784" y="3128809"/>
          <a:ext cx="3415451" cy="17077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Неопределенный артикль а (</a:t>
          </a:r>
          <a:r>
            <a:rPr lang="en-US" sz="42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an</a:t>
          </a:r>
          <a:r>
            <a:rPr lang="ru-RU" sz="42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)</a:t>
          </a:r>
          <a:endParaRPr lang="ru-RU" sz="4200" kern="1200" dirty="0"/>
        </a:p>
      </dsp:txBody>
      <dsp:txXfrm>
        <a:off x="784" y="3128809"/>
        <a:ext cx="3415451" cy="1707725"/>
      </dsp:txXfrm>
    </dsp:sp>
    <dsp:sp modelId="{2CB6C48D-BDE2-420E-BD08-0CCA8830C531}">
      <dsp:nvSpPr>
        <dsp:cNvPr id="0" name=""/>
        <dsp:cNvSpPr/>
      </dsp:nvSpPr>
      <dsp:spPr>
        <a:xfrm>
          <a:off x="4133480" y="3128809"/>
          <a:ext cx="3415451" cy="17077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Определенный артикль (</a:t>
          </a:r>
          <a:r>
            <a:rPr lang="en-US" sz="42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the)</a:t>
          </a:r>
          <a:r>
            <a:rPr lang="ru-RU" sz="42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                     </a:t>
          </a:r>
          <a:endParaRPr lang="ru-RU" sz="4200" kern="1200" dirty="0"/>
        </a:p>
      </dsp:txBody>
      <dsp:txXfrm>
        <a:off x="4133480" y="3128809"/>
        <a:ext cx="3415451" cy="1707725"/>
      </dsp:txXfrm>
    </dsp:sp>
    <dsp:sp modelId="{577E30A5-840F-4D43-98E8-8362D4826F61}">
      <dsp:nvSpPr>
        <dsp:cNvPr id="0" name=""/>
        <dsp:cNvSpPr/>
      </dsp:nvSpPr>
      <dsp:spPr>
        <a:xfrm>
          <a:off x="8266177" y="3128809"/>
          <a:ext cx="3415451" cy="17077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Нулевой артикль                 </a:t>
          </a:r>
          <a:endParaRPr lang="ru-RU" sz="4200" kern="1200" dirty="0"/>
        </a:p>
      </dsp:txBody>
      <dsp:txXfrm>
        <a:off x="8266177" y="3128809"/>
        <a:ext cx="3415451" cy="1707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68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6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40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87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6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7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50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2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40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6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28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B71B1-A517-4BF9-B31B-08A4F8A32653}" type="datetimeFigureOut">
              <a:rPr lang="ru-RU" smtClean="0"/>
              <a:t>20.02.2018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2F503-2DFB-429A-9388-09655040702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104974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4479"/>
          </a:xfrm>
        </p:spPr>
        <p:txBody>
          <a:bodyPr>
            <a:noAutofit/>
          </a:bodyPr>
          <a:lstStyle/>
          <a:p>
            <a:r>
              <a:rPr lang="en-US" sz="6600" b="0" dirty="0">
                <a:solidFill>
                  <a:srgbClr val="FF0000"/>
                </a:solidFill>
                <a:effectLst/>
                <a:latin typeface="Algerian" panose="04020705040A02060702" pitchFamily="82" charset="0"/>
              </a:rPr>
              <a:t>Articles in English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30148"/>
              </p:ext>
            </p:extLst>
          </p:nvPr>
        </p:nvGraphicFramePr>
        <p:xfrm>
          <a:off x="219075" y="1119188"/>
          <a:ext cx="11682413" cy="5540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81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6874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Неопределенный артикль а (</a:t>
            </a:r>
            <a:r>
              <a:rPr lang="en-US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an</a:t>
            </a:r>
            <a:r>
              <a:rPr lang="ru-RU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)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2830" y="668741"/>
            <a:ext cx="12069169" cy="599136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Неопределённые артикли в английском языке “a” или “</a:t>
            </a:r>
            <a:r>
              <a:rPr lang="ru-RU" sz="20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употребляются с существительными только в единственном числе в следующих случаях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о предмете или человеке упоминают впервые, а также, если перед существительным стоит 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прилагательное в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определения описательного характера: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 - Могу я предположить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/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Suddenly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loud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bang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внезапно раздался громкий 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удар.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 существительными в конструкции “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outdoors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 на улице был какой-то шум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 существительными в сочетании с прилагательным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: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восклицательных предложениях с усилительным местоимением “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употребляются неопределённые артикли в английском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языке: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“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journey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существительными, которым предшествует слово “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Слова, которые начинаются с буквы “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u”,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условии, что она произносится как /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 (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“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united”, “useful”),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употребляются с артиклем “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a” (not “an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”):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 a universal language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В составе некоторых устойчивых сочетаний употребляется неопределённый артикль в английском языке: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lot of, twice a day, as a result, it’s a pity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few, a little.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профессиями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pilot, an engineer.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Неопределенный предмет: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me a book or a notebook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Неопределенные порции неисчисляемого существительного: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cup of tea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Один из многих, какой-то, любой: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Я студент (один из многих).</a:t>
            </a:r>
            <a:endParaRPr lang="en-US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ставится перед существительным которые начинаются с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гласной: </a:t>
            </a:r>
            <a:r>
              <a:rPr lang="en-US" sz="21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apple, an exam, an interesting book</a:t>
            </a:r>
            <a:endParaRPr lang="ru-RU" sz="21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52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11236657" cy="66874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Определенный артикль (</a:t>
            </a:r>
            <a:r>
              <a:rPr lang="en-US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the)</a:t>
            </a:r>
            <a:r>
              <a:rPr lang="ru-RU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                     </a:t>
            </a:r>
            <a:r>
              <a:rPr lang="ru-RU" sz="4000" baseline="30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1</a:t>
            </a:r>
            <a:endParaRPr lang="ru-RU" sz="4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68740"/>
            <a:ext cx="12192000" cy="6189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Определенный артикль </a:t>
            </a:r>
            <a:r>
              <a:rPr lang="ru-RU" sz="20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английском языке употребляется как с единственным числом, так и со множественным; как с исчисляемыми, так и с неисчисляемыми существительными в следующих случаях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Если речь идет о конкретном лице или предмете в конкретной ситуации: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 Оба собеседника знают, о какой собаке и о какой книге идет речь. Другими словами, определённый артикль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эквивалент выражению «вон тот, конкретный».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“This is the phone that I was telling you about yesterday”.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Если о предмете или лице упоминалось в контексте ранее: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Если существительное в английском языке выражает единственный в своем роде предмет, ставится определённый артикль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 сочетании с прилагательным в превосходной степени: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friend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longest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 сочетании с порядковыми числительными в английском языке: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употреблении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прилагательным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“same”: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day, the same time etc.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 существительными, обозначающими названия озер, водопадов, проливов, горных хребтов, групп островов, сторон света, рек, морей, океанов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Thames, the Atlantic Ocean, the Alps, the </a:t>
            </a:r>
            <a:r>
              <a:rPr lang="en-US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Bermudas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English Channel, the Gulf Stream, the Suez Canal, the Niagara Falls etc.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С названиями стран, состоящих из нескольких слов, включающих в себя следующие: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federation, republic, union, state, kingdom.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German Federal Republic, the USA, the UK etc.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 В названиях пустынь также употребляется определённый артикль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английском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Sahara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Desert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AutoNum type="arabicPeriod"/>
            </a:pP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11236657" cy="66874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Определенный артикль (</a:t>
            </a:r>
            <a:r>
              <a:rPr lang="en-US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the</a:t>
            </a:r>
            <a:r>
              <a:rPr lang="en-US" sz="4000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)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                     </a:t>
            </a:r>
            <a:r>
              <a:rPr lang="ru-RU" sz="4000" baseline="30000" dirty="0">
                <a:solidFill>
                  <a:schemeClr val="tx1"/>
                </a:solidFill>
                <a:latin typeface="Monotype Corsiva" panose="03010101010201010101" pitchFamily="66" charset="0"/>
              </a:rPr>
              <a:t>2</a:t>
            </a:r>
            <a:endParaRPr lang="ru-RU" sz="4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68740"/>
            <a:ext cx="12192000" cy="6189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Определенный артикль </a:t>
            </a:r>
            <a:r>
              <a:rPr lang="ru-RU" sz="20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английском языке употребляется как с единственным числом, так и со множественным; как с исчисляемыми, так и с неисчисляемыми существительными в следующих случаях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 С существительными, обозначающими названия гостиниц, театров, музеев, судов: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Hilton, the Covent Garden, the Titanic, the </a:t>
            </a:r>
            <a:r>
              <a:rPr lang="en-US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Bolshoy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Theatre etc.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 В качестве исключения определённый артикль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английском языке употребляется со следующими географическими названиями: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Netherlands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Crimea, the Caucasus, the Vatican, the Congo, the Lebanon, the Hague и с </a:t>
            </a:r>
            <a:r>
              <a:rPr lang="en-US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некоторыми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С существительными, обозначающими названия гостиниц, театров, музеев, судов: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Hilton, the Covent Garden, the Titanic, the </a:t>
            </a:r>
            <a:r>
              <a:rPr lang="en-US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Bolshoy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Theatre etc.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С существительными, обозначающими названия англоязычных газет: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В составе устойчивых сочетаний употребляется определённый артикль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the: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play the piano/ the violin / the guitar / the cello etc., to tell the truth, to go to the cinema/ theatre, to listen to the radio, the other way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С фамилиями, если фамилия стоит во множественном числе и обозначает всю семью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Smiths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Browns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AutoNum type="arabicPeriod"/>
            </a:pP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0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71" y="27295"/>
            <a:ext cx="11236657" cy="66874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Нулевой артикль                 </a:t>
            </a:r>
            <a:endParaRPr lang="ru-RU" sz="4000" dirty="0">
              <a:solidFill>
                <a:schemeClr val="tx1"/>
              </a:solidFill>
              <a:effectLst/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68740"/>
            <a:ext cx="12192000" cy="618925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Перед именами собственными, а также перед существительными, обозначающими звания и титулы: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Queen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Перед существительными, обозначающими дни недели: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Monday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Sunday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 существительными в сочетании с предлогами в английском языке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….to, from …. till”: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beginning to end, from north to south, from nothing till everything, from head to foot etc.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 существительными, после которых указывается число или номер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tram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существительными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глаголов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“to appoint”, “to elect”: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appoint director, to elect deputy.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Артикли в английском языке не употребляются с существительными, обозначающими следующие географические понятия: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названия континентов, а также стран и городов, состоящих из одного имени собственного: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Australia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Spain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названия отдельных островов (если это не группы островов), гор (если это не горная цепь), а также названия озер (если в их названии есть слово “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Malta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Elbrus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Ontario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улиц и площадей: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Trafalgar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Square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Regent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В заголовках газет и журнальных статей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Tasty</a:t>
            </a:r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farewell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winter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Dream</a:t>
            </a:r>
            <a:endParaRPr lang="ru-RU" sz="2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В некоторых устойчивых сочетаниях артикли в английском языке не употребляются: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AutoNum type="arabicPeriod"/>
            </a:pP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12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8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1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4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7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22" y="71438"/>
            <a:ext cx="11846256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Articles in English: How to use ‘a’, ‘an’, and ‘the’ properly</a:t>
            </a:r>
            <a:r>
              <a:rPr lang="uk-UA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/>
            </a:r>
            <a:br>
              <a:rPr lang="uk-UA" sz="4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</a:br>
            <a:r>
              <a:rPr lang="en-US" sz="4000" baseline="30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by James (</a:t>
            </a:r>
            <a:r>
              <a:rPr lang="en-US" sz="4000" baseline="30000" dirty="0" err="1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engVid</a:t>
            </a:r>
            <a:r>
              <a:rPr lang="en-US" sz="4000" baseline="30000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)</a:t>
            </a:r>
            <a:endParaRPr lang="ru-RU" sz="4000" dirty="0">
              <a:solidFill>
                <a:schemeClr val="tx1"/>
              </a:solidFill>
              <a:effectLst/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08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744" y="0"/>
            <a:ext cx="11846256" cy="66874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Застывшие словосочетания </a:t>
            </a:r>
            <a:r>
              <a:rPr lang="ru-RU" sz="4000" b="0" baseline="30000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1</a:t>
            </a:r>
            <a:r>
              <a:rPr lang="ru-RU" sz="4000" b="0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 </a:t>
            </a:r>
            <a:endParaRPr lang="ru-RU" sz="4000" b="0" dirty="0">
              <a:solidFill>
                <a:schemeClr val="tx1"/>
              </a:solidFill>
              <a:effectLst/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68741"/>
            <a:ext cx="12192000" cy="6045958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in the morning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in the afternoon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in the evening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at </a:t>
            </a:r>
            <a:r>
              <a:rPr lang="en-US" sz="2000" dirty="0" smtClean="0">
                <a:solidFill>
                  <a:schemeClr val="tx1"/>
                </a:solidFill>
              </a:rPr>
              <a:t>night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to go to bed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go to work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go to school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go home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come home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leave home for work (for school) – </a:t>
            </a:r>
            <a:r>
              <a:rPr lang="en-US" sz="2000" dirty="0" err="1">
                <a:solidFill>
                  <a:schemeClr val="tx1"/>
                </a:solidFill>
              </a:rPr>
              <a:t>уходить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на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работу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школу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half past five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a quarter past five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after work - </a:t>
            </a:r>
            <a:r>
              <a:rPr lang="en-US" sz="2000" dirty="0" err="1">
                <a:solidFill>
                  <a:schemeClr val="tx1"/>
                </a:solidFill>
              </a:rPr>
              <a:t>после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работы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from work – с </a:t>
            </a:r>
            <a:r>
              <a:rPr lang="en-US" sz="2000" dirty="0" err="1">
                <a:solidFill>
                  <a:schemeClr val="tx1"/>
                </a:solidFill>
              </a:rPr>
              <a:t>работы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after school - from school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have (cook, make, prepare) breakfast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have (cook, make, prepare) _ lunch( dinner supper, tea, coffee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to watch TV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play chess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play football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out of – </a:t>
            </a:r>
            <a:r>
              <a:rPr lang="ru-RU" sz="2000" dirty="0">
                <a:solidFill>
                  <a:schemeClr val="tx1"/>
                </a:solidFill>
              </a:rPr>
              <a:t>закончилось что-то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• </a:t>
            </a:r>
            <a:r>
              <a:rPr lang="en-US" sz="2000" dirty="0">
                <a:solidFill>
                  <a:schemeClr val="tx1"/>
                </a:solidFill>
              </a:rPr>
              <a:t>to play the piano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play the guitar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doors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a loud voice – </a:t>
            </a:r>
            <a:r>
              <a:rPr lang="ru-RU" sz="2000" dirty="0">
                <a:solidFill>
                  <a:schemeClr val="tx1"/>
                </a:solidFill>
              </a:rPr>
              <a:t>громко (говорить)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• </a:t>
            </a:r>
            <a:r>
              <a:rPr lang="en-US" sz="2000" dirty="0">
                <a:solidFill>
                  <a:schemeClr val="tx1"/>
                </a:solidFill>
              </a:rPr>
              <a:t>in a low voice – </a:t>
            </a:r>
            <a:r>
              <a:rPr lang="ru-RU" sz="2000" dirty="0">
                <a:solidFill>
                  <a:schemeClr val="tx1"/>
                </a:solidFill>
              </a:rPr>
              <a:t>тихо (говорить)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• </a:t>
            </a:r>
            <a:r>
              <a:rPr lang="en-US" sz="2000" dirty="0">
                <a:solidFill>
                  <a:schemeClr val="tx1"/>
                </a:solidFill>
              </a:rPr>
              <a:t>in an angry voice – </a:t>
            </a:r>
            <a:r>
              <a:rPr lang="ru-RU" sz="2000" dirty="0">
                <a:solidFill>
                  <a:schemeClr val="tx1"/>
                </a:solidFill>
              </a:rPr>
              <a:t>зло (говорить)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• </a:t>
            </a:r>
            <a:r>
              <a:rPr lang="en-US" sz="2000" dirty="0">
                <a:solidFill>
                  <a:schemeClr val="tx1"/>
                </a:solidFill>
              </a:rPr>
              <a:t>in a thin voice – </a:t>
            </a:r>
            <a:r>
              <a:rPr lang="ru-RU" sz="2000" dirty="0">
                <a:solidFill>
                  <a:schemeClr val="tx1"/>
                </a:solidFill>
              </a:rPr>
              <a:t>тонко (говорить)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• </a:t>
            </a:r>
            <a:r>
              <a:rPr lang="en-US" sz="2000" dirty="0">
                <a:solidFill>
                  <a:schemeClr val="tx1"/>
                </a:solidFill>
              </a:rPr>
              <a:t>in </a:t>
            </a:r>
            <a:r>
              <a:rPr lang="ru-RU" sz="2000" dirty="0">
                <a:solidFill>
                  <a:schemeClr val="tx1"/>
                </a:solidFill>
              </a:rPr>
              <a:t>а___</a:t>
            </a:r>
            <a:r>
              <a:rPr lang="en-US" sz="2000" dirty="0">
                <a:solidFill>
                  <a:schemeClr val="tx1"/>
                </a:solidFill>
              </a:rPr>
              <a:t>voice – </a:t>
            </a:r>
            <a:r>
              <a:rPr lang="ru-RU" sz="2000" dirty="0" smtClean="0">
                <a:solidFill>
                  <a:schemeClr val="tx1"/>
                </a:solidFill>
              </a:rPr>
              <a:t>голосом.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9927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744" y="0"/>
            <a:ext cx="11846256" cy="66874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Застывшие словосочетания </a:t>
            </a:r>
            <a:r>
              <a:rPr lang="ru-RU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и исключения </a:t>
            </a:r>
            <a:r>
              <a:rPr lang="ru-RU" baseline="30000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2</a:t>
            </a:r>
            <a:r>
              <a:rPr lang="ru-RU" sz="4000" b="0" dirty="0" smtClean="0">
                <a:solidFill>
                  <a:schemeClr val="tx1"/>
                </a:solidFill>
                <a:effectLst/>
                <a:latin typeface="Monotype Corsiva" panose="03010101010201010101" pitchFamily="66" charset="0"/>
              </a:rPr>
              <a:t> </a:t>
            </a:r>
            <a:endParaRPr lang="ru-RU" sz="4000" b="0" dirty="0">
              <a:solidFill>
                <a:schemeClr val="tx1"/>
              </a:solidFill>
              <a:effectLst/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68741"/>
            <a:ext cx="12192000" cy="6045958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</a:rPr>
              <a:t>Артикли в английском языке не употребляется перед названиями озер, гор, островов, континентов, городов, стран.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Исключения: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• </a:t>
            </a:r>
            <a:r>
              <a:rPr lang="en-US" sz="2000" dirty="0">
                <a:solidFill>
                  <a:schemeClr val="tx1"/>
                </a:solidFill>
              </a:rPr>
              <a:t>the United States of America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the United Kingdom of Great Britain and Northern Ireland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the Netherlands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the Crimea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to the cinema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the theatre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the shop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the market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the cinema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the theatre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the shop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the market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to go for a walk – </a:t>
            </a:r>
            <a:r>
              <a:rPr lang="en-US" sz="2000" dirty="0" err="1">
                <a:solidFill>
                  <a:schemeClr val="tx1"/>
                </a:solidFill>
              </a:rPr>
              <a:t>идти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гулять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• after a while – </a:t>
            </a:r>
            <a:r>
              <a:rPr lang="en-US" sz="2000" dirty="0" err="1">
                <a:solidFill>
                  <a:schemeClr val="tx1"/>
                </a:solidFill>
              </a:rPr>
              <a:t>спустя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время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from place to place – с </a:t>
            </a:r>
            <a:r>
              <a:rPr lang="en-US" sz="2000" dirty="0" err="1">
                <a:solidFill>
                  <a:schemeClr val="tx1"/>
                </a:solidFill>
              </a:rPr>
              <a:t>места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на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место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It was morning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It was night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It was daytime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It was evening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sunrise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at sunset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the country - to the country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by bus, by tram, by train, by car – </a:t>
            </a:r>
            <a:r>
              <a:rPr lang="en-US" sz="2000" dirty="0" err="1">
                <a:solidFill>
                  <a:schemeClr val="tx1"/>
                </a:solidFill>
              </a:rPr>
              <a:t>на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автобусе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на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трамвае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на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поезде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на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машине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town - to town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spring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summer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autumn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winter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the rest of the... – </a:t>
            </a:r>
            <a:r>
              <a:rPr lang="en-US" sz="2000" dirty="0" err="1">
                <a:solidFill>
                  <a:schemeClr val="tx1"/>
                </a:solidFill>
              </a:rPr>
              <a:t>остальное</a:t>
            </a:r>
            <a:r>
              <a:rPr lang="en-US" sz="2000" dirty="0">
                <a:solidFill>
                  <a:schemeClr val="tx1"/>
                </a:solidFill>
              </a:rPr>
              <a:t> (-</a:t>
            </a:r>
            <a:r>
              <a:rPr lang="en-US" sz="2000" dirty="0" err="1">
                <a:solidFill>
                  <a:schemeClr val="tx1"/>
                </a:solidFill>
              </a:rPr>
              <a:t>ные</a:t>
            </a:r>
            <a:r>
              <a:rPr lang="en-US" sz="2000" dirty="0">
                <a:solidFill>
                  <a:schemeClr val="tx1"/>
                </a:solidFill>
              </a:rPr>
              <a:t>)…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a day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a week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а month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in a year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for life – </a:t>
            </a:r>
            <a:r>
              <a:rPr lang="en-US" sz="2000" dirty="0" err="1">
                <a:solidFill>
                  <a:schemeClr val="tx1"/>
                </a:solidFill>
              </a:rPr>
              <a:t>для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жизни</a:t>
            </a:r>
            <a:r>
              <a:rPr lang="en-US" sz="2000" dirty="0">
                <a:solidFill>
                  <a:schemeClr val="tx1"/>
                </a:solidFill>
              </a:rPr>
              <a:t> 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a great deal – </a:t>
            </a:r>
            <a:r>
              <a:rPr lang="en-US" sz="2000" dirty="0" err="1">
                <a:solidFill>
                  <a:schemeClr val="tx1"/>
                </a:solidFill>
              </a:rPr>
              <a:t>отлично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• deal! – </a:t>
            </a:r>
            <a:r>
              <a:rPr lang="en-US" sz="2000" dirty="0" err="1">
                <a:solidFill>
                  <a:schemeClr val="tx1"/>
                </a:solidFill>
              </a:rPr>
              <a:t>договорились</a:t>
            </a:r>
            <a:r>
              <a:rPr lang="en-US" sz="1600" dirty="0"/>
              <a:t>!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39230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153</TotalTime>
  <Words>178</Words>
  <Application>Microsoft Office PowerPoint</Application>
  <PresentationFormat>Широкоэкранный</PresentationFormat>
  <Paragraphs>109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Monotype Corsiva</vt:lpstr>
      <vt:lpstr>Times New Roman</vt:lpstr>
      <vt:lpstr>La mente</vt:lpstr>
      <vt:lpstr>Articles in English</vt:lpstr>
      <vt:lpstr>Неопределенный артикль а (an)</vt:lpstr>
      <vt:lpstr>Определенный артикль (the)                     1</vt:lpstr>
      <vt:lpstr>Определенный артикль (the)                     2</vt:lpstr>
      <vt:lpstr>Нулевой артикль                 </vt:lpstr>
      <vt:lpstr>Articles in English: How to use ‘a’, ‘an’, and ‘the’ properly by James (engVid)</vt:lpstr>
      <vt:lpstr>Застывшие словосочетания 1 </vt:lpstr>
      <vt:lpstr>Застывшие словосочетания и исключения 2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Неопределенный артикль а (an)</dc:title>
  <dc:creator>Max</dc:creator>
  <cp:lastModifiedBy>Max</cp:lastModifiedBy>
  <cp:revision>19</cp:revision>
  <dcterms:created xsi:type="dcterms:W3CDTF">2017-10-26T15:35:41Z</dcterms:created>
  <dcterms:modified xsi:type="dcterms:W3CDTF">2018-02-20T15:33:02Z</dcterms:modified>
</cp:coreProperties>
</file>